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5"/>
  </p:notesMasterIdLst>
  <p:handoutMasterIdLst>
    <p:handoutMasterId r:id="rId16"/>
  </p:handoutMasterIdLst>
  <p:sldIdLst>
    <p:sldId id="3541" r:id="rId5"/>
    <p:sldId id="3575" r:id="rId6"/>
    <p:sldId id="3576" r:id="rId7"/>
    <p:sldId id="3577" r:id="rId8"/>
    <p:sldId id="3572" r:id="rId9"/>
    <p:sldId id="3559" r:id="rId10"/>
    <p:sldId id="3552" r:id="rId11"/>
    <p:sldId id="3564" r:id="rId12"/>
    <p:sldId id="3565" r:id="rId13"/>
    <p:sldId id="3566" r:id="rId14"/>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B3BBA6-9C14-7CFD-F4B5-30A9E70D6DDE}" name="JESICA MILENA SERNA CORREA" initials="JMSC" userId="S::JESICA.MILENA.SERNA@aguasnacionalesepm.com::e9fc1598-20e2-4db1-b793-b43d202ed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A GICELA ECHEVERRI EUSSE" initials="NGEE" lastIdx="29" clrIdx="0">
    <p:extLst>
      <p:ext uri="{19B8F6BF-5375-455C-9EA6-DF929625EA0E}">
        <p15:presenceInfo xmlns:p15="http://schemas.microsoft.com/office/powerpoint/2012/main" userId="S::nora.echeverri@aguasnacionalesepm.com::5f628119-8ce3-426b-b78f-b7f4df381b24" providerId="AD"/>
      </p:ext>
    </p:extLst>
  </p:cmAuthor>
  <p:cmAuthor id="2" name="CAROLINA TORO IDARRAGA" initials="CTI" lastIdx="4" clrIdx="1">
    <p:extLst>
      <p:ext uri="{19B8F6BF-5375-455C-9EA6-DF929625EA0E}">
        <p15:presenceInfo xmlns:p15="http://schemas.microsoft.com/office/powerpoint/2012/main" userId="S::CAROLINA.TORO@aguasnacionalesepm.com::ccfd9ba5-ab1a-423a-9116-34b63f8ab5ba" providerId="AD"/>
      </p:ext>
    </p:extLst>
  </p:cmAuthor>
  <p:cmAuthor id="3" name="Jessica Serna Correa" initials="JSC" lastIdx="1" clrIdx="2">
    <p:extLst>
      <p:ext uri="{19B8F6BF-5375-455C-9EA6-DF929625EA0E}">
        <p15:presenceInfo xmlns:p15="http://schemas.microsoft.com/office/powerpoint/2012/main" userId="20db4ddd9c1c6c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400"/>
    <a:srgbClr val="737373"/>
    <a:srgbClr val="007934"/>
    <a:srgbClr val="FFC44F"/>
    <a:srgbClr val="48F52B"/>
    <a:srgbClr val="D0CECE"/>
    <a:srgbClr val="000000"/>
    <a:srgbClr val="67C400"/>
    <a:srgbClr val="70D400"/>
    <a:srgbClr val="2FF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5B71B-495E-46FC-8DF1-DAE07FFCBA8F}" v="104" dt="2024-10-18T13:42:02.26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0" autoAdjust="0"/>
    <p:restoredTop sz="94660"/>
  </p:normalViewPr>
  <p:slideViewPr>
    <p:cSldViewPr snapToGrid="0">
      <p:cViewPr varScale="1">
        <p:scale>
          <a:sx n="62" d="100"/>
          <a:sy n="62" d="100"/>
        </p:scale>
        <p:origin x="1060" y="56"/>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epmco-my.sharepoint.com/personal/nora_echeverri_aguasnacionalesepm_com/Documents/Estados%20Financieros%202024/Septiembre%20de%202024/CMI/Presentaci&#243;n%20CMI%20A.N%20septiembre%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Sept%202024.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Sept%202024.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Sept%202024.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Sept%202024.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epmco-my.sharepoint.com/personal/nora_echeverri_aguasnacionalesepm_com/Documents/Estados%20Financieros%202024/Septiembre%20de%202024/CMI/Presentaci&#243;n%20CMI%20A.N%20septiembre%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pmco-my.sharepoint.com/personal/nora_echeverri_aguasnacionalesepm_com/Documents/Estados%20Financieros%202024/Septiembre%20de%202024/CMI/Presentaci&#243;n%20CMI%20A.N%20septiembre%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oleObject" Target="https://epmco-my.sharepoint.com/personal/fredy_bonilla_aguasnacionalesepm_com/Documents/Escritorio/Info%20FBP/Informacion%20financiera%20Gicela/RSA/Informe%20CMI/CMI%202024/10-%20CMI%20septiembre%202024/Indicador%20de%20liquidez%20Sep%202024%20(Ind.%20liquide"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sernaco\AppData\Local\Microsoft\Windows\INetCache\Content.Outlook\E5EZO6CZ\INVERSIONES%202024.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epmco-my.sharepoint.com/personal/jesica_milena_serna_aguasnacionalesepm_com/Documents/Aguas%20Nacionales%20EPM/Indicadores%20CMI/2024/09%20SEPTIEMBRE/4-CMI%20ILI.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Sept%202024.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epmco.sharepoint.com/teams/IngenierosOperacinAguasClaras/Documentos%20compartidos/11.3%20OPERACION%202024/11.%20CMI%20AGUAS%20CLARAS/4.11%20CALCULO%20CMI%20AGUAS%20CLARAS/CMI%20Operacion%20Aguas%20Claras%20Sept%20202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s-CO" b="1">
                <a:solidFill>
                  <a:srgbClr val="737373"/>
                </a:solidFill>
                <a:latin typeface="Tahoma" panose="020B0604030504040204" pitchFamily="34" charset="0"/>
                <a:ea typeface="Tahoma" panose="020B0604030504040204" pitchFamily="34" charset="0"/>
                <a:cs typeface="Tahoma" panose="020B0604030504040204" pitchFamily="34" charset="0"/>
              </a:rPr>
              <a:t>INGRESOS</a:t>
            </a:r>
          </a:p>
        </c:rich>
      </c:tx>
      <c:layout>
        <c:manualLayout>
          <c:xMode val="edge"/>
          <c:yMode val="edge"/>
          <c:x val="0.42379859435535988"/>
          <c:y val="6.4165807808055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8.7472706223608088E-2"/>
          <c:y val="0.19400406737237316"/>
          <c:w val="0.9071987817248931"/>
          <c:h val="0.62461380818926748"/>
        </c:manualLayout>
      </c:layout>
      <c:lineChart>
        <c:grouping val="standard"/>
        <c:varyColors val="0"/>
        <c:ser>
          <c:idx val="0"/>
          <c:order val="0"/>
          <c:tx>
            <c:strRef>
              <c:f>'[Presentación CMI A.N septiembre 2024.xlsx]Ingresos'!$A$6</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Pt>
            <c:idx val="0"/>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0-DADB-4C72-A99E-E57CCCC075D9}"/>
              </c:ext>
            </c:extLst>
          </c:dPt>
          <c:dPt>
            <c:idx val="1"/>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1-DADB-4C72-A99E-E57CCCC075D9}"/>
              </c:ext>
            </c:extLst>
          </c:dPt>
          <c:dPt>
            <c:idx val="2"/>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2-DADB-4C72-A99E-E57CCCC075D9}"/>
              </c:ext>
            </c:extLst>
          </c:dPt>
          <c:dPt>
            <c:idx val="3"/>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3-DADB-4C72-A99E-E57CCCC075D9}"/>
              </c:ext>
            </c:extLst>
          </c:dPt>
          <c:dPt>
            <c:idx val="4"/>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4-DADB-4C72-A99E-E57CCCC075D9}"/>
              </c:ext>
            </c:extLst>
          </c:dPt>
          <c:dPt>
            <c:idx val="5"/>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5-DADB-4C72-A99E-E57CCCC075D9}"/>
              </c:ext>
            </c:extLst>
          </c:dPt>
          <c:dPt>
            <c:idx val="6"/>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6-DADB-4C72-A99E-E57CCCC075D9}"/>
              </c:ext>
            </c:extLst>
          </c:dPt>
          <c:dPt>
            <c:idx val="11"/>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7-DADB-4C72-A99E-E57CCCC075D9}"/>
              </c:ext>
            </c:extLst>
          </c:dPt>
          <c:dLbls>
            <c:dLbl>
              <c:idx val="0"/>
              <c:delete val="1"/>
              <c:extLst>
                <c:ext xmlns:c15="http://schemas.microsoft.com/office/drawing/2012/chart" uri="{CE6537A1-D6FC-4f65-9D91-7224C49458BB}"/>
                <c:ext xmlns:c16="http://schemas.microsoft.com/office/drawing/2014/chart" uri="{C3380CC4-5D6E-409C-BE32-E72D297353CC}">
                  <c16:uniqueId val="{00000000-DADB-4C72-A99E-E57CCCC075D9}"/>
                </c:ext>
              </c:extLst>
            </c:dLbl>
            <c:dLbl>
              <c:idx val="1"/>
              <c:delete val="1"/>
              <c:extLst>
                <c:ext xmlns:c15="http://schemas.microsoft.com/office/drawing/2012/chart" uri="{CE6537A1-D6FC-4f65-9D91-7224C49458BB}"/>
                <c:ext xmlns:c16="http://schemas.microsoft.com/office/drawing/2014/chart" uri="{C3380CC4-5D6E-409C-BE32-E72D297353CC}">
                  <c16:uniqueId val="{00000001-DADB-4C72-A99E-E57CCCC075D9}"/>
                </c:ext>
              </c:extLst>
            </c:dLbl>
            <c:dLbl>
              <c:idx val="2"/>
              <c:delete val="1"/>
              <c:extLst>
                <c:ext xmlns:c15="http://schemas.microsoft.com/office/drawing/2012/chart" uri="{CE6537A1-D6FC-4f65-9D91-7224C49458BB}"/>
                <c:ext xmlns:c16="http://schemas.microsoft.com/office/drawing/2014/chart" uri="{C3380CC4-5D6E-409C-BE32-E72D297353CC}">
                  <c16:uniqueId val="{00000002-DADB-4C72-A99E-E57CCCC075D9}"/>
                </c:ext>
              </c:extLst>
            </c:dLbl>
            <c:dLbl>
              <c:idx val="3"/>
              <c:delete val="1"/>
              <c:extLst>
                <c:ext xmlns:c15="http://schemas.microsoft.com/office/drawing/2012/chart" uri="{CE6537A1-D6FC-4f65-9D91-7224C49458BB}"/>
                <c:ext xmlns:c16="http://schemas.microsoft.com/office/drawing/2014/chart" uri="{C3380CC4-5D6E-409C-BE32-E72D297353CC}">
                  <c16:uniqueId val="{00000003-DADB-4C72-A99E-E57CCCC075D9}"/>
                </c:ext>
              </c:extLst>
            </c:dLbl>
            <c:dLbl>
              <c:idx val="4"/>
              <c:delete val="1"/>
              <c:extLst>
                <c:ext xmlns:c15="http://schemas.microsoft.com/office/drawing/2012/chart" uri="{CE6537A1-D6FC-4f65-9D91-7224C49458BB}"/>
                <c:ext xmlns:c16="http://schemas.microsoft.com/office/drawing/2014/chart" uri="{C3380CC4-5D6E-409C-BE32-E72D297353CC}">
                  <c16:uniqueId val="{00000004-DADB-4C72-A99E-E57CCCC075D9}"/>
                </c:ext>
              </c:extLst>
            </c:dLbl>
            <c:dLbl>
              <c:idx val="5"/>
              <c:delete val="1"/>
              <c:extLst>
                <c:ext xmlns:c15="http://schemas.microsoft.com/office/drawing/2012/chart" uri="{CE6537A1-D6FC-4f65-9D91-7224C49458BB}"/>
                <c:ext xmlns:c16="http://schemas.microsoft.com/office/drawing/2014/chart" uri="{C3380CC4-5D6E-409C-BE32-E72D297353CC}">
                  <c16:uniqueId val="{00000005-DADB-4C72-A99E-E57CCCC075D9}"/>
                </c:ext>
              </c:extLst>
            </c:dLbl>
            <c:dLbl>
              <c:idx val="6"/>
              <c:delete val="1"/>
              <c:extLst>
                <c:ext xmlns:c15="http://schemas.microsoft.com/office/drawing/2012/chart" uri="{CE6537A1-D6FC-4f65-9D91-7224C49458BB}"/>
                <c:ext xmlns:c16="http://schemas.microsoft.com/office/drawing/2014/chart" uri="{C3380CC4-5D6E-409C-BE32-E72D297353CC}">
                  <c16:uniqueId val="{00000006-DADB-4C72-A99E-E57CCCC075D9}"/>
                </c:ext>
              </c:extLst>
            </c:dLbl>
            <c:dLbl>
              <c:idx val="7"/>
              <c:delete val="1"/>
              <c:extLst>
                <c:ext xmlns:c15="http://schemas.microsoft.com/office/drawing/2012/chart" uri="{CE6537A1-D6FC-4f65-9D91-7224C49458BB}"/>
                <c:ext xmlns:c16="http://schemas.microsoft.com/office/drawing/2014/chart" uri="{C3380CC4-5D6E-409C-BE32-E72D297353CC}">
                  <c16:uniqueId val="{00000008-DADB-4C72-A99E-E57CCCC075D9}"/>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2024.xlsx]Ingresos'!$B$1:$M$1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2024.xlsx]Ingresos'!$B$6:$M$6</c:f>
              <c:numCache>
                <c:formatCode>_-* #,##0_-;\-* #,##0_-;_-* "-"??_-;_-@_-</c:formatCode>
                <c:ptCount val="12"/>
                <c:pt idx="0">
                  <c:v>28332.752954080002</c:v>
                </c:pt>
                <c:pt idx="1">
                  <c:v>57197.55451391</c:v>
                </c:pt>
                <c:pt idx="2">
                  <c:v>141521.55451391</c:v>
                </c:pt>
                <c:pt idx="3">
                  <c:v>171443.55451391</c:v>
                </c:pt>
                <c:pt idx="4">
                  <c:v>200885.55451391</c:v>
                </c:pt>
                <c:pt idx="5">
                  <c:v>283531.55451390997</c:v>
                </c:pt>
                <c:pt idx="6">
                  <c:v>313468.55451390997</c:v>
                </c:pt>
                <c:pt idx="7">
                  <c:v>342721.55451390997</c:v>
                </c:pt>
                <c:pt idx="8">
                  <c:v>372256.55451390997</c:v>
                </c:pt>
              </c:numCache>
            </c:numRef>
          </c:val>
          <c:smooth val="0"/>
          <c:extLst>
            <c:ext xmlns:c16="http://schemas.microsoft.com/office/drawing/2014/chart" uri="{C3380CC4-5D6E-409C-BE32-E72D297353CC}">
              <c16:uniqueId val="{00000009-DADB-4C72-A99E-E57CCCC075D9}"/>
            </c:ext>
          </c:extLst>
        </c:ser>
        <c:ser>
          <c:idx val="1"/>
          <c:order val="1"/>
          <c:tx>
            <c:strRef>
              <c:f>'[Presentación CMI A.N septiembre 2024.xlsx]Ingresos'!$A$7</c:f>
              <c:strCache>
                <c:ptCount val="1"/>
                <c:pt idx="0">
                  <c:v>Presupuesto inicial </c:v>
                </c:pt>
              </c:strCache>
            </c:strRef>
          </c:tx>
          <c:spPr>
            <a:ln w="28575" cap="rnd">
              <a:solidFill>
                <a:srgbClr val="93E80A"/>
              </a:solidFill>
              <a:round/>
            </a:ln>
            <a:effectLst/>
          </c:spPr>
          <c:marker>
            <c:symbol val="circle"/>
            <c:size val="7"/>
            <c:spPr>
              <a:solidFill>
                <a:srgbClr val="93E80A"/>
              </a:solidFill>
              <a:ln w="9525">
                <a:solidFill>
                  <a:srgbClr val="93E80A"/>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DADB-4C72-A99E-E57CCCC075D9}"/>
                </c:ext>
              </c:extLst>
            </c:dLbl>
            <c:dLbl>
              <c:idx val="1"/>
              <c:delete val="1"/>
              <c:extLst>
                <c:ext xmlns:c15="http://schemas.microsoft.com/office/drawing/2012/chart" uri="{CE6537A1-D6FC-4f65-9D91-7224C49458BB}"/>
                <c:ext xmlns:c16="http://schemas.microsoft.com/office/drawing/2014/chart" uri="{C3380CC4-5D6E-409C-BE32-E72D297353CC}">
                  <c16:uniqueId val="{0000000B-DADB-4C72-A99E-E57CCCC075D9}"/>
                </c:ext>
              </c:extLst>
            </c:dLbl>
            <c:dLbl>
              <c:idx val="2"/>
              <c:delete val="1"/>
              <c:extLst>
                <c:ext xmlns:c15="http://schemas.microsoft.com/office/drawing/2012/chart" uri="{CE6537A1-D6FC-4f65-9D91-7224C49458BB}"/>
                <c:ext xmlns:c16="http://schemas.microsoft.com/office/drawing/2014/chart" uri="{C3380CC4-5D6E-409C-BE32-E72D297353CC}">
                  <c16:uniqueId val="{0000000C-DADB-4C72-A99E-E57CCCC075D9}"/>
                </c:ext>
              </c:extLst>
            </c:dLbl>
            <c:dLbl>
              <c:idx val="3"/>
              <c:delete val="1"/>
              <c:extLst>
                <c:ext xmlns:c15="http://schemas.microsoft.com/office/drawing/2012/chart" uri="{CE6537A1-D6FC-4f65-9D91-7224C49458BB}"/>
                <c:ext xmlns:c16="http://schemas.microsoft.com/office/drawing/2014/chart" uri="{C3380CC4-5D6E-409C-BE32-E72D297353CC}">
                  <c16:uniqueId val="{0000000D-DADB-4C72-A99E-E57CCCC075D9}"/>
                </c:ext>
              </c:extLst>
            </c:dLbl>
            <c:dLbl>
              <c:idx val="4"/>
              <c:delete val="1"/>
              <c:extLst>
                <c:ext xmlns:c15="http://schemas.microsoft.com/office/drawing/2012/chart" uri="{CE6537A1-D6FC-4f65-9D91-7224C49458BB}"/>
                <c:ext xmlns:c16="http://schemas.microsoft.com/office/drawing/2014/chart" uri="{C3380CC4-5D6E-409C-BE32-E72D297353CC}">
                  <c16:uniqueId val="{0000000E-DADB-4C72-A99E-E57CCCC075D9}"/>
                </c:ext>
              </c:extLst>
            </c:dLbl>
            <c:dLbl>
              <c:idx val="5"/>
              <c:delete val="1"/>
              <c:extLst>
                <c:ext xmlns:c15="http://schemas.microsoft.com/office/drawing/2012/chart" uri="{CE6537A1-D6FC-4f65-9D91-7224C49458BB}"/>
                <c:ext xmlns:c16="http://schemas.microsoft.com/office/drawing/2014/chart" uri="{C3380CC4-5D6E-409C-BE32-E72D297353CC}">
                  <c16:uniqueId val="{0000000F-DADB-4C72-A99E-E57CCCC075D9}"/>
                </c:ext>
              </c:extLst>
            </c:dLbl>
            <c:dLbl>
              <c:idx val="6"/>
              <c:delete val="1"/>
              <c:extLst>
                <c:ext xmlns:c15="http://schemas.microsoft.com/office/drawing/2012/chart" uri="{CE6537A1-D6FC-4f65-9D91-7224C49458BB}"/>
                <c:ext xmlns:c16="http://schemas.microsoft.com/office/drawing/2014/chart" uri="{C3380CC4-5D6E-409C-BE32-E72D297353CC}">
                  <c16:uniqueId val="{00000010-DADB-4C72-A99E-E57CCCC075D9}"/>
                </c:ext>
              </c:extLst>
            </c:dLbl>
            <c:dLbl>
              <c:idx val="7"/>
              <c:delete val="1"/>
              <c:extLst>
                <c:ext xmlns:c15="http://schemas.microsoft.com/office/drawing/2012/chart" uri="{CE6537A1-D6FC-4f65-9D91-7224C49458BB}"/>
                <c:ext xmlns:c16="http://schemas.microsoft.com/office/drawing/2014/chart" uri="{C3380CC4-5D6E-409C-BE32-E72D297353CC}">
                  <c16:uniqueId val="{00000011-DADB-4C72-A99E-E57CCCC075D9}"/>
                </c:ext>
              </c:extLst>
            </c:dLbl>
            <c:dLbl>
              <c:idx val="8"/>
              <c:layout>
                <c:manualLayout>
                  <c:x val="-9.4073377234242701E-3"/>
                  <c:y val="2.6490066225165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ADB-4C72-A99E-E57CCCC075D9}"/>
                </c:ext>
              </c:extLst>
            </c:dLbl>
            <c:dLbl>
              <c:idx val="9"/>
              <c:delete val="1"/>
              <c:extLst>
                <c:ext xmlns:c15="http://schemas.microsoft.com/office/drawing/2012/chart" uri="{CE6537A1-D6FC-4f65-9D91-7224C49458BB}"/>
                <c:ext xmlns:c16="http://schemas.microsoft.com/office/drawing/2014/chart" uri="{C3380CC4-5D6E-409C-BE32-E72D297353CC}">
                  <c16:uniqueId val="{00000013-DADB-4C72-A99E-E57CCCC075D9}"/>
                </c:ext>
              </c:extLst>
            </c:dLbl>
            <c:dLbl>
              <c:idx val="10"/>
              <c:delete val="1"/>
              <c:extLst>
                <c:ext xmlns:c15="http://schemas.microsoft.com/office/drawing/2012/chart" uri="{CE6537A1-D6FC-4f65-9D91-7224C49458BB}"/>
                <c:ext xmlns:c16="http://schemas.microsoft.com/office/drawing/2014/chart" uri="{C3380CC4-5D6E-409C-BE32-E72D297353CC}">
                  <c16:uniqueId val="{00000014-DADB-4C72-A99E-E57CCCC075D9}"/>
                </c:ext>
              </c:extLst>
            </c:dLbl>
            <c:spPr>
              <a:noFill/>
              <a:ln>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2024.xlsx]Ingresos'!$B$1:$M$1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2024.xlsx]Ingresos'!$B$7:$M$7</c:f>
              <c:numCache>
                <c:formatCode>_-* #,##0_-;\-* #,##0_-;_-* "-"??_-;_-@_-</c:formatCode>
                <c:ptCount val="12"/>
                <c:pt idx="0">
                  <c:v>27879</c:v>
                </c:pt>
                <c:pt idx="1">
                  <c:v>55585</c:v>
                </c:pt>
                <c:pt idx="2">
                  <c:v>156399</c:v>
                </c:pt>
                <c:pt idx="3">
                  <c:v>185260</c:v>
                </c:pt>
                <c:pt idx="4">
                  <c:v>214093</c:v>
                </c:pt>
                <c:pt idx="5">
                  <c:v>296293</c:v>
                </c:pt>
                <c:pt idx="6">
                  <c:v>326155</c:v>
                </c:pt>
                <c:pt idx="7">
                  <c:v>356134</c:v>
                </c:pt>
                <c:pt idx="8">
                  <c:v>386465</c:v>
                </c:pt>
                <c:pt idx="9">
                  <c:v>416576</c:v>
                </c:pt>
                <c:pt idx="10">
                  <c:v>446624</c:v>
                </c:pt>
                <c:pt idx="11">
                  <c:v>476771</c:v>
                </c:pt>
              </c:numCache>
            </c:numRef>
          </c:val>
          <c:smooth val="0"/>
          <c:extLst>
            <c:ext xmlns:c16="http://schemas.microsoft.com/office/drawing/2014/chart" uri="{C3380CC4-5D6E-409C-BE32-E72D297353CC}">
              <c16:uniqueId val="{00000015-DADB-4C72-A99E-E57CCCC075D9}"/>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735949776"/>
        <c:crosses val="autoZero"/>
        <c:crossBetween val="between"/>
      </c:valAx>
      <c:spPr>
        <a:noFill/>
        <a:ln>
          <a:noFill/>
        </a:ln>
        <a:effectLst/>
      </c:spPr>
    </c:plotArea>
    <c:legend>
      <c:legendPos val="r"/>
      <c:layout>
        <c:manualLayout>
          <c:xMode val="edge"/>
          <c:yMode val="edge"/>
          <c:x val="0.24146558139289942"/>
          <c:y val="0.90364937853842642"/>
          <c:w val="0.6268583195680032"/>
          <c:h val="9.22878028676167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1400" b="1" i="0" baseline="0">
                <a:effectLst/>
              </a:rPr>
              <a:t>ÍNDICE DE CALIDAD DEL AGUA RESIDUAL</a:t>
            </a:r>
            <a:endParaRPr lang="es-CO"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7.2170966373756154E-2"/>
          <c:y val="0.18771532869206919"/>
          <c:w val="0.85882634992442641"/>
          <c:h val="0.6234146957140202"/>
        </c:manualLayout>
      </c:layout>
      <c:lineChart>
        <c:grouping val="standard"/>
        <c:varyColors val="0"/>
        <c:ser>
          <c:idx val="0"/>
          <c:order val="0"/>
          <c:tx>
            <c:strRef>
              <c:f>'[CMI Operacion Aguas Claras Sept 2024.xlsx]Calidad agua'!$I$21</c:f>
              <c:strCache>
                <c:ptCount val="1"/>
                <c:pt idx="0">
                  <c:v>Meta  de calidad</c:v>
                </c:pt>
              </c:strCache>
            </c:strRef>
          </c:tx>
          <c:spPr>
            <a:ln w="28575" cap="rnd">
              <a:solidFill>
                <a:srgbClr val="7AD400"/>
              </a:solidFill>
              <a:round/>
            </a:ln>
            <a:effectLst/>
          </c:spPr>
          <c:marker>
            <c:symbol val="circle"/>
            <c:size val="7"/>
            <c:spPr>
              <a:solidFill>
                <a:srgbClr val="7AD400"/>
              </a:solidFill>
              <a:ln w="9525">
                <a:solidFill>
                  <a:srgbClr val="7AD400"/>
                </a:solidFill>
              </a:ln>
              <a:effectLst/>
            </c:spPr>
          </c:marker>
          <c:dLbls>
            <c:dLbl>
              <c:idx val="7"/>
              <c:layout>
                <c:manualLayout>
                  <c:x val="-3.6657675716590572E-2"/>
                  <c:y val="-5.4489153460100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D3-4710-AC49-628026260D9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'[CMI Operacion Aguas Claras Sept 2024.xlsx]Calidad agua'!$H$51:$H$62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2024.xlsx]Calidad agua'!$I$39:$I$50</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1-5FA1-4D82-A9C7-849DA81785AF}"/>
            </c:ext>
          </c:extLst>
        </c:ser>
        <c:ser>
          <c:idx val="1"/>
          <c:order val="1"/>
          <c:tx>
            <c:strRef>
              <c:f>'[CMI Operacion Aguas Claras Sept 2024.xlsx]Calidad agua'!$J$21</c:f>
              <c:strCache>
                <c:ptCount val="1"/>
                <c:pt idx="0">
                  <c:v>Resultado del mes</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2CD3-4710-AC49-628026260D94}"/>
                </c:ext>
              </c:extLst>
            </c:dLbl>
            <c:dLbl>
              <c:idx val="1"/>
              <c:delete val="1"/>
              <c:extLst>
                <c:ext xmlns:c15="http://schemas.microsoft.com/office/drawing/2012/chart" uri="{CE6537A1-D6FC-4f65-9D91-7224C49458BB}"/>
                <c:ext xmlns:c16="http://schemas.microsoft.com/office/drawing/2014/chart" uri="{C3380CC4-5D6E-409C-BE32-E72D297353CC}">
                  <c16:uniqueId val="{00000002-2CD3-4710-AC49-628026260D94}"/>
                </c:ext>
              </c:extLst>
            </c:dLbl>
            <c:dLbl>
              <c:idx val="2"/>
              <c:delete val="1"/>
              <c:extLst>
                <c:ext xmlns:c15="http://schemas.microsoft.com/office/drawing/2012/chart" uri="{CE6537A1-D6FC-4f65-9D91-7224C49458BB}"/>
                <c:ext xmlns:c16="http://schemas.microsoft.com/office/drawing/2014/chart" uri="{C3380CC4-5D6E-409C-BE32-E72D297353CC}">
                  <c16:uniqueId val="{00000003-2CD3-4710-AC49-628026260D94}"/>
                </c:ext>
              </c:extLst>
            </c:dLbl>
            <c:dLbl>
              <c:idx val="3"/>
              <c:delete val="1"/>
              <c:extLst>
                <c:ext xmlns:c15="http://schemas.microsoft.com/office/drawing/2012/chart" uri="{CE6537A1-D6FC-4f65-9D91-7224C49458BB}"/>
                <c:ext xmlns:c16="http://schemas.microsoft.com/office/drawing/2014/chart" uri="{C3380CC4-5D6E-409C-BE32-E72D297353CC}">
                  <c16:uniqueId val="{00000004-2CD3-4710-AC49-628026260D94}"/>
                </c:ext>
              </c:extLst>
            </c:dLbl>
            <c:dLbl>
              <c:idx val="4"/>
              <c:delete val="1"/>
              <c:extLst>
                <c:ext xmlns:c15="http://schemas.microsoft.com/office/drawing/2012/chart" uri="{CE6537A1-D6FC-4f65-9D91-7224C49458BB}"/>
                <c:ext xmlns:c16="http://schemas.microsoft.com/office/drawing/2014/chart" uri="{C3380CC4-5D6E-409C-BE32-E72D297353CC}">
                  <c16:uniqueId val="{00000005-2CD3-4710-AC49-628026260D94}"/>
                </c:ext>
              </c:extLst>
            </c:dLbl>
            <c:dLbl>
              <c:idx val="5"/>
              <c:delete val="1"/>
              <c:extLst>
                <c:ext xmlns:c15="http://schemas.microsoft.com/office/drawing/2012/chart" uri="{CE6537A1-D6FC-4f65-9D91-7224C49458BB}"/>
                <c:ext xmlns:c16="http://schemas.microsoft.com/office/drawing/2014/chart" uri="{C3380CC4-5D6E-409C-BE32-E72D297353CC}">
                  <c16:uniqueId val="{00000006-2CD3-4710-AC49-628026260D94}"/>
                </c:ext>
              </c:extLst>
            </c:dLbl>
            <c:dLbl>
              <c:idx val="6"/>
              <c:delete val="1"/>
              <c:extLst>
                <c:ext xmlns:c15="http://schemas.microsoft.com/office/drawing/2012/chart" uri="{CE6537A1-D6FC-4f65-9D91-7224C49458BB}"/>
                <c:ext xmlns:c16="http://schemas.microsoft.com/office/drawing/2014/chart" uri="{C3380CC4-5D6E-409C-BE32-E72D297353CC}">
                  <c16:uniqueId val="{00000007-2CD3-4710-AC49-628026260D94}"/>
                </c:ext>
              </c:extLst>
            </c:dLbl>
            <c:dLbl>
              <c:idx val="7"/>
              <c:layout>
                <c:manualLayout>
                  <c:x val="-3.0188674119545192E-2"/>
                  <c:y val="5.9442712865563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D3-4710-AC49-628026260D9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'[CMI Operacion Aguas Claras Sept 2024.xlsx]Calidad agua'!$H$51:$H$62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2024.xlsx]Calidad agua'!$J$51:$J$62</c:f>
              <c:numCache>
                <c:formatCode>0%</c:formatCode>
                <c:ptCount val="12"/>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A-5FA1-4D82-A9C7-849DA81785AF}"/>
            </c:ext>
          </c:extLst>
        </c:ser>
        <c:dLbls>
          <c:showLegendKey val="0"/>
          <c:showVal val="0"/>
          <c:showCatName val="0"/>
          <c:showSerName val="0"/>
          <c:showPercent val="0"/>
          <c:showBubbleSize val="0"/>
        </c:dLbls>
        <c:marker val="1"/>
        <c:smooth val="0"/>
        <c:axId val="495940264"/>
        <c:axId val="495939872"/>
      </c:lineChart>
      <c:dateAx>
        <c:axId val="4959402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95939872"/>
        <c:crosses val="autoZero"/>
        <c:auto val="1"/>
        <c:lblOffset val="100"/>
        <c:baseTimeUnit val="months"/>
      </c:dateAx>
      <c:valAx>
        <c:axId val="49593987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95940264"/>
        <c:crosses val="autoZero"/>
        <c:crossBetween val="between"/>
      </c:valAx>
      <c:spPr>
        <a:noFill/>
        <a:ln>
          <a:noFill/>
        </a:ln>
        <a:effectLst/>
      </c:spPr>
    </c:plotArea>
    <c:legend>
      <c:legendPos val="b"/>
      <c:layout>
        <c:manualLayout>
          <c:xMode val="edge"/>
          <c:yMode val="edge"/>
          <c:x val="0.25943582835310763"/>
          <c:y val="0.89275072615540985"/>
          <c:w val="0.48112834329378468"/>
          <c:h val="7.25916627295938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400" b="1" i="0" baseline="0">
                <a:effectLst/>
                <a:latin typeface="Tahoma" panose="020B0604030504040204" pitchFamily="34" charset="0"/>
                <a:ea typeface="Tahoma" panose="020B0604030504040204" pitchFamily="34" charset="0"/>
                <a:cs typeface="Tahoma" panose="020B0604030504040204" pitchFamily="34" charset="0"/>
              </a:rPr>
              <a:t>AUTOGENERACIÓN DE ENERGÍA ELÉCTRICA</a:t>
            </a:r>
            <a:endParaRPr lang="es-CO" sz="140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7.5039111693424143E-2"/>
          <c:y val="0.1800381873254645"/>
          <c:w val="0.90596591673920657"/>
          <c:h val="0.58276944711543421"/>
        </c:manualLayout>
      </c:layout>
      <c:lineChart>
        <c:grouping val="standard"/>
        <c:varyColors val="0"/>
        <c:ser>
          <c:idx val="2"/>
          <c:order val="0"/>
          <c:tx>
            <c:strRef>
              <c:f>'[CMI Operacion Aguas Claras Sept 2024.xlsx]Autogeneracion'!$L$16</c:f>
              <c:strCache>
                <c:ptCount val="1"/>
                <c:pt idx="0">
                  <c:v>META</c:v>
                </c:pt>
              </c:strCache>
            </c:strRef>
          </c:tx>
          <c:spPr>
            <a:ln w="28575" cap="rnd">
              <a:solidFill>
                <a:srgbClr val="7AD400"/>
              </a:solidFill>
              <a:round/>
            </a:ln>
            <a:effectLst/>
          </c:spPr>
          <c:marker>
            <c:symbol val="circle"/>
            <c:size val="7"/>
            <c:spPr>
              <a:solidFill>
                <a:srgbClr val="7AD400"/>
              </a:solidFill>
              <a:ln w="28575">
                <a:solidFill>
                  <a:srgbClr val="7AD4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02A6-448A-AB98-219F7E159160}"/>
                </c:ext>
              </c:extLst>
            </c:dLbl>
            <c:dLbl>
              <c:idx val="1"/>
              <c:delete val="1"/>
              <c:extLst>
                <c:ext xmlns:c15="http://schemas.microsoft.com/office/drawing/2012/chart" uri="{CE6537A1-D6FC-4f65-9D91-7224C49458BB}"/>
                <c:ext xmlns:c16="http://schemas.microsoft.com/office/drawing/2014/chart" uri="{C3380CC4-5D6E-409C-BE32-E72D297353CC}">
                  <c16:uniqueId val="{00000001-02A6-448A-AB98-219F7E159160}"/>
                </c:ext>
              </c:extLst>
            </c:dLbl>
            <c:dLbl>
              <c:idx val="2"/>
              <c:delete val="1"/>
              <c:extLst>
                <c:ext xmlns:c15="http://schemas.microsoft.com/office/drawing/2012/chart" uri="{CE6537A1-D6FC-4f65-9D91-7224C49458BB}"/>
                <c:ext xmlns:c16="http://schemas.microsoft.com/office/drawing/2014/chart" uri="{C3380CC4-5D6E-409C-BE32-E72D297353CC}">
                  <c16:uniqueId val="{00000002-02A6-448A-AB98-219F7E159160}"/>
                </c:ext>
              </c:extLst>
            </c:dLbl>
            <c:dLbl>
              <c:idx val="3"/>
              <c:delete val="1"/>
              <c:extLst>
                <c:ext xmlns:c15="http://schemas.microsoft.com/office/drawing/2012/chart" uri="{CE6537A1-D6FC-4f65-9D91-7224C49458BB}"/>
                <c:ext xmlns:c16="http://schemas.microsoft.com/office/drawing/2014/chart" uri="{C3380CC4-5D6E-409C-BE32-E72D297353CC}">
                  <c16:uniqueId val="{00000003-02A6-448A-AB98-219F7E159160}"/>
                </c:ext>
              </c:extLst>
            </c:dLbl>
            <c:dLbl>
              <c:idx val="4"/>
              <c:delete val="1"/>
              <c:extLst>
                <c:ext xmlns:c15="http://schemas.microsoft.com/office/drawing/2012/chart" uri="{CE6537A1-D6FC-4f65-9D91-7224C49458BB}"/>
                <c:ext xmlns:c16="http://schemas.microsoft.com/office/drawing/2014/chart" uri="{C3380CC4-5D6E-409C-BE32-E72D297353CC}">
                  <c16:uniqueId val="{00000004-02A6-448A-AB98-219F7E159160}"/>
                </c:ext>
              </c:extLst>
            </c:dLbl>
            <c:dLbl>
              <c:idx val="5"/>
              <c:delete val="1"/>
              <c:extLst>
                <c:ext xmlns:c15="http://schemas.microsoft.com/office/drawing/2012/chart" uri="{CE6537A1-D6FC-4f65-9D91-7224C49458BB}"/>
                <c:ext xmlns:c16="http://schemas.microsoft.com/office/drawing/2014/chart" uri="{C3380CC4-5D6E-409C-BE32-E72D297353CC}">
                  <c16:uniqueId val="{00000005-02A6-448A-AB98-219F7E159160}"/>
                </c:ext>
              </c:extLst>
            </c:dLbl>
            <c:dLbl>
              <c:idx val="6"/>
              <c:delete val="1"/>
              <c:extLst>
                <c:ext xmlns:c15="http://schemas.microsoft.com/office/drawing/2012/chart" uri="{CE6537A1-D6FC-4f65-9D91-7224C49458BB}"/>
                <c:ext xmlns:c16="http://schemas.microsoft.com/office/drawing/2014/chart" uri="{C3380CC4-5D6E-409C-BE32-E72D297353CC}">
                  <c16:uniqueId val="{00000006-02A6-448A-AB98-219F7E159160}"/>
                </c:ext>
              </c:extLst>
            </c:dLbl>
            <c:dLbl>
              <c:idx val="7"/>
              <c:delete val="1"/>
              <c:extLst>
                <c:ext xmlns:c15="http://schemas.microsoft.com/office/drawing/2012/chart" uri="{CE6537A1-D6FC-4f65-9D91-7224C49458BB}"/>
                <c:ext xmlns:c16="http://schemas.microsoft.com/office/drawing/2014/chart" uri="{C3380CC4-5D6E-409C-BE32-E72D297353CC}">
                  <c16:uniqueId val="{00000007-02A6-448A-AB98-219F7E159160}"/>
                </c:ext>
              </c:extLst>
            </c:dLbl>
            <c:dLbl>
              <c:idx val="8"/>
              <c:layout>
                <c:manualLayout>
                  <c:x val="-4.1932548353704947E-2"/>
                  <c:y val="-5.356507978947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A6-448A-AB98-219F7E159160}"/>
                </c:ext>
              </c:extLst>
            </c:dLbl>
            <c:dLbl>
              <c:idx val="9"/>
              <c:delete val="1"/>
              <c:extLst>
                <c:ext xmlns:c15="http://schemas.microsoft.com/office/drawing/2012/chart" uri="{CE6537A1-D6FC-4f65-9D91-7224C49458BB}"/>
                <c:ext xmlns:c16="http://schemas.microsoft.com/office/drawing/2014/chart" uri="{C3380CC4-5D6E-409C-BE32-E72D297353CC}">
                  <c16:uniqueId val="{00000009-02A6-448A-AB98-219F7E159160}"/>
                </c:ext>
              </c:extLst>
            </c:dLbl>
            <c:dLbl>
              <c:idx val="10"/>
              <c:delete val="1"/>
              <c:extLst>
                <c:ext xmlns:c15="http://schemas.microsoft.com/office/drawing/2012/chart" uri="{CE6537A1-D6FC-4f65-9D91-7224C49458BB}"/>
                <c:ext xmlns:c16="http://schemas.microsoft.com/office/drawing/2014/chart" uri="{C3380CC4-5D6E-409C-BE32-E72D297353CC}">
                  <c16:uniqueId val="{0000000A-02A6-448A-AB98-219F7E159160}"/>
                </c:ext>
              </c:extLst>
            </c:dLbl>
            <c:dLbl>
              <c:idx val="11"/>
              <c:delete val="1"/>
              <c:extLst>
                <c:ext xmlns:c15="http://schemas.microsoft.com/office/drawing/2012/chart" uri="{CE6537A1-D6FC-4f65-9D91-7224C49458BB}"/>
                <c:ext xmlns:c16="http://schemas.microsoft.com/office/drawing/2014/chart" uri="{C3380CC4-5D6E-409C-BE32-E72D297353CC}">
                  <c16:uniqueId val="{0000000B-02A6-448A-AB98-219F7E1591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'[CMI Operacion Aguas Claras Sept 2024.xlsx]Autogeneracion'!$A$60:$A$71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2024.xlsx]Autogeneracion'!$L$60:$L$71</c:f>
              <c:numCache>
                <c:formatCode>0%</c:formatCode>
                <c:ptCount val="12"/>
                <c:pt idx="0">
                  <c:v>0.82</c:v>
                </c:pt>
                <c:pt idx="1">
                  <c:v>0.82</c:v>
                </c:pt>
                <c:pt idx="2">
                  <c:v>0.82</c:v>
                </c:pt>
                <c:pt idx="3">
                  <c:v>0.82</c:v>
                </c:pt>
                <c:pt idx="4">
                  <c:v>0.82</c:v>
                </c:pt>
                <c:pt idx="5">
                  <c:v>0.82</c:v>
                </c:pt>
                <c:pt idx="6">
                  <c:v>0.82</c:v>
                </c:pt>
                <c:pt idx="7">
                  <c:v>0.82</c:v>
                </c:pt>
                <c:pt idx="8">
                  <c:v>0.82</c:v>
                </c:pt>
                <c:pt idx="9">
                  <c:v>0.82</c:v>
                </c:pt>
                <c:pt idx="10">
                  <c:v>0.82</c:v>
                </c:pt>
                <c:pt idx="11">
                  <c:v>0.82</c:v>
                </c:pt>
              </c:numCache>
            </c:numRef>
          </c:val>
          <c:smooth val="1"/>
          <c:extLst>
            <c:ext xmlns:c16="http://schemas.microsoft.com/office/drawing/2014/chart" uri="{C3380CC4-5D6E-409C-BE32-E72D297353CC}">
              <c16:uniqueId val="{0000000C-02A6-448A-AB98-219F7E159160}"/>
            </c:ext>
          </c:extLst>
        </c:ser>
        <c:ser>
          <c:idx val="0"/>
          <c:order val="1"/>
          <c:tx>
            <c:strRef>
              <c:f>'[CMI Operacion Aguas Claras Sept 2024.xlsx]Autogeneracion'!$J$16</c:f>
              <c:strCache>
                <c:ptCount val="1"/>
                <c:pt idx="0">
                  <c:v>Autogeneración
eléctrica (%)</c:v>
                </c:pt>
              </c:strCache>
            </c:strRef>
          </c:tx>
          <c:spPr>
            <a:ln w="19050" cap="rnd">
              <a:solidFill>
                <a:srgbClr val="007934"/>
              </a:solidFill>
              <a:round/>
            </a:ln>
            <a:effectLst/>
          </c:spPr>
          <c:marker>
            <c:symbol val="circle"/>
            <c:size val="7"/>
            <c:spPr>
              <a:solidFill>
                <a:schemeClr val="tx1">
                  <a:lumMod val="50000"/>
                  <a:lumOff val="50000"/>
                </a:schemeClr>
              </a:solidFill>
              <a:ln w="9525">
                <a:solidFill>
                  <a:schemeClr val="tx1">
                    <a:lumMod val="50000"/>
                    <a:lumOff val="5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02A6-448A-AB98-219F7E159160}"/>
                </c:ext>
              </c:extLst>
            </c:dLbl>
            <c:dLbl>
              <c:idx val="1"/>
              <c:delete val="1"/>
              <c:extLst>
                <c:ext xmlns:c15="http://schemas.microsoft.com/office/drawing/2012/chart" uri="{CE6537A1-D6FC-4f65-9D91-7224C49458BB}"/>
                <c:ext xmlns:c16="http://schemas.microsoft.com/office/drawing/2014/chart" uri="{C3380CC4-5D6E-409C-BE32-E72D297353CC}">
                  <c16:uniqueId val="{0000000E-02A6-448A-AB98-219F7E159160}"/>
                </c:ext>
              </c:extLst>
            </c:dLbl>
            <c:dLbl>
              <c:idx val="2"/>
              <c:delete val="1"/>
              <c:extLst>
                <c:ext xmlns:c15="http://schemas.microsoft.com/office/drawing/2012/chart" uri="{CE6537A1-D6FC-4f65-9D91-7224C49458BB}"/>
                <c:ext xmlns:c16="http://schemas.microsoft.com/office/drawing/2014/chart" uri="{C3380CC4-5D6E-409C-BE32-E72D297353CC}">
                  <c16:uniqueId val="{0000000F-02A6-448A-AB98-219F7E159160}"/>
                </c:ext>
              </c:extLst>
            </c:dLbl>
            <c:dLbl>
              <c:idx val="3"/>
              <c:delete val="1"/>
              <c:extLst>
                <c:ext xmlns:c15="http://schemas.microsoft.com/office/drawing/2012/chart" uri="{CE6537A1-D6FC-4f65-9D91-7224C49458BB}"/>
                <c:ext xmlns:c16="http://schemas.microsoft.com/office/drawing/2014/chart" uri="{C3380CC4-5D6E-409C-BE32-E72D297353CC}">
                  <c16:uniqueId val="{00000010-02A6-448A-AB98-219F7E159160}"/>
                </c:ext>
              </c:extLst>
            </c:dLbl>
            <c:dLbl>
              <c:idx val="4"/>
              <c:delete val="1"/>
              <c:extLst>
                <c:ext xmlns:c15="http://schemas.microsoft.com/office/drawing/2012/chart" uri="{CE6537A1-D6FC-4f65-9D91-7224C49458BB}"/>
                <c:ext xmlns:c16="http://schemas.microsoft.com/office/drawing/2014/chart" uri="{C3380CC4-5D6E-409C-BE32-E72D297353CC}">
                  <c16:uniqueId val="{00000011-02A6-448A-AB98-219F7E159160}"/>
                </c:ext>
              </c:extLst>
            </c:dLbl>
            <c:dLbl>
              <c:idx val="5"/>
              <c:delete val="1"/>
              <c:extLst>
                <c:ext xmlns:c15="http://schemas.microsoft.com/office/drawing/2012/chart" uri="{CE6537A1-D6FC-4f65-9D91-7224C49458BB}"/>
                <c:ext xmlns:c16="http://schemas.microsoft.com/office/drawing/2014/chart" uri="{C3380CC4-5D6E-409C-BE32-E72D297353CC}">
                  <c16:uniqueId val="{00000012-02A6-448A-AB98-219F7E159160}"/>
                </c:ext>
              </c:extLst>
            </c:dLbl>
            <c:dLbl>
              <c:idx val="6"/>
              <c:delete val="1"/>
              <c:extLst>
                <c:ext xmlns:c15="http://schemas.microsoft.com/office/drawing/2012/chart" uri="{CE6537A1-D6FC-4f65-9D91-7224C49458BB}"/>
                <c:ext xmlns:c16="http://schemas.microsoft.com/office/drawing/2014/chart" uri="{C3380CC4-5D6E-409C-BE32-E72D297353CC}">
                  <c16:uniqueId val="{00000013-02A6-448A-AB98-219F7E159160}"/>
                </c:ext>
              </c:extLst>
            </c:dLbl>
            <c:dLbl>
              <c:idx val="7"/>
              <c:delete val="1"/>
              <c:extLst>
                <c:ext xmlns:c15="http://schemas.microsoft.com/office/drawing/2012/chart" uri="{CE6537A1-D6FC-4f65-9D91-7224C49458BB}"/>
                <c:ext xmlns:c16="http://schemas.microsoft.com/office/drawing/2014/chart" uri="{C3380CC4-5D6E-409C-BE32-E72D297353CC}">
                  <c16:uniqueId val="{00000014-02A6-448A-AB98-219F7E159160}"/>
                </c:ext>
              </c:extLst>
            </c:dLbl>
            <c:dLbl>
              <c:idx val="8"/>
              <c:layout>
                <c:manualLayout>
                  <c:x val="-4.2744984053038795E-2"/>
                  <c:y val="4.9430139285749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2A6-448A-AB98-219F7E15916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'[CMI Operacion Aguas Claras Sept 2024.xlsx]Autogeneracion'!$A$60:$A$71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2024.xlsx]Autogeneracion'!$J$60:$J$71</c:f>
              <c:numCache>
                <c:formatCode>0%</c:formatCode>
                <c:ptCount val="12"/>
                <c:pt idx="0">
                  <c:v>0.83969450070499518</c:v>
                </c:pt>
                <c:pt idx="1">
                  <c:v>0.82418842185729868</c:v>
                </c:pt>
                <c:pt idx="2" formatCode="0.0%">
                  <c:v>0.81924969024514172</c:v>
                </c:pt>
                <c:pt idx="3" formatCode="0.0%">
                  <c:v>0.8254834008019889</c:v>
                </c:pt>
                <c:pt idx="4" formatCode="0.0%">
                  <c:v>0.82331209173288811</c:v>
                </c:pt>
                <c:pt idx="5" formatCode="0.0%">
                  <c:v>0.8110154798128939</c:v>
                </c:pt>
                <c:pt idx="6" formatCode="0.0%">
                  <c:v>0.80800367361093106</c:v>
                </c:pt>
                <c:pt idx="7" formatCode="0.0%">
                  <c:v>0.81330673577820667</c:v>
                </c:pt>
                <c:pt idx="8" formatCode="0.0%">
                  <c:v>0.81988348289659563</c:v>
                </c:pt>
              </c:numCache>
            </c:numRef>
          </c:val>
          <c:smooth val="0"/>
          <c:extLst>
            <c:ext xmlns:c16="http://schemas.microsoft.com/office/drawing/2014/chart" uri="{C3380CC4-5D6E-409C-BE32-E72D297353CC}">
              <c16:uniqueId val="{00000016-02A6-448A-AB98-219F7E159160}"/>
            </c:ext>
          </c:extLst>
        </c:ser>
        <c:ser>
          <c:idx val="1"/>
          <c:order val="2"/>
          <c:tx>
            <c:strRef>
              <c:f>'[CMI Operacion Aguas Claras Sept 2024.xlsx]Autogeneracion'!$K$16</c:f>
              <c:strCache>
                <c:ptCount val="1"/>
                <c:pt idx="0">
                  <c:v>Consumo energía EPM (%)</c:v>
                </c:pt>
              </c:strCache>
            </c:strRef>
          </c:tx>
          <c:spPr>
            <a:ln w="19050"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7-02A6-448A-AB98-219F7E159160}"/>
                </c:ext>
              </c:extLst>
            </c:dLbl>
            <c:dLbl>
              <c:idx val="1"/>
              <c:delete val="1"/>
              <c:extLst>
                <c:ext xmlns:c15="http://schemas.microsoft.com/office/drawing/2012/chart" uri="{CE6537A1-D6FC-4f65-9D91-7224C49458BB}"/>
                <c:ext xmlns:c16="http://schemas.microsoft.com/office/drawing/2014/chart" uri="{C3380CC4-5D6E-409C-BE32-E72D297353CC}">
                  <c16:uniqueId val="{00000018-02A6-448A-AB98-219F7E159160}"/>
                </c:ext>
              </c:extLst>
            </c:dLbl>
            <c:dLbl>
              <c:idx val="2"/>
              <c:delete val="1"/>
              <c:extLst>
                <c:ext xmlns:c15="http://schemas.microsoft.com/office/drawing/2012/chart" uri="{CE6537A1-D6FC-4f65-9D91-7224C49458BB}"/>
                <c:ext xmlns:c16="http://schemas.microsoft.com/office/drawing/2014/chart" uri="{C3380CC4-5D6E-409C-BE32-E72D297353CC}">
                  <c16:uniqueId val="{00000019-02A6-448A-AB98-219F7E159160}"/>
                </c:ext>
              </c:extLst>
            </c:dLbl>
            <c:dLbl>
              <c:idx val="3"/>
              <c:delete val="1"/>
              <c:extLst>
                <c:ext xmlns:c15="http://schemas.microsoft.com/office/drawing/2012/chart" uri="{CE6537A1-D6FC-4f65-9D91-7224C49458BB}"/>
                <c:ext xmlns:c16="http://schemas.microsoft.com/office/drawing/2014/chart" uri="{C3380CC4-5D6E-409C-BE32-E72D297353CC}">
                  <c16:uniqueId val="{0000001A-02A6-448A-AB98-219F7E159160}"/>
                </c:ext>
              </c:extLst>
            </c:dLbl>
            <c:dLbl>
              <c:idx val="4"/>
              <c:delete val="1"/>
              <c:extLst>
                <c:ext xmlns:c15="http://schemas.microsoft.com/office/drawing/2012/chart" uri="{CE6537A1-D6FC-4f65-9D91-7224C49458BB}"/>
                <c:ext xmlns:c16="http://schemas.microsoft.com/office/drawing/2014/chart" uri="{C3380CC4-5D6E-409C-BE32-E72D297353CC}">
                  <c16:uniqueId val="{0000001B-02A6-448A-AB98-219F7E159160}"/>
                </c:ext>
              </c:extLst>
            </c:dLbl>
            <c:dLbl>
              <c:idx val="5"/>
              <c:delete val="1"/>
              <c:extLst>
                <c:ext xmlns:c15="http://schemas.microsoft.com/office/drawing/2012/chart" uri="{CE6537A1-D6FC-4f65-9D91-7224C49458BB}"/>
                <c:ext xmlns:c16="http://schemas.microsoft.com/office/drawing/2014/chart" uri="{C3380CC4-5D6E-409C-BE32-E72D297353CC}">
                  <c16:uniqueId val="{0000001C-02A6-448A-AB98-219F7E159160}"/>
                </c:ext>
              </c:extLst>
            </c:dLbl>
            <c:dLbl>
              <c:idx val="6"/>
              <c:delete val="1"/>
              <c:extLst>
                <c:ext xmlns:c15="http://schemas.microsoft.com/office/drawing/2012/chart" uri="{CE6537A1-D6FC-4f65-9D91-7224C49458BB}"/>
                <c:ext xmlns:c16="http://schemas.microsoft.com/office/drawing/2014/chart" uri="{C3380CC4-5D6E-409C-BE32-E72D297353CC}">
                  <c16:uniqueId val="{0000001D-02A6-448A-AB98-219F7E159160}"/>
                </c:ext>
              </c:extLst>
            </c:dLbl>
            <c:dLbl>
              <c:idx val="7"/>
              <c:delete val="1"/>
              <c:extLst>
                <c:ext xmlns:c15="http://schemas.microsoft.com/office/drawing/2012/chart" uri="{CE6537A1-D6FC-4f65-9D91-7224C49458BB}"/>
                <c:ext xmlns:c16="http://schemas.microsoft.com/office/drawing/2014/chart" uri="{C3380CC4-5D6E-409C-BE32-E72D297353CC}">
                  <c16:uniqueId val="{0000001E-02A6-448A-AB98-219F7E159160}"/>
                </c:ext>
              </c:extLst>
            </c:dLbl>
            <c:spPr>
              <a:noFill/>
              <a:ln w="9525">
                <a:noFill/>
              </a:ln>
              <a:effectLst/>
            </c:spPr>
            <c:txPr>
              <a:bodyPr rot="0" spcFirstLastPara="1" vertOverflow="ellipsis" vert="horz" wrap="square" lIns="38100" tIns="19050" rIns="38100" bIns="19050" anchor="ctr" anchorCtr="0">
                <a:spAutoFit/>
              </a:bodyPr>
              <a:lstStyle/>
              <a:p>
                <a:pPr algn="ctr">
                  <a:defRPr lang="en-US" sz="900" b="1" i="0" u="none" strike="noStrike" kern="120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'[CMI Operacion Aguas Claras Sept 2024.xlsx]Autogeneracion'!$A$60:$A$71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2024.xlsx]Autogeneracion'!$K$60:$K$71</c:f>
              <c:numCache>
                <c:formatCode>0%</c:formatCode>
                <c:ptCount val="12"/>
                <c:pt idx="0">
                  <c:v>0.16030549929500482</c:v>
                </c:pt>
                <c:pt idx="1">
                  <c:v>0.17581157814270132</c:v>
                </c:pt>
                <c:pt idx="2" formatCode="0.0%">
                  <c:v>0.18075030975485823</c:v>
                </c:pt>
                <c:pt idx="3" formatCode="0.0%">
                  <c:v>0.17451659919801102</c:v>
                </c:pt>
                <c:pt idx="4" formatCode="0.0%">
                  <c:v>0.17668790826711195</c:v>
                </c:pt>
                <c:pt idx="5" formatCode="0.0%">
                  <c:v>0.18898452018710607</c:v>
                </c:pt>
                <c:pt idx="6" formatCode="0.0%">
                  <c:v>0.19199632638906891</c:v>
                </c:pt>
                <c:pt idx="7" formatCode="0.0%">
                  <c:v>0.18669326422179336</c:v>
                </c:pt>
                <c:pt idx="8" formatCode="0.0%">
                  <c:v>0.1801165171034044</c:v>
                </c:pt>
              </c:numCache>
            </c:numRef>
          </c:val>
          <c:smooth val="0"/>
          <c:extLst>
            <c:ext xmlns:c16="http://schemas.microsoft.com/office/drawing/2014/chart" uri="{C3380CC4-5D6E-409C-BE32-E72D297353CC}">
              <c16:uniqueId val="{0000001F-02A6-448A-AB98-219F7E159160}"/>
            </c:ext>
          </c:extLst>
        </c:ser>
        <c:dLbls>
          <c:showLegendKey val="0"/>
          <c:showVal val="0"/>
          <c:showCatName val="0"/>
          <c:showSerName val="0"/>
          <c:showPercent val="0"/>
          <c:showBubbleSize val="0"/>
        </c:dLbls>
        <c:marker val="1"/>
        <c:smooth val="0"/>
        <c:axId val="430786720"/>
        <c:axId val="430786328"/>
      </c:lineChart>
      <c:dateAx>
        <c:axId val="430786720"/>
        <c:scaling>
          <c:orientation val="minMax"/>
        </c:scaling>
        <c:delete val="0"/>
        <c:axPos val="b"/>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0786328"/>
        <c:crosses val="autoZero"/>
        <c:auto val="1"/>
        <c:lblOffset val="100"/>
        <c:baseTimeUnit val="months"/>
      </c:dateAx>
      <c:valAx>
        <c:axId val="430786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078672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defRPr>
            </a:pPr>
            <a:r>
              <a:rPr lang="es-CO" sz="1400" b="1" i="0" u="none" strike="noStrike" kern="1200" spc="0" baseline="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GENERACIÓN DE BIOGÁS  </a:t>
            </a:r>
          </a:p>
        </c:rich>
      </c:tx>
      <c:layout>
        <c:manualLayout>
          <c:xMode val="edge"/>
          <c:yMode val="edge"/>
          <c:x val="0.32344142963153322"/>
          <c:y val="7.1521980634230722E-2"/>
        </c:manualLayout>
      </c:layout>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0.10022512442479699"/>
          <c:y val="0.25337069193440731"/>
          <c:w val="0.86033703535804151"/>
          <c:h val="0.54505855139682757"/>
        </c:manualLayout>
      </c:layout>
      <c:lineChart>
        <c:grouping val="standard"/>
        <c:varyColors val="0"/>
        <c:ser>
          <c:idx val="0"/>
          <c:order val="0"/>
          <c:tx>
            <c:strRef>
              <c:f>'[CMI Operacion Aguas Claras Sept 2024.xlsx]Biogas'!$D$1</c:f>
              <c:strCache>
                <c:ptCount val="1"/>
                <c:pt idx="0">
                  <c:v>Meta de producción (Nm3/h)</c:v>
                </c:pt>
              </c:strCache>
            </c:strRef>
          </c:tx>
          <c:spPr>
            <a:ln w="28575" cap="rnd">
              <a:solidFill>
                <a:srgbClr val="7AD400"/>
              </a:solidFill>
              <a:round/>
            </a:ln>
            <a:effectLst/>
          </c:spPr>
          <c:marker>
            <c:symbol val="circle"/>
            <c:size val="7"/>
            <c:spPr>
              <a:solidFill>
                <a:srgbClr val="7AD400"/>
              </a:solidFill>
              <a:ln w="28575">
                <a:solidFill>
                  <a:srgbClr val="7AD4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54E0-40E7-8568-50BDC3BB505D}"/>
                </c:ext>
              </c:extLst>
            </c:dLbl>
            <c:dLbl>
              <c:idx val="1"/>
              <c:delete val="1"/>
              <c:extLst>
                <c:ext xmlns:c15="http://schemas.microsoft.com/office/drawing/2012/chart" uri="{CE6537A1-D6FC-4f65-9D91-7224C49458BB}"/>
                <c:ext xmlns:c16="http://schemas.microsoft.com/office/drawing/2014/chart" uri="{C3380CC4-5D6E-409C-BE32-E72D297353CC}">
                  <c16:uniqueId val="{00000001-54E0-40E7-8568-50BDC3BB505D}"/>
                </c:ext>
              </c:extLst>
            </c:dLbl>
            <c:dLbl>
              <c:idx val="2"/>
              <c:delete val="1"/>
              <c:extLst>
                <c:ext xmlns:c15="http://schemas.microsoft.com/office/drawing/2012/chart" uri="{CE6537A1-D6FC-4f65-9D91-7224C49458BB}"/>
                <c:ext xmlns:c16="http://schemas.microsoft.com/office/drawing/2014/chart" uri="{C3380CC4-5D6E-409C-BE32-E72D297353CC}">
                  <c16:uniqueId val="{00000002-54E0-40E7-8568-50BDC3BB505D}"/>
                </c:ext>
              </c:extLst>
            </c:dLbl>
            <c:dLbl>
              <c:idx val="3"/>
              <c:delete val="1"/>
              <c:extLst>
                <c:ext xmlns:c15="http://schemas.microsoft.com/office/drawing/2012/chart" uri="{CE6537A1-D6FC-4f65-9D91-7224C49458BB}"/>
                <c:ext xmlns:c16="http://schemas.microsoft.com/office/drawing/2014/chart" uri="{C3380CC4-5D6E-409C-BE32-E72D297353CC}">
                  <c16:uniqueId val="{00000003-54E0-40E7-8568-50BDC3BB505D}"/>
                </c:ext>
              </c:extLst>
            </c:dLbl>
            <c:dLbl>
              <c:idx val="4"/>
              <c:delete val="1"/>
              <c:extLst>
                <c:ext xmlns:c15="http://schemas.microsoft.com/office/drawing/2012/chart" uri="{CE6537A1-D6FC-4f65-9D91-7224C49458BB}"/>
                <c:ext xmlns:c16="http://schemas.microsoft.com/office/drawing/2014/chart" uri="{C3380CC4-5D6E-409C-BE32-E72D297353CC}">
                  <c16:uniqueId val="{00000004-54E0-40E7-8568-50BDC3BB505D}"/>
                </c:ext>
              </c:extLst>
            </c:dLbl>
            <c:dLbl>
              <c:idx val="5"/>
              <c:delete val="1"/>
              <c:extLst>
                <c:ext xmlns:c15="http://schemas.microsoft.com/office/drawing/2012/chart" uri="{CE6537A1-D6FC-4f65-9D91-7224C49458BB}"/>
                <c:ext xmlns:c16="http://schemas.microsoft.com/office/drawing/2014/chart" uri="{C3380CC4-5D6E-409C-BE32-E72D297353CC}">
                  <c16:uniqueId val="{00000005-54E0-40E7-8568-50BDC3BB505D}"/>
                </c:ext>
              </c:extLst>
            </c:dLbl>
            <c:dLbl>
              <c:idx val="6"/>
              <c:delete val="1"/>
              <c:extLst>
                <c:ext xmlns:c15="http://schemas.microsoft.com/office/drawing/2012/chart" uri="{CE6537A1-D6FC-4f65-9D91-7224C49458BB}"/>
                <c:ext xmlns:c16="http://schemas.microsoft.com/office/drawing/2014/chart" uri="{C3380CC4-5D6E-409C-BE32-E72D297353CC}">
                  <c16:uniqueId val="{00000006-54E0-40E7-8568-50BDC3BB505D}"/>
                </c:ext>
              </c:extLst>
            </c:dLbl>
            <c:dLbl>
              <c:idx val="7"/>
              <c:delete val="1"/>
              <c:extLst>
                <c:ext xmlns:c15="http://schemas.microsoft.com/office/drawing/2012/chart" uri="{CE6537A1-D6FC-4f65-9D91-7224C49458BB}"/>
                <c:ext xmlns:c16="http://schemas.microsoft.com/office/drawing/2014/chart" uri="{C3380CC4-5D6E-409C-BE32-E72D297353CC}">
                  <c16:uniqueId val="{00000007-54E0-40E7-8568-50BDC3BB505D}"/>
                </c:ext>
              </c:extLst>
            </c:dLbl>
            <c:dLbl>
              <c:idx val="8"/>
              <c:layout>
                <c:manualLayout>
                  <c:x val="0"/>
                  <c:y val="-5.210106786676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E0-40E7-8568-50BDC3BB505D}"/>
                </c:ext>
              </c:extLst>
            </c:dLbl>
            <c:dLbl>
              <c:idx val="9"/>
              <c:delete val="1"/>
              <c:extLst>
                <c:ext xmlns:c15="http://schemas.microsoft.com/office/drawing/2012/chart" uri="{CE6537A1-D6FC-4f65-9D91-7224C49458BB}"/>
                <c:ext xmlns:c16="http://schemas.microsoft.com/office/drawing/2014/chart" uri="{C3380CC4-5D6E-409C-BE32-E72D297353CC}">
                  <c16:uniqueId val="{00000009-54E0-40E7-8568-50BDC3BB505D}"/>
                </c:ext>
              </c:extLst>
            </c:dLbl>
            <c:dLbl>
              <c:idx val="10"/>
              <c:delete val="1"/>
              <c:extLst>
                <c:ext xmlns:c15="http://schemas.microsoft.com/office/drawing/2012/chart" uri="{CE6537A1-D6FC-4f65-9D91-7224C49458BB}"/>
                <c:ext xmlns:c16="http://schemas.microsoft.com/office/drawing/2014/chart" uri="{C3380CC4-5D6E-409C-BE32-E72D297353CC}">
                  <c16:uniqueId val="{0000000A-54E0-40E7-8568-50BDC3BB505D}"/>
                </c:ext>
              </c:extLst>
            </c:dLbl>
            <c:dLbl>
              <c:idx val="11"/>
              <c:delete val="1"/>
              <c:extLst>
                <c:ext xmlns:c15="http://schemas.microsoft.com/office/drawing/2012/chart" uri="{CE6537A1-D6FC-4f65-9D91-7224C49458BB}"/>
                <c:ext xmlns:c16="http://schemas.microsoft.com/office/drawing/2014/chart" uri="{C3380CC4-5D6E-409C-BE32-E72D297353CC}">
                  <c16:uniqueId val="{0000000B-54E0-40E7-8568-50BDC3BB505D}"/>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'[CMI Operacion Aguas Claras Sept 2024.xlsx]Biogas'!$A$50:$A$61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2024.xlsx]Biogas'!$D$50:$D$61</c:f>
              <c:numCache>
                <c:formatCode>_(* #,##0_);_(* \(#,##0\);_(* "-"_);_(@_)</c:formatCode>
                <c:ptCount val="12"/>
                <c:pt idx="0">
                  <c:v>1310</c:v>
                </c:pt>
                <c:pt idx="1">
                  <c:v>1310</c:v>
                </c:pt>
                <c:pt idx="2">
                  <c:v>1310</c:v>
                </c:pt>
                <c:pt idx="3">
                  <c:v>1310</c:v>
                </c:pt>
                <c:pt idx="4">
                  <c:v>1310</c:v>
                </c:pt>
                <c:pt idx="5">
                  <c:v>1310</c:v>
                </c:pt>
                <c:pt idx="6">
                  <c:v>1310</c:v>
                </c:pt>
                <c:pt idx="7">
                  <c:v>1310</c:v>
                </c:pt>
                <c:pt idx="8">
                  <c:v>1310</c:v>
                </c:pt>
                <c:pt idx="9">
                  <c:v>1310</c:v>
                </c:pt>
                <c:pt idx="10">
                  <c:v>1310</c:v>
                </c:pt>
                <c:pt idx="11">
                  <c:v>1310</c:v>
                </c:pt>
              </c:numCache>
            </c:numRef>
          </c:val>
          <c:smooth val="0"/>
          <c:extLst>
            <c:ext xmlns:c16="http://schemas.microsoft.com/office/drawing/2014/chart" uri="{C3380CC4-5D6E-409C-BE32-E72D297353CC}">
              <c16:uniqueId val="{0000000C-54E0-40E7-8568-50BDC3BB505D}"/>
            </c:ext>
          </c:extLst>
        </c:ser>
        <c:ser>
          <c:idx val="1"/>
          <c:order val="1"/>
          <c:tx>
            <c:strRef>
              <c:f>'[CMI Operacion Aguas Claras Sept 2024.xlsx]Biogas'!$E$1</c:f>
              <c:strCache>
                <c:ptCount val="1"/>
                <c:pt idx="0">
                  <c:v>Acumulado promedio (Nm3/h)</c:v>
                </c:pt>
              </c:strCache>
            </c:strRef>
          </c:tx>
          <c:spPr>
            <a:ln w="28575" cap="rnd">
              <a:solidFill>
                <a:srgbClr val="007934"/>
              </a:solidFill>
              <a:round/>
            </a:ln>
            <a:effectLst/>
          </c:spPr>
          <c:marker>
            <c:symbol val="circle"/>
            <c:size val="7"/>
            <c:spPr>
              <a:solidFill>
                <a:srgbClr val="007934"/>
              </a:solidFill>
              <a:ln w="2857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54E0-40E7-8568-50BDC3BB505D}"/>
                </c:ext>
              </c:extLst>
            </c:dLbl>
            <c:dLbl>
              <c:idx val="1"/>
              <c:delete val="1"/>
              <c:extLst>
                <c:ext xmlns:c15="http://schemas.microsoft.com/office/drawing/2012/chart" uri="{CE6537A1-D6FC-4f65-9D91-7224C49458BB}"/>
                <c:ext xmlns:c16="http://schemas.microsoft.com/office/drawing/2014/chart" uri="{C3380CC4-5D6E-409C-BE32-E72D297353CC}">
                  <c16:uniqueId val="{0000000E-54E0-40E7-8568-50BDC3BB505D}"/>
                </c:ext>
              </c:extLst>
            </c:dLbl>
            <c:dLbl>
              <c:idx val="2"/>
              <c:delete val="1"/>
              <c:extLst>
                <c:ext xmlns:c15="http://schemas.microsoft.com/office/drawing/2012/chart" uri="{CE6537A1-D6FC-4f65-9D91-7224C49458BB}"/>
                <c:ext xmlns:c16="http://schemas.microsoft.com/office/drawing/2014/chart" uri="{C3380CC4-5D6E-409C-BE32-E72D297353CC}">
                  <c16:uniqueId val="{0000000F-54E0-40E7-8568-50BDC3BB505D}"/>
                </c:ext>
              </c:extLst>
            </c:dLbl>
            <c:dLbl>
              <c:idx val="3"/>
              <c:delete val="1"/>
              <c:extLst>
                <c:ext xmlns:c15="http://schemas.microsoft.com/office/drawing/2012/chart" uri="{CE6537A1-D6FC-4f65-9D91-7224C49458BB}"/>
                <c:ext xmlns:c16="http://schemas.microsoft.com/office/drawing/2014/chart" uri="{C3380CC4-5D6E-409C-BE32-E72D297353CC}">
                  <c16:uniqueId val="{00000010-54E0-40E7-8568-50BDC3BB505D}"/>
                </c:ext>
              </c:extLst>
            </c:dLbl>
            <c:dLbl>
              <c:idx val="4"/>
              <c:delete val="1"/>
              <c:extLst>
                <c:ext xmlns:c15="http://schemas.microsoft.com/office/drawing/2012/chart" uri="{CE6537A1-D6FC-4f65-9D91-7224C49458BB}"/>
                <c:ext xmlns:c16="http://schemas.microsoft.com/office/drawing/2014/chart" uri="{C3380CC4-5D6E-409C-BE32-E72D297353CC}">
                  <c16:uniqueId val="{00000011-54E0-40E7-8568-50BDC3BB505D}"/>
                </c:ext>
              </c:extLst>
            </c:dLbl>
            <c:dLbl>
              <c:idx val="5"/>
              <c:delete val="1"/>
              <c:extLst>
                <c:ext xmlns:c15="http://schemas.microsoft.com/office/drawing/2012/chart" uri="{CE6537A1-D6FC-4f65-9D91-7224C49458BB}"/>
                <c:ext xmlns:c16="http://schemas.microsoft.com/office/drawing/2014/chart" uri="{C3380CC4-5D6E-409C-BE32-E72D297353CC}">
                  <c16:uniqueId val="{00000012-54E0-40E7-8568-50BDC3BB505D}"/>
                </c:ext>
              </c:extLst>
            </c:dLbl>
            <c:dLbl>
              <c:idx val="6"/>
              <c:delete val="1"/>
              <c:extLst>
                <c:ext xmlns:c15="http://schemas.microsoft.com/office/drawing/2012/chart" uri="{CE6537A1-D6FC-4f65-9D91-7224C49458BB}"/>
                <c:ext xmlns:c16="http://schemas.microsoft.com/office/drawing/2014/chart" uri="{C3380CC4-5D6E-409C-BE32-E72D297353CC}">
                  <c16:uniqueId val="{00000013-54E0-40E7-8568-50BDC3BB505D}"/>
                </c:ext>
              </c:extLst>
            </c:dLbl>
            <c:dLbl>
              <c:idx val="7"/>
              <c:delete val="1"/>
              <c:extLst>
                <c:ext xmlns:c15="http://schemas.microsoft.com/office/drawing/2012/chart" uri="{CE6537A1-D6FC-4f65-9D91-7224C49458BB}"/>
                <c:ext xmlns:c16="http://schemas.microsoft.com/office/drawing/2014/chart" uri="{C3380CC4-5D6E-409C-BE32-E72D297353CC}">
                  <c16:uniqueId val="{00000014-54E0-40E7-8568-50BDC3BB505D}"/>
                </c:ext>
              </c:extLst>
            </c:dLbl>
            <c:spPr>
              <a:noFill/>
              <a:ln>
                <a:noFill/>
              </a:ln>
              <a:effectLst/>
            </c:spPr>
            <c:txPr>
              <a:bodyPr rot="0" spcFirstLastPara="1" vertOverflow="ellipsis" vert="horz" wrap="square" lIns="38100" tIns="19050" rIns="38100" bIns="19050" anchor="ctr" anchorCtr="1">
                <a:spAutoFit/>
              </a:bodyPr>
              <a:lstStyle/>
              <a:p>
                <a:pPr>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'[CMI Operacion Aguas Claras Sept 2024.xlsx]Biogas'!$A$50:$A$61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2024.xlsx]Biogas'!$E$50:$E$61</c:f>
              <c:numCache>
                <c:formatCode>_(* #,##0_);_(* \(#,##0\);_(* "-"_);_(@_)</c:formatCode>
                <c:ptCount val="12"/>
                <c:pt idx="0">
                  <c:v>1413.2680555555555</c:v>
                </c:pt>
                <c:pt idx="1">
                  <c:v>1375.9180555555556</c:v>
                </c:pt>
                <c:pt idx="2">
                  <c:v>1353.1728009259259</c:v>
                </c:pt>
                <c:pt idx="3">
                  <c:v>1325.5894675925927</c:v>
                </c:pt>
                <c:pt idx="4">
                  <c:v>1302.3394675925927</c:v>
                </c:pt>
                <c:pt idx="5">
                  <c:v>1267.8890046296297</c:v>
                </c:pt>
                <c:pt idx="6">
                  <c:v>1248.4465046296298</c:v>
                </c:pt>
                <c:pt idx="7">
                  <c:v>1235.2890046296295</c:v>
                </c:pt>
                <c:pt idx="8">
                  <c:v>1217.5390046296295</c:v>
                </c:pt>
              </c:numCache>
            </c:numRef>
          </c:val>
          <c:smooth val="0"/>
          <c:extLst>
            <c:ext xmlns:c16="http://schemas.microsoft.com/office/drawing/2014/chart" uri="{C3380CC4-5D6E-409C-BE32-E72D297353CC}">
              <c16:uniqueId val="{00000015-54E0-40E7-8568-50BDC3BB505D}"/>
            </c:ext>
          </c:extLst>
        </c:ser>
        <c:dLbls>
          <c:showLegendKey val="0"/>
          <c:showVal val="0"/>
          <c:showCatName val="0"/>
          <c:showSerName val="0"/>
          <c:showPercent val="0"/>
          <c:showBubbleSize val="0"/>
        </c:dLbls>
        <c:marker val="1"/>
        <c:smooth val="0"/>
        <c:axId val="431714336"/>
        <c:axId val="431714728"/>
      </c:lineChart>
      <c:dateAx>
        <c:axId val="4317143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1714728"/>
        <c:crosses val="autoZero"/>
        <c:auto val="1"/>
        <c:lblOffset val="100"/>
        <c:baseTimeUnit val="months"/>
      </c:dateAx>
      <c:valAx>
        <c:axId val="431714728"/>
        <c:scaling>
          <c:orientation val="minMax"/>
          <c:max val="16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9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Nm3/h </a:t>
                </a:r>
              </a:p>
            </c:rich>
          </c:tx>
          <c:overlay val="0"/>
          <c:spPr>
            <a:noFill/>
            <a:ln>
              <a:noFill/>
            </a:ln>
            <a:effectLst/>
          </c:spPr>
          <c:txPr>
            <a:bodyPr rot="-540000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1714336"/>
        <c:crosses val="autoZero"/>
        <c:crossBetween val="between"/>
        <c:majorUnit val="50"/>
      </c:valAx>
      <c:spPr>
        <a:noFill/>
        <a:ln>
          <a:noFill/>
        </a:ln>
        <a:effectLst/>
      </c:spPr>
    </c:plotArea>
    <c:legend>
      <c:legendPos val="b"/>
      <c:layout>
        <c:manualLayout>
          <c:xMode val="edge"/>
          <c:yMode val="edge"/>
          <c:x val="0.15571266462043098"/>
          <c:y val="0.88798792336685051"/>
          <c:w val="0.69264917581104302"/>
          <c:h val="6.3075984620254738E-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s-CO" sz="1400" b="1" i="0" baseline="0">
                <a:solidFill>
                  <a:schemeClr val="tx1">
                    <a:lumMod val="65000"/>
                    <a:lumOff val="35000"/>
                  </a:schemeClr>
                </a:solidFill>
                <a:effectLst/>
              </a:rPr>
              <a:t>ÍNDICE CALIDAD DEL BIOSÓLIDO SECO (TIPO B)</a:t>
            </a:r>
            <a:endParaRPr lang="es-CO" sz="1400">
              <a:solidFill>
                <a:schemeClr val="tx1">
                  <a:lumMod val="65000"/>
                  <a:lumOff val="35000"/>
                </a:schemeClr>
              </a:solidFill>
              <a:effectLst/>
            </a:endParaRPr>
          </a:p>
        </c:rich>
      </c:tx>
      <c:layout>
        <c:manualLayout>
          <c:xMode val="edge"/>
          <c:yMode val="edge"/>
          <c:x val="0.12109151726829054"/>
          <c:y val="3.55068076459856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7.5465644785437921E-2"/>
          <c:y val="0.22843924437288549"/>
          <c:w val="0.87210156633135727"/>
          <c:h val="0.57333118780678205"/>
        </c:manualLayout>
      </c:layout>
      <c:lineChart>
        <c:grouping val="standard"/>
        <c:varyColors val="0"/>
        <c:ser>
          <c:idx val="0"/>
          <c:order val="0"/>
          <c:tx>
            <c:strRef>
              <c:f>'[CMI Operacion Aguas Claras Sept 2024.xlsx]Biosolido'!$O$20</c:f>
              <c:strCache>
                <c:ptCount val="1"/>
                <c:pt idx="0">
                  <c:v>Meta de calidad</c:v>
                </c:pt>
              </c:strCache>
            </c:strRef>
          </c:tx>
          <c:spPr>
            <a:ln w="28575" cap="rnd">
              <a:solidFill>
                <a:srgbClr val="7AD400"/>
              </a:solidFill>
              <a:round/>
            </a:ln>
            <a:effectLst/>
          </c:spPr>
          <c:marker>
            <c:symbol val="circle"/>
            <c:size val="7"/>
            <c:spPr>
              <a:solidFill>
                <a:srgbClr val="7AD400"/>
              </a:solidFill>
              <a:ln w="28575">
                <a:solidFill>
                  <a:srgbClr val="7AD400"/>
                </a:solidFill>
              </a:ln>
              <a:effectLst/>
            </c:spPr>
          </c:marker>
          <c:dLbls>
            <c:dLbl>
              <c:idx val="7"/>
              <c:layout>
                <c:manualLayout>
                  <c:x val="-4.0477708406612731E-2"/>
                  <c:y val="-6.9011503522256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74-42B4-9A10-C2DD5DB8A6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AD400"/>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'[CMI Operacion Aguas Claras Sept 2024.xlsx]Biosolido'!$M$50:$M$61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2024.xlsx]Biosolido'!$O$38:$O$49</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3684-478D-8663-A8F5A7F496A3}"/>
            </c:ext>
          </c:extLst>
        </c:ser>
        <c:ser>
          <c:idx val="1"/>
          <c:order val="1"/>
          <c:tx>
            <c:strRef>
              <c:f>'[CMI Operacion Aguas Claras Sept 2024.xlsx]Biosolido'!$N$20</c:f>
              <c:strCache>
                <c:ptCount val="1"/>
                <c:pt idx="0">
                  <c:v>Resultado del mes</c:v>
                </c:pt>
              </c:strCache>
            </c:strRef>
          </c:tx>
          <c:spPr>
            <a:ln w="28575" cap="rnd">
              <a:solidFill>
                <a:srgbClr val="007934"/>
              </a:solidFill>
              <a:round/>
            </a:ln>
            <a:effectLst/>
          </c:spPr>
          <c:marker>
            <c:symbol val="circle"/>
            <c:size val="7"/>
            <c:spPr>
              <a:solidFill>
                <a:srgbClr val="007934">
                  <a:alpha val="96000"/>
                </a:srgbClr>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3684-478D-8663-A8F5A7F496A3}"/>
                </c:ext>
              </c:extLst>
            </c:dLbl>
            <c:dLbl>
              <c:idx val="1"/>
              <c:delete val="1"/>
              <c:extLst>
                <c:ext xmlns:c15="http://schemas.microsoft.com/office/drawing/2012/chart" uri="{CE6537A1-D6FC-4f65-9D91-7224C49458BB}"/>
                <c:ext xmlns:c16="http://schemas.microsoft.com/office/drawing/2014/chart" uri="{C3380CC4-5D6E-409C-BE32-E72D297353CC}">
                  <c16:uniqueId val="{00000002-3684-478D-8663-A8F5A7F496A3}"/>
                </c:ext>
              </c:extLst>
            </c:dLbl>
            <c:dLbl>
              <c:idx val="2"/>
              <c:delete val="1"/>
              <c:extLst>
                <c:ext xmlns:c15="http://schemas.microsoft.com/office/drawing/2012/chart" uri="{CE6537A1-D6FC-4f65-9D91-7224C49458BB}"/>
                <c:ext xmlns:c16="http://schemas.microsoft.com/office/drawing/2014/chart" uri="{C3380CC4-5D6E-409C-BE32-E72D297353CC}">
                  <c16:uniqueId val="{00000003-3684-478D-8663-A8F5A7F496A3}"/>
                </c:ext>
              </c:extLst>
            </c:dLbl>
            <c:dLbl>
              <c:idx val="3"/>
              <c:delete val="1"/>
              <c:extLst>
                <c:ext xmlns:c15="http://schemas.microsoft.com/office/drawing/2012/chart" uri="{CE6537A1-D6FC-4f65-9D91-7224C49458BB}"/>
                <c:ext xmlns:c16="http://schemas.microsoft.com/office/drawing/2014/chart" uri="{C3380CC4-5D6E-409C-BE32-E72D297353CC}">
                  <c16:uniqueId val="{00000004-3684-478D-8663-A8F5A7F496A3}"/>
                </c:ext>
              </c:extLst>
            </c:dLbl>
            <c:dLbl>
              <c:idx val="4"/>
              <c:delete val="1"/>
              <c:extLst>
                <c:ext xmlns:c15="http://schemas.microsoft.com/office/drawing/2012/chart" uri="{CE6537A1-D6FC-4f65-9D91-7224C49458BB}"/>
                <c:ext xmlns:c16="http://schemas.microsoft.com/office/drawing/2014/chart" uri="{C3380CC4-5D6E-409C-BE32-E72D297353CC}">
                  <c16:uniqueId val="{00000005-3684-478D-8663-A8F5A7F496A3}"/>
                </c:ext>
              </c:extLst>
            </c:dLbl>
            <c:dLbl>
              <c:idx val="5"/>
              <c:delete val="1"/>
              <c:extLst>
                <c:ext xmlns:c15="http://schemas.microsoft.com/office/drawing/2012/chart" uri="{CE6537A1-D6FC-4f65-9D91-7224C49458BB}"/>
                <c:ext xmlns:c16="http://schemas.microsoft.com/office/drawing/2014/chart" uri="{C3380CC4-5D6E-409C-BE32-E72D297353CC}">
                  <c16:uniqueId val="{00000006-3684-478D-8663-A8F5A7F496A3}"/>
                </c:ext>
              </c:extLst>
            </c:dLbl>
            <c:dLbl>
              <c:idx val="6"/>
              <c:delete val="1"/>
              <c:extLst>
                <c:ext xmlns:c15="http://schemas.microsoft.com/office/drawing/2012/chart" uri="{CE6537A1-D6FC-4f65-9D91-7224C49458BB}"/>
                <c:ext xmlns:c16="http://schemas.microsoft.com/office/drawing/2014/chart" uri="{C3380CC4-5D6E-409C-BE32-E72D297353CC}">
                  <c16:uniqueId val="{00000007-3684-478D-8663-A8F5A7F496A3}"/>
                </c:ext>
              </c:extLst>
            </c:dLbl>
            <c:dLbl>
              <c:idx val="7"/>
              <c:layout>
                <c:manualLayout>
                  <c:x val="-3.4899314104818856E-2"/>
                  <c:y val="5.9049405408528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84-478D-8663-A8F5A7F496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'[CMI Operacion Aguas Claras Sept 2024.xlsx]Biosolido'!$M$50:$M$61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2024.xlsx]Biosolido'!$N$50:$N$61</c:f>
              <c:numCache>
                <c:formatCode>0%</c:formatCode>
                <c:ptCount val="12"/>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9-3684-478D-8663-A8F5A7F496A3}"/>
            </c:ext>
          </c:extLst>
        </c:ser>
        <c:dLbls>
          <c:showLegendKey val="0"/>
          <c:showVal val="0"/>
          <c:showCatName val="0"/>
          <c:showSerName val="0"/>
          <c:showPercent val="0"/>
          <c:showBubbleSize val="0"/>
        </c:dLbls>
        <c:marker val="1"/>
        <c:smooth val="0"/>
        <c:axId val="432025648"/>
        <c:axId val="432025256"/>
      </c:lineChart>
      <c:dateAx>
        <c:axId val="4320256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2025256"/>
        <c:crosses val="autoZero"/>
        <c:auto val="1"/>
        <c:lblOffset val="100"/>
        <c:baseTimeUnit val="months"/>
      </c:dateAx>
      <c:valAx>
        <c:axId val="43202525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2025648"/>
        <c:crosses val="autoZero"/>
        <c:crossBetween val="between"/>
      </c:valAx>
      <c:spPr>
        <a:noFill/>
        <a:ln>
          <a:noFill/>
        </a:ln>
        <a:effectLst/>
      </c:spPr>
    </c:plotArea>
    <c:legend>
      <c:legendPos val="r"/>
      <c:layout>
        <c:manualLayout>
          <c:xMode val="edge"/>
          <c:yMode val="edge"/>
          <c:x val="0.22960691556014773"/>
          <c:y val="0.90495855830556415"/>
          <c:w val="0.57364304871614491"/>
          <c:h val="5.95345666235703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n-US" sz="1200" b="1">
                <a:solidFill>
                  <a:srgbClr val="737373"/>
                </a:solidFill>
              </a:rPr>
              <a:t>EBITDA </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9.885300860630454E-2"/>
          <c:y val="0.22266500867690056"/>
          <c:w val="0.93679583392598975"/>
          <c:h val="0.59116372780110427"/>
        </c:manualLayout>
      </c:layout>
      <c:lineChart>
        <c:grouping val="standard"/>
        <c:varyColors val="0"/>
        <c:ser>
          <c:idx val="0"/>
          <c:order val="0"/>
          <c:tx>
            <c:strRef>
              <c:f>'[Presentación CMI A.N septiembre 2024.xlsx]Ebitda'!$A$7</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alpha val="99000"/>
                  </a:srgb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664-41ED-A4C9-20455AEFA481}"/>
                </c:ext>
              </c:extLst>
            </c:dLbl>
            <c:dLbl>
              <c:idx val="1"/>
              <c:delete val="1"/>
              <c:extLst>
                <c:ext xmlns:c15="http://schemas.microsoft.com/office/drawing/2012/chart" uri="{CE6537A1-D6FC-4f65-9D91-7224C49458BB}"/>
                <c:ext xmlns:c16="http://schemas.microsoft.com/office/drawing/2014/chart" uri="{C3380CC4-5D6E-409C-BE32-E72D297353CC}">
                  <c16:uniqueId val="{00000001-4664-41ED-A4C9-20455AEFA481}"/>
                </c:ext>
              </c:extLst>
            </c:dLbl>
            <c:dLbl>
              <c:idx val="2"/>
              <c:delete val="1"/>
              <c:extLst>
                <c:ext xmlns:c15="http://schemas.microsoft.com/office/drawing/2012/chart" uri="{CE6537A1-D6FC-4f65-9D91-7224C49458BB}"/>
                <c:ext xmlns:c16="http://schemas.microsoft.com/office/drawing/2014/chart" uri="{C3380CC4-5D6E-409C-BE32-E72D297353CC}">
                  <c16:uniqueId val="{00000002-4664-41ED-A4C9-20455AEFA481}"/>
                </c:ext>
              </c:extLst>
            </c:dLbl>
            <c:dLbl>
              <c:idx val="3"/>
              <c:delete val="1"/>
              <c:extLst>
                <c:ext xmlns:c15="http://schemas.microsoft.com/office/drawing/2012/chart" uri="{CE6537A1-D6FC-4f65-9D91-7224C49458BB}"/>
                <c:ext xmlns:c16="http://schemas.microsoft.com/office/drawing/2014/chart" uri="{C3380CC4-5D6E-409C-BE32-E72D297353CC}">
                  <c16:uniqueId val="{00000003-4664-41ED-A4C9-20455AEFA481}"/>
                </c:ext>
              </c:extLst>
            </c:dLbl>
            <c:dLbl>
              <c:idx val="4"/>
              <c:delete val="1"/>
              <c:extLst>
                <c:ext xmlns:c15="http://schemas.microsoft.com/office/drawing/2012/chart" uri="{CE6537A1-D6FC-4f65-9D91-7224C49458BB}"/>
                <c:ext xmlns:c16="http://schemas.microsoft.com/office/drawing/2014/chart" uri="{C3380CC4-5D6E-409C-BE32-E72D297353CC}">
                  <c16:uniqueId val="{00000004-4664-41ED-A4C9-20455AEFA481}"/>
                </c:ext>
              </c:extLst>
            </c:dLbl>
            <c:dLbl>
              <c:idx val="5"/>
              <c:delete val="1"/>
              <c:extLst>
                <c:ext xmlns:c15="http://schemas.microsoft.com/office/drawing/2012/chart" uri="{CE6537A1-D6FC-4f65-9D91-7224C49458BB}"/>
                <c:ext xmlns:c16="http://schemas.microsoft.com/office/drawing/2014/chart" uri="{C3380CC4-5D6E-409C-BE32-E72D297353CC}">
                  <c16:uniqueId val="{00000005-4664-41ED-A4C9-20455AEFA481}"/>
                </c:ext>
              </c:extLst>
            </c:dLbl>
            <c:dLbl>
              <c:idx val="6"/>
              <c:delete val="1"/>
              <c:extLst>
                <c:ext xmlns:c15="http://schemas.microsoft.com/office/drawing/2012/chart" uri="{CE6537A1-D6FC-4f65-9D91-7224C49458BB}"/>
                <c:ext xmlns:c16="http://schemas.microsoft.com/office/drawing/2014/chart" uri="{C3380CC4-5D6E-409C-BE32-E72D297353CC}">
                  <c16:uniqueId val="{00000006-4664-41ED-A4C9-20455AEFA481}"/>
                </c:ext>
              </c:extLst>
            </c:dLbl>
            <c:dLbl>
              <c:idx val="7"/>
              <c:delete val="1"/>
              <c:extLst>
                <c:ext xmlns:c15="http://schemas.microsoft.com/office/drawing/2012/chart" uri="{CE6537A1-D6FC-4f65-9D91-7224C49458BB}"/>
                <c:ext xmlns:c16="http://schemas.microsoft.com/office/drawing/2014/chart" uri="{C3380CC4-5D6E-409C-BE32-E72D297353CC}">
                  <c16:uniqueId val="{00000007-4664-41ED-A4C9-20455AEFA481}"/>
                </c:ext>
              </c:extLst>
            </c:dLbl>
            <c:dLbl>
              <c:idx val="8"/>
              <c:layout>
                <c:manualLayout>
                  <c:x val="-1.5670618139391725E-2"/>
                  <c:y val="-3.7700814352432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64-41ED-A4C9-20455AEFA48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64-41ED-A4C9-20455AEFA48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64-41ED-A4C9-20455AEFA481}"/>
                </c:ext>
              </c:extLst>
            </c:dLbl>
            <c:dLbl>
              <c:idx val="11"/>
              <c:layout>
                <c:manualLayout>
                  <c:x val="0"/>
                  <c:y val="-4.8958677062959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64-41ED-A4C9-20455AEFA48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2024.xlsx]Ebitda'!$B$1:$M$1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2024.xlsx]Ebitda'!$B$7:$M$7</c:f>
              <c:numCache>
                <c:formatCode>_-* #,##0_-;\-* #,##0_-;_-* "-"??_-;_-@_-</c:formatCode>
                <c:ptCount val="12"/>
                <c:pt idx="0">
                  <c:v>23635</c:v>
                </c:pt>
                <c:pt idx="1">
                  <c:v>45366</c:v>
                </c:pt>
                <c:pt idx="2">
                  <c:v>123079</c:v>
                </c:pt>
                <c:pt idx="3">
                  <c:v>145455</c:v>
                </c:pt>
                <c:pt idx="4">
                  <c:v>164365</c:v>
                </c:pt>
                <c:pt idx="5">
                  <c:v>238529</c:v>
                </c:pt>
                <c:pt idx="6">
                  <c:v>260111</c:v>
                </c:pt>
                <c:pt idx="7">
                  <c:v>276745</c:v>
                </c:pt>
                <c:pt idx="8">
                  <c:v>299059</c:v>
                </c:pt>
              </c:numCache>
            </c:numRef>
          </c:val>
          <c:smooth val="0"/>
          <c:extLst>
            <c:ext xmlns:c16="http://schemas.microsoft.com/office/drawing/2014/chart" uri="{C3380CC4-5D6E-409C-BE32-E72D297353CC}">
              <c16:uniqueId val="{0000000C-4664-41ED-A4C9-20455AEFA481}"/>
            </c:ext>
          </c:extLst>
        </c:ser>
        <c:ser>
          <c:idx val="1"/>
          <c:order val="1"/>
          <c:tx>
            <c:strRef>
              <c:f>'[Presentación CMI A.N septiembre 2024.xlsx]Ebitda'!$A$8</c:f>
              <c:strCache>
                <c:ptCount val="1"/>
                <c:pt idx="0">
                  <c:v>Presupuesto inicial </c:v>
                </c:pt>
              </c:strCache>
            </c:strRef>
          </c:tx>
          <c:spPr>
            <a:ln w="28575" cap="rnd">
              <a:solidFill>
                <a:srgbClr val="93E80A"/>
              </a:solidFill>
              <a:round/>
            </a:ln>
            <a:effectLst/>
          </c:spPr>
          <c:marker>
            <c:symbol val="circle"/>
            <c:size val="7"/>
            <c:spPr>
              <a:solidFill>
                <a:srgbClr val="93E80A"/>
              </a:solidFill>
              <a:ln w="9525">
                <a:solidFill>
                  <a:srgbClr val="93E80A">
                    <a:alpha val="96000"/>
                  </a:srgb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4664-41ED-A4C9-20455AEFA481}"/>
                </c:ext>
              </c:extLst>
            </c:dLbl>
            <c:dLbl>
              <c:idx val="1"/>
              <c:delete val="1"/>
              <c:extLst>
                <c:ext xmlns:c15="http://schemas.microsoft.com/office/drawing/2012/chart" uri="{CE6537A1-D6FC-4f65-9D91-7224C49458BB}"/>
                <c:ext xmlns:c16="http://schemas.microsoft.com/office/drawing/2014/chart" uri="{C3380CC4-5D6E-409C-BE32-E72D297353CC}">
                  <c16:uniqueId val="{0000000E-4664-41ED-A4C9-20455AEFA481}"/>
                </c:ext>
              </c:extLst>
            </c:dLbl>
            <c:dLbl>
              <c:idx val="2"/>
              <c:delete val="1"/>
              <c:extLst>
                <c:ext xmlns:c15="http://schemas.microsoft.com/office/drawing/2012/chart" uri="{CE6537A1-D6FC-4f65-9D91-7224C49458BB}"/>
                <c:ext xmlns:c16="http://schemas.microsoft.com/office/drawing/2014/chart" uri="{C3380CC4-5D6E-409C-BE32-E72D297353CC}">
                  <c16:uniqueId val="{0000000F-4664-41ED-A4C9-20455AEFA481}"/>
                </c:ext>
              </c:extLst>
            </c:dLbl>
            <c:dLbl>
              <c:idx val="3"/>
              <c:delete val="1"/>
              <c:extLst>
                <c:ext xmlns:c15="http://schemas.microsoft.com/office/drawing/2012/chart" uri="{CE6537A1-D6FC-4f65-9D91-7224C49458BB}"/>
                <c:ext xmlns:c16="http://schemas.microsoft.com/office/drawing/2014/chart" uri="{C3380CC4-5D6E-409C-BE32-E72D297353CC}">
                  <c16:uniqueId val="{00000010-4664-41ED-A4C9-20455AEFA481}"/>
                </c:ext>
              </c:extLst>
            </c:dLbl>
            <c:dLbl>
              <c:idx val="4"/>
              <c:delete val="1"/>
              <c:extLst>
                <c:ext xmlns:c15="http://schemas.microsoft.com/office/drawing/2012/chart" uri="{CE6537A1-D6FC-4f65-9D91-7224C49458BB}"/>
                <c:ext xmlns:c16="http://schemas.microsoft.com/office/drawing/2014/chart" uri="{C3380CC4-5D6E-409C-BE32-E72D297353CC}">
                  <c16:uniqueId val="{00000011-4664-41ED-A4C9-20455AEFA481}"/>
                </c:ext>
              </c:extLst>
            </c:dLbl>
            <c:dLbl>
              <c:idx val="5"/>
              <c:delete val="1"/>
              <c:extLst>
                <c:ext xmlns:c15="http://schemas.microsoft.com/office/drawing/2012/chart" uri="{CE6537A1-D6FC-4f65-9D91-7224C49458BB}"/>
                <c:ext xmlns:c16="http://schemas.microsoft.com/office/drawing/2014/chart" uri="{C3380CC4-5D6E-409C-BE32-E72D297353CC}">
                  <c16:uniqueId val="{00000012-4664-41ED-A4C9-20455AEFA481}"/>
                </c:ext>
              </c:extLst>
            </c:dLbl>
            <c:dLbl>
              <c:idx val="6"/>
              <c:delete val="1"/>
              <c:extLst>
                <c:ext xmlns:c15="http://schemas.microsoft.com/office/drawing/2012/chart" uri="{CE6537A1-D6FC-4f65-9D91-7224C49458BB}"/>
                <c:ext xmlns:c16="http://schemas.microsoft.com/office/drawing/2014/chart" uri="{C3380CC4-5D6E-409C-BE32-E72D297353CC}">
                  <c16:uniqueId val="{00000013-4664-41ED-A4C9-20455AEFA481}"/>
                </c:ext>
              </c:extLst>
            </c:dLbl>
            <c:dLbl>
              <c:idx val="7"/>
              <c:delete val="1"/>
              <c:extLst>
                <c:ext xmlns:c15="http://schemas.microsoft.com/office/drawing/2012/chart" uri="{CE6537A1-D6FC-4f65-9D91-7224C49458BB}"/>
                <c:ext xmlns:c16="http://schemas.microsoft.com/office/drawing/2014/chart" uri="{C3380CC4-5D6E-409C-BE32-E72D297353CC}">
                  <c16:uniqueId val="{00000014-4664-41ED-A4C9-20455AEFA481}"/>
                </c:ext>
              </c:extLst>
            </c:dLbl>
            <c:dLbl>
              <c:idx val="8"/>
              <c:layout>
                <c:manualLayout>
                  <c:x val="-5.9302699012711221E-3"/>
                  <c:y val="3.8555737063324408E-2"/>
                </c:manualLayout>
              </c:layout>
              <c:tx>
                <c:rich>
                  <a:bodyPr rot="0" spcFirstLastPara="1" vertOverflow="ellipsis" vert="horz" wrap="square" lIns="38100" tIns="19050" rIns="38100" bIns="19050" anchor="ctr" anchorCtr="1">
                    <a:no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fld id="{EB350742-8AA8-4784-89A2-5E252A91B550}" type="VALUE">
                      <a:rPr lang="en-US" sz="800"/>
                      <a:pPr>
                        <a:defRPr sz="800" b="1">
                          <a:solidFill>
                            <a:srgbClr val="93E80A"/>
                          </a:solidFill>
                        </a:defRPr>
                      </a:pPr>
                      <a:t>[VALOR]</a:t>
                    </a:fld>
                    <a:endParaRPr lang="es-CO"/>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8.1867168468952922E-2"/>
                      <c:h val="0.14245188353671254"/>
                    </c:manualLayout>
                  </c15:layout>
                  <c15:dlblFieldTable/>
                  <c15:showDataLabelsRange val="0"/>
                </c:ext>
                <c:ext xmlns:c16="http://schemas.microsoft.com/office/drawing/2014/chart" uri="{C3380CC4-5D6E-409C-BE32-E72D297353CC}">
                  <c16:uniqueId val="{00000015-4664-41ED-A4C9-20455AEFA481}"/>
                </c:ext>
              </c:extLst>
            </c:dLbl>
            <c:dLbl>
              <c:idx val="9"/>
              <c:delete val="1"/>
              <c:extLst>
                <c:ext xmlns:c15="http://schemas.microsoft.com/office/drawing/2012/chart" uri="{CE6537A1-D6FC-4f65-9D91-7224C49458BB}"/>
                <c:ext xmlns:c16="http://schemas.microsoft.com/office/drawing/2014/chart" uri="{C3380CC4-5D6E-409C-BE32-E72D297353CC}">
                  <c16:uniqueId val="{00000016-4664-41ED-A4C9-20455AEFA481}"/>
                </c:ext>
              </c:extLst>
            </c:dLbl>
            <c:dLbl>
              <c:idx val="10"/>
              <c:delete val="1"/>
              <c:extLst>
                <c:ext xmlns:c15="http://schemas.microsoft.com/office/drawing/2012/chart" uri="{CE6537A1-D6FC-4f65-9D91-7224C49458BB}"/>
                <c:ext xmlns:c16="http://schemas.microsoft.com/office/drawing/2014/chart" uri="{C3380CC4-5D6E-409C-BE32-E72D297353CC}">
                  <c16:uniqueId val="{00000017-4664-41ED-A4C9-20455AEFA481}"/>
                </c:ext>
              </c:extLst>
            </c:dLbl>
            <c:dLbl>
              <c:idx val="11"/>
              <c:layout>
                <c:manualLayout>
                  <c:x val="0"/>
                  <c:y val="4.9592032579748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664-41ED-A4C9-20455AEFA481}"/>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2024.xlsx]Ebitda'!$B$1:$M$1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2024.xlsx]Ebitda'!$B$8:$M$8</c:f>
              <c:numCache>
                <c:formatCode>_-* #,##0_-;\-* #,##0_-;_-* "-"??_-;_-@_-</c:formatCode>
                <c:ptCount val="12"/>
                <c:pt idx="0">
                  <c:v>20275</c:v>
                </c:pt>
                <c:pt idx="1">
                  <c:v>37992</c:v>
                </c:pt>
                <c:pt idx="2">
                  <c:v>128352</c:v>
                </c:pt>
                <c:pt idx="3">
                  <c:v>146733</c:v>
                </c:pt>
                <c:pt idx="4">
                  <c:v>165608</c:v>
                </c:pt>
                <c:pt idx="5">
                  <c:v>235589</c:v>
                </c:pt>
                <c:pt idx="6">
                  <c:v>255530</c:v>
                </c:pt>
                <c:pt idx="7">
                  <c:v>272146</c:v>
                </c:pt>
                <c:pt idx="8">
                  <c:v>292119</c:v>
                </c:pt>
                <c:pt idx="9">
                  <c:v>310983</c:v>
                </c:pt>
                <c:pt idx="10">
                  <c:v>331436</c:v>
                </c:pt>
                <c:pt idx="11">
                  <c:v>351590</c:v>
                </c:pt>
              </c:numCache>
            </c:numRef>
          </c:val>
          <c:smooth val="0"/>
          <c:extLst>
            <c:ext xmlns:c16="http://schemas.microsoft.com/office/drawing/2014/chart" uri="{C3380CC4-5D6E-409C-BE32-E72D297353CC}">
              <c16:uniqueId val="{00000019-4664-41ED-A4C9-20455AEFA481}"/>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735949776"/>
        <c:crosses val="autoZero"/>
        <c:crossBetween val="between"/>
      </c:valAx>
      <c:spPr>
        <a:noFill/>
        <a:ln w="25400">
          <a:noFill/>
        </a:ln>
        <a:effectLst/>
      </c:spPr>
    </c:plotArea>
    <c:legend>
      <c:legendPos val="r"/>
      <c:layout>
        <c:manualLayout>
          <c:xMode val="edge"/>
          <c:yMode val="edge"/>
          <c:x val="0.26146874497830624"/>
          <c:y val="0.921619253882207"/>
          <c:w val="0.45893941828699991"/>
          <c:h val="7.61800736253516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n-US" sz="1200" b="1">
                <a:solidFill>
                  <a:srgbClr val="737373"/>
                </a:solidFill>
              </a:rPr>
              <a:t>UTILIDAD NETA </a:t>
            </a:r>
          </a:p>
        </c:rich>
      </c:tx>
      <c:layout>
        <c:manualLayout>
          <c:xMode val="edge"/>
          <c:yMode val="edge"/>
          <c:x val="0.37904556408976486"/>
          <c:y val="4.984423676012460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0.1351035108341519"/>
          <c:y val="0.23109034267912776"/>
          <c:w val="0.83762995883183311"/>
          <c:h val="0.55592955086221696"/>
        </c:manualLayout>
      </c:layout>
      <c:lineChart>
        <c:grouping val="standard"/>
        <c:varyColors val="0"/>
        <c:ser>
          <c:idx val="0"/>
          <c:order val="0"/>
          <c:tx>
            <c:strRef>
              <c:f>'[Presentación CMI A.N septiembre 2024.xlsx]Utilidad neta'!$A$6</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Pt>
            <c:idx val="0"/>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0-8ACE-4604-99E6-A14B8CF255EC}"/>
              </c:ext>
            </c:extLst>
          </c:dPt>
          <c:dPt>
            <c:idx val="1"/>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1-8ACE-4604-99E6-A14B8CF255EC}"/>
              </c:ext>
            </c:extLst>
          </c:dPt>
          <c:dPt>
            <c:idx val="2"/>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2-8ACE-4604-99E6-A14B8CF255EC}"/>
              </c:ext>
            </c:extLst>
          </c:dPt>
          <c:dPt>
            <c:idx val="3"/>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3-8ACE-4604-99E6-A14B8CF255EC}"/>
              </c:ext>
            </c:extLst>
          </c:dPt>
          <c:dPt>
            <c:idx val="4"/>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4-8ACE-4604-99E6-A14B8CF255EC}"/>
              </c:ext>
            </c:extLst>
          </c:dPt>
          <c:dPt>
            <c:idx val="5"/>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5-8ACE-4604-99E6-A14B8CF255EC}"/>
              </c:ext>
            </c:extLst>
          </c:dPt>
          <c:dPt>
            <c:idx val="6"/>
            <c:marker>
              <c:symbol val="circle"/>
              <c:size val="7"/>
              <c:spPr>
                <a:solidFill>
                  <a:srgbClr val="007934"/>
                </a:solidFill>
                <a:ln w="9525">
                  <a:solidFill>
                    <a:srgbClr val="007934"/>
                  </a:solidFill>
                </a:ln>
                <a:effectLst/>
              </c:spPr>
            </c:marker>
            <c:bubble3D val="0"/>
            <c:extLst>
              <c:ext xmlns:c16="http://schemas.microsoft.com/office/drawing/2014/chart" uri="{C3380CC4-5D6E-409C-BE32-E72D297353CC}">
                <c16:uniqueId val="{00000006-8ACE-4604-99E6-A14B8CF255EC}"/>
              </c:ext>
            </c:extLst>
          </c:dPt>
          <c:dLbls>
            <c:dLbl>
              <c:idx val="0"/>
              <c:delete val="1"/>
              <c:extLst>
                <c:ext xmlns:c15="http://schemas.microsoft.com/office/drawing/2012/chart" uri="{CE6537A1-D6FC-4f65-9D91-7224C49458BB}"/>
                <c:ext xmlns:c16="http://schemas.microsoft.com/office/drawing/2014/chart" uri="{C3380CC4-5D6E-409C-BE32-E72D297353CC}">
                  <c16:uniqueId val="{00000000-8ACE-4604-99E6-A14B8CF255EC}"/>
                </c:ext>
              </c:extLst>
            </c:dLbl>
            <c:dLbl>
              <c:idx val="1"/>
              <c:delete val="1"/>
              <c:extLst>
                <c:ext xmlns:c15="http://schemas.microsoft.com/office/drawing/2012/chart" uri="{CE6537A1-D6FC-4f65-9D91-7224C49458BB}"/>
                <c:ext xmlns:c16="http://schemas.microsoft.com/office/drawing/2014/chart" uri="{C3380CC4-5D6E-409C-BE32-E72D297353CC}">
                  <c16:uniqueId val="{00000001-8ACE-4604-99E6-A14B8CF255EC}"/>
                </c:ext>
              </c:extLst>
            </c:dLbl>
            <c:dLbl>
              <c:idx val="2"/>
              <c:delete val="1"/>
              <c:extLst>
                <c:ext xmlns:c15="http://schemas.microsoft.com/office/drawing/2012/chart" uri="{CE6537A1-D6FC-4f65-9D91-7224C49458BB}"/>
                <c:ext xmlns:c16="http://schemas.microsoft.com/office/drawing/2014/chart" uri="{C3380CC4-5D6E-409C-BE32-E72D297353CC}">
                  <c16:uniqueId val="{00000002-8ACE-4604-99E6-A14B8CF255EC}"/>
                </c:ext>
              </c:extLst>
            </c:dLbl>
            <c:dLbl>
              <c:idx val="3"/>
              <c:delete val="1"/>
              <c:extLst>
                <c:ext xmlns:c15="http://schemas.microsoft.com/office/drawing/2012/chart" uri="{CE6537A1-D6FC-4f65-9D91-7224C49458BB}"/>
                <c:ext xmlns:c16="http://schemas.microsoft.com/office/drawing/2014/chart" uri="{C3380CC4-5D6E-409C-BE32-E72D297353CC}">
                  <c16:uniqueId val="{00000003-8ACE-4604-99E6-A14B8CF255EC}"/>
                </c:ext>
              </c:extLst>
            </c:dLbl>
            <c:dLbl>
              <c:idx val="4"/>
              <c:delete val="1"/>
              <c:extLst>
                <c:ext xmlns:c15="http://schemas.microsoft.com/office/drawing/2012/chart" uri="{CE6537A1-D6FC-4f65-9D91-7224C49458BB}"/>
                <c:ext xmlns:c16="http://schemas.microsoft.com/office/drawing/2014/chart" uri="{C3380CC4-5D6E-409C-BE32-E72D297353CC}">
                  <c16:uniqueId val="{00000004-8ACE-4604-99E6-A14B8CF255EC}"/>
                </c:ext>
              </c:extLst>
            </c:dLbl>
            <c:dLbl>
              <c:idx val="5"/>
              <c:delete val="1"/>
              <c:extLst>
                <c:ext xmlns:c15="http://schemas.microsoft.com/office/drawing/2012/chart" uri="{CE6537A1-D6FC-4f65-9D91-7224C49458BB}"/>
                <c:ext xmlns:c16="http://schemas.microsoft.com/office/drawing/2014/chart" uri="{C3380CC4-5D6E-409C-BE32-E72D297353CC}">
                  <c16:uniqueId val="{00000005-8ACE-4604-99E6-A14B8CF255EC}"/>
                </c:ext>
              </c:extLst>
            </c:dLbl>
            <c:dLbl>
              <c:idx val="6"/>
              <c:delete val="1"/>
              <c:extLst>
                <c:ext xmlns:c15="http://schemas.microsoft.com/office/drawing/2012/chart" uri="{CE6537A1-D6FC-4f65-9D91-7224C49458BB}"/>
                <c:ext xmlns:c16="http://schemas.microsoft.com/office/drawing/2014/chart" uri="{C3380CC4-5D6E-409C-BE32-E72D297353CC}">
                  <c16:uniqueId val="{00000006-8ACE-4604-99E6-A14B8CF255EC}"/>
                </c:ext>
              </c:extLst>
            </c:dLbl>
            <c:dLbl>
              <c:idx val="7"/>
              <c:delete val="1"/>
              <c:extLst>
                <c:ext xmlns:c15="http://schemas.microsoft.com/office/drawing/2012/chart" uri="{CE6537A1-D6FC-4f65-9D91-7224C49458BB}"/>
                <c:ext xmlns:c16="http://schemas.microsoft.com/office/drawing/2014/chart" uri="{C3380CC4-5D6E-409C-BE32-E72D297353CC}">
                  <c16:uniqueId val="{00000007-8ACE-4604-99E6-A14B8CF255EC}"/>
                </c:ext>
              </c:extLst>
            </c:dLbl>
            <c:dLbl>
              <c:idx val="8"/>
              <c:layout>
                <c:manualLayout>
                  <c:x val="-1.0298347172041431E-2"/>
                  <c:y val="-2.2749623377298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ACE-4604-99E6-A14B8CF255EC}"/>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CE-4604-99E6-A14B8CF255EC}"/>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ACE-4604-99E6-A14B8CF255E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2024.xlsx]Utilidad neta'!$B$1:$M$1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2024.xlsx]Utilidad neta'!$B$6:$M$6</c:f>
              <c:numCache>
                <c:formatCode>_-* #,##0_-;\-* #,##0_-;_-* "-"??_-;_-@_-</c:formatCode>
                <c:ptCount val="12"/>
                <c:pt idx="0">
                  <c:v>17499</c:v>
                </c:pt>
                <c:pt idx="1">
                  <c:v>32002</c:v>
                </c:pt>
                <c:pt idx="2">
                  <c:v>83260</c:v>
                </c:pt>
                <c:pt idx="3">
                  <c:v>103020</c:v>
                </c:pt>
                <c:pt idx="4">
                  <c:v>114337</c:v>
                </c:pt>
                <c:pt idx="5">
                  <c:v>164386</c:v>
                </c:pt>
                <c:pt idx="6">
                  <c:v>180446</c:v>
                </c:pt>
                <c:pt idx="7">
                  <c:v>193536</c:v>
                </c:pt>
                <c:pt idx="8">
                  <c:v>209577</c:v>
                </c:pt>
              </c:numCache>
            </c:numRef>
          </c:val>
          <c:smooth val="0"/>
          <c:extLst>
            <c:ext xmlns:c16="http://schemas.microsoft.com/office/drawing/2014/chart" uri="{C3380CC4-5D6E-409C-BE32-E72D297353CC}">
              <c16:uniqueId val="{0000000B-8ACE-4604-99E6-A14B8CF255EC}"/>
            </c:ext>
          </c:extLst>
        </c:ser>
        <c:ser>
          <c:idx val="1"/>
          <c:order val="1"/>
          <c:tx>
            <c:strRef>
              <c:f>'[Presentación CMI A.N septiembre 2024.xlsx]Utilidad neta'!$A$7</c:f>
              <c:strCache>
                <c:ptCount val="1"/>
                <c:pt idx="0">
                  <c:v>Presupuesto inicial </c:v>
                </c:pt>
              </c:strCache>
            </c:strRef>
          </c:tx>
          <c:spPr>
            <a:ln w="28575" cap="rnd">
              <a:solidFill>
                <a:srgbClr val="93E80A"/>
              </a:solidFill>
              <a:round/>
            </a:ln>
            <a:effectLst/>
          </c:spPr>
          <c:marker>
            <c:symbol val="circle"/>
            <c:size val="7"/>
            <c:spPr>
              <a:solidFill>
                <a:srgbClr val="93E80A">
                  <a:alpha val="99000"/>
                </a:srgbClr>
              </a:solidFill>
              <a:ln w="9525">
                <a:solidFill>
                  <a:srgbClr val="93E80A"/>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C-8ACE-4604-99E6-A14B8CF255EC}"/>
                </c:ext>
              </c:extLst>
            </c:dLbl>
            <c:dLbl>
              <c:idx val="1"/>
              <c:delete val="1"/>
              <c:extLst>
                <c:ext xmlns:c15="http://schemas.microsoft.com/office/drawing/2012/chart" uri="{CE6537A1-D6FC-4f65-9D91-7224C49458BB}"/>
                <c:ext xmlns:c16="http://schemas.microsoft.com/office/drawing/2014/chart" uri="{C3380CC4-5D6E-409C-BE32-E72D297353CC}">
                  <c16:uniqueId val="{0000000D-8ACE-4604-99E6-A14B8CF255EC}"/>
                </c:ext>
              </c:extLst>
            </c:dLbl>
            <c:dLbl>
              <c:idx val="2"/>
              <c:delete val="1"/>
              <c:extLst>
                <c:ext xmlns:c15="http://schemas.microsoft.com/office/drawing/2012/chart" uri="{CE6537A1-D6FC-4f65-9D91-7224C49458BB}"/>
                <c:ext xmlns:c16="http://schemas.microsoft.com/office/drawing/2014/chart" uri="{C3380CC4-5D6E-409C-BE32-E72D297353CC}">
                  <c16:uniqueId val="{0000000E-8ACE-4604-99E6-A14B8CF255EC}"/>
                </c:ext>
              </c:extLst>
            </c:dLbl>
            <c:dLbl>
              <c:idx val="3"/>
              <c:delete val="1"/>
              <c:extLst>
                <c:ext xmlns:c15="http://schemas.microsoft.com/office/drawing/2012/chart" uri="{CE6537A1-D6FC-4f65-9D91-7224C49458BB}"/>
                <c:ext xmlns:c16="http://schemas.microsoft.com/office/drawing/2014/chart" uri="{C3380CC4-5D6E-409C-BE32-E72D297353CC}">
                  <c16:uniqueId val="{0000000F-8ACE-4604-99E6-A14B8CF255EC}"/>
                </c:ext>
              </c:extLst>
            </c:dLbl>
            <c:dLbl>
              <c:idx val="4"/>
              <c:delete val="1"/>
              <c:extLst>
                <c:ext xmlns:c15="http://schemas.microsoft.com/office/drawing/2012/chart" uri="{CE6537A1-D6FC-4f65-9D91-7224C49458BB}"/>
                <c:ext xmlns:c16="http://schemas.microsoft.com/office/drawing/2014/chart" uri="{C3380CC4-5D6E-409C-BE32-E72D297353CC}">
                  <c16:uniqueId val="{00000010-8ACE-4604-99E6-A14B8CF255EC}"/>
                </c:ext>
              </c:extLst>
            </c:dLbl>
            <c:dLbl>
              <c:idx val="5"/>
              <c:delete val="1"/>
              <c:extLst>
                <c:ext xmlns:c15="http://schemas.microsoft.com/office/drawing/2012/chart" uri="{CE6537A1-D6FC-4f65-9D91-7224C49458BB}"/>
                <c:ext xmlns:c16="http://schemas.microsoft.com/office/drawing/2014/chart" uri="{C3380CC4-5D6E-409C-BE32-E72D297353CC}">
                  <c16:uniqueId val="{00000011-8ACE-4604-99E6-A14B8CF255EC}"/>
                </c:ext>
              </c:extLst>
            </c:dLbl>
            <c:dLbl>
              <c:idx val="6"/>
              <c:delete val="1"/>
              <c:extLst>
                <c:ext xmlns:c15="http://schemas.microsoft.com/office/drawing/2012/chart" uri="{CE6537A1-D6FC-4f65-9D91-7224C49458BB}"/>
                <c:ext xmlns:c16="http://schemas.microsoft.com/office/drawing/2014/chart" uri="{C3380CC4-5D6E-409C-BE32-E72D297353CC}">
                  <c16:uniqueId val="{00000012-8ACE-4604-99E6-A14B8CF255EC}"/>
                </c:ext>
              </c:extLst>
            </c:dLbl>
            <c:dLbl>
              <c:idx val="7"/>
              <c:delete val="1"/>
              <c:extLst>
                <c:ext xmlns:c15="http://schemas.microsoft.com/office/drawing/2012/chart" uri="{CE6537A1-D6FC-4f65-9D91-7224C49458BB}"/>
                <c:ext xmlns:c16="http://schemas.microsoft.com/office/drawing/2014/chart" uri="{C3380CC4-5D6E-409C-BE32-E72D297353CC}">
                  <c16:uniqueId val="{00000013-8ACE-4604-99E6-A14B8CF255EC}"/>
                </c:ext>
              </c:extLst>
            </c:dLbl>
            <c:dLbl>
              <c:idx val="8"/>
              <c:layout>
                <c:manualLayout>
                  <c:x val="-1.0298347172041431E-2"/>
                  <c:y val="1.364977402637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ACE-4604-99E6-A14B8CF255EC}"/>
                </c:ext>
              </c:extLst>
            </c:dLbl>
            <c:dLbl>
              <c:idx val="9"/>
              <c:delete val="1"/>
              <c:extLst>
                <c:ext xmlns:c15="http://schemas.microsoft.com/office/drawing/2012/chart" uri="{CE6537A1-D6FC-4f65-9D91-7224C49458BB}"/>
                <c:ext xmlns:c16="http://schemas.microsoft.com/office/drawing/2014/chart" uri="{C3380CC4-5D6E-409C-BE32-E72D297353CC}">
                  <c16:uniqueId val="{00000015-8ACE-4604-99E6-A14B8CF255EC}"/>
                </c:ext>
              </c:extLst>
            </c:dLbl>
            <c:dLbl>
              <c:idx val="10"/>
              <c:delete val="1"/>
              <c:extLst>
                <c:ext xmlns:c15="http://schemas.microsoft.com/office/drawing/2012/chart" uri="{CE6537A1-D6FC-4f65-9D91-7224C49458BB}"/>
                <c:ext xmlns:c16="http://schemas.microsoft.com/office/drawing/2014/chart" uri="{C3380CC4-5D6E-409C-BE32-E72D297353CC}">
                  <c16:uniqueId val="{00000016-8ACE-4604-99E6-A14B8CF255EC}"/>
                </c:ext>
              </c:extLst>
            </c:dLbl>
            <c:dLbl>
              <c:idx val="11"/>
              <c:layout>
                <c:manualLayout>
                  <c:x val="-6.2342950205626371E-2"/>
                  <c:y val="-4.064229172898929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CO"/>
                </a:p>
              </c:txPr>
              <c:dLblPos val="r"/>
              <c:showLegendKey val="0"/>
              <c:showVal val="1"/>
              <c:showCatName val="0"/>
              <c:showSerName val="0"/>
              <c:showPercent val="0"/>
              <c:showBubbleSize val="0"/>
              <c:extLst>
                <c:ext xmlns:c15="http://schemas.microsoft.com/office/drawing/2012/chart" uri="{CE6537A1-D6FC-4f65-9D91-7224C49458BB}">
                  <c15:layout>
                    <c:manualLayout>
                      <c:w val="9.4394650178931755E-2"/>
                      <c:h val="4.9435110729761346E-2"/>
                    </c:manualLayout>
                  </c15:layout>
                </c:ext>
                <c:ext xmlns:c16="http://schemas.microsoft.com/office/drawing/2014/chart" uri="{C3380CC4-5D6E-409C-BE32-E72D297353CC}">
                  <c16:uniqueId val="{00000017-8ACE-4604-99E6-A14B8CF255E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2024.xlsx]Utilidad neta'!$B$1:$M$1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2024.xlsx]Utilidad neta'!$B$7:$M$7</c:f>
              <c:numCache>
                <c:formatCode>_-* #,##0_-;\-* #,##0_-;_-* "-"??_-;_-@_-</c:formatCode>
                <c:ptCount val="12"/>
                <c:pt idx="0">
                  <c:v>13084</c:v>
                </c:pt>
                <c:pt idx="1">
                  <c:v>24479</c:v>
                </c:pt>
                <c:pt idx="2">
                  <c:v>83808</c:v>
                </c:pt>
                <c:pt idx="3">
                  <c:v>95625</c:v>
                </c:pt>
                <c:pt idx="4">
                  <c:v>107666</c:v>
                </c:pt>
                <c:pt idx="5">
                  <c:v>153534</c:v>
                </c:pt>
                <c:pt idx="6">
                  <c:v>166314</c:v>
                </c:pt>
                <c:pt idx="7">
                  <c:v>176933</c:v>
                </c:pt>
                <c:pt idx="8">
                  <c:v>189734</c:v>
                </c:pt>
                <c:pt idx="9">
                  <c:v>201792</c:v>
                </c:pt>
                <c:pt idx="10">
                  <c:v>214903</c:v>
                </c:pt>
                <c:pt idx="11">
                  <c:v>228316</c:v>
                </c:pt>
              </c:numCache>
            </c:numRef>
          </c:val>
          <c:smooth val="0"/>
          <c:extLst>
            <c:ext xmlns:c16="http://schemas.microsoft.com/office/drawing/2014/chart" uri="{C3380CC4-5D6E-409C-BE32-E72D297353CC}">
              <c16:uniqueId val="{00000018-8ACE-4604-99E6-A14B8CF255EC}"/>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735949776"/>
        <c:crosses val="autoZero"/>
        <c:crossBetween val="between"/>
      </c:valAx>
      <c:spPr>
        <a:noFill/>
        <a:ln w="25400">
          <a:noFill/>
        </a:ln>
        <a:effectLst/>
      </c:spPr>
    </c:plotArea>
    <c:legend>
      <c:legendPos val="r"/>
      <c:layout>
        <c:manualLayout>
          <c:xMode val="edge"/>
          <c:yMode val="edge"/>
          <c:x val="0.32672287659118504"/>
          <c:y val="0.90052778286435131"/>
          <c:w val="0.44144058621483501"/>
          <c:h val="8.6778160994338507E-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n-US" b="1">
                <a:solidFill>
                  <a:srgbClr val="737373"/>
                </a:solidFill>
              </a:rPr>
              <a:t>COSTOS Y GASTOS EFECTIVOS</a:t>
            </a:r>
          </a:p>
        </c:rich>
      </c:tx>
      <c:layout>
        <c:manualLayout>
          <c:xMode val="edge"/>
          <c:yMode val="edge"/>
          <c:x val="0.31396719285762392"/>
          <c:y val="4.9844195007538949E-2"/>
        </c:manualLayout>
      </c:layout>
      <c:overlay val="0"/>
      <c:spPr>
        <a:noFill/>
        <a:ln>
          <a:noFill/>
        </a:ln>
        <a:effectLst/>
      </c:spPr>
    </c:title>
    <c:autoTitleDeleted val="0"/>
    <c:plotArea>
      <c:layout>
        <c:manualLayout>
          <c:layoutTarget val="inner"/>
          <c:xMode val="edge"/>
          <c:yMode val="edge"/>
          <c:x val="0.13510357682647695"/>
          <c:y val="0.22679214262483549"/>
          <c:w val="0.83762995883183311"/>
          <c:h val="0.55592955086221696"/>
        </c:manualLayout>
      </c:layout>
      <c:lineChart>
        <c:grouping val="standard"/>
        <c:varyColors val="0"/>
        <c:ser>
          <c:idx val="2"/>
          <c:order val="0"/>
          <c:tx>
            <c:strRef>
              <c:f>'[Presentación CMI A.N septiembre 2024.xlsx]costos y gastos'!$A$6</c:f>
              <c:strCache>
                <c:ptCount val="1"/>
                <c:pt idx="0">
                  <c:v>Real ejecutado </c:v>
                </c:pt>
              </c:strCache>
            </c:strRef>
          </c:tx>
          <c:spPr>
            <a:ln>
              <a:solidFill>
                <a:srgbClr val="007934"/>
              </a:solidFill>
            </a:ln>
          </c:spPr>
          <c:marker>
            <c:symbol val="circle"/>
            <c:size val="7"/>
          </c:marker>
          <c:dPt>
            <c:idx val="1"/>
            <c:bubble3D val="0"/>
            <c:extLst>
              <c:ext xmlns:c16="http://schemas.microsoft.com/office/drawing/2014/chart" uri="{C3380CC4-5D6E-409C-BE32-E72D297353CC}">
                <c16:uniqueId val="{00000000-1520-466A-968E-6F179344574A}"/>
              </c:ext>
            </c:extLst>
          </c:dPt>
          <c:dPt>
            <c:idx val="2"/>
            <c:bubble3D val="0"/>
            <c:extLst>
              <c:ext xmlns:c16="http://schemas.microsoft.com/office/drawing/2014/chart" uri="{C3380CC4-5D6E-409C-BE32-E72D297353CC}">
                <c16:uniqueId val="{00000001-1520-466A-968E-6F179344574A}"/>
              </c:ext>
            </c:extLst>
          </c:dPt>
          <c:dPt>
            <c:idx val="3"/>
            <c:bubble3D val="0"/>
            <c:extLst>
              <c:ext xmlns:c16="http://schemas.microsoft.com/office/drawing/2014/chart" uri="{C3380CC4-5D6E-409C-BE32-E72D297353CC}">
                <c16:uniqueId val="{00000002-1520-466A-968E-6F179344574A}"/>
              </c:ext>
            </c:extLst>
          </c:dPt>
          <c:dPt>
            <c:idx val="4"/>
            <c:bubble3D val="0"/>
            <c:extLst>
              <c:ext xmlns:c16="http://schemas.microsoft.com/office/drawing/2014/chart" uri="{C3380CC4-5D6E-409C-BE32-E72D297353CC}">
                <c16:uniqueId val="{00000003-1520-466A-968E-6F179344574A}"/>
              </c:ext>
            </c:extLst>
          </c:dPt>
          <c:dPt>
            <c:idx val="5"/>
            <c:bubble3D val="0"/>
            <c:extLst>
              <c:ext xmlns:c16="http://schemas.microsoft.com/office/drawing/2014/chart" uri="{C3380CC4-5D6E-409C-BE32-E72D297353CC}">
                <c16:uniqueId val="{00000004-1520-466A-968E-6F179344574A}"/>
              </c:ext>
            </c:extLst>
          </c:dPt>
          <c:dPt>
            <c:idx val="6"/>
            <c:bubble3D val="0"/>
            <c:extLst>
              <c:ext xmlns:c16="http://schemas.microsoft.com/office/drawing/2014/chart" uri="{C3380CC4-5D6E-409C-BE32-E72D297353CC}">
                <c16:uniqueId val="{00000005-1520-466A-968E-6F179344574A}"/>
              </c:ext>
            </c:extLst>
          </c:dPt>
          <c:dPt>
            <c:idx val="7"/>
            <c:bubble3D val="0"/>
            <c:extLst>
              <c:ext xmlns:c16="http://schemas.microsoft.com/office/drawing/2014/chart" uri="{C3380CC4-5D6E-409C-BE32-E72D297353CC}">
                <c16:uniqueId val="{00000006-1520-466A-968E-6F179344574A}"/>
              </c:ext>
            </c:extLst>
          </c:dPt>
          <c:dLbls>
            <c:delete val="1"/>
          </c:dLbls>
          <c:cat>
            <c:numRef>
              <c:f>'[Presentación CMI A.N septiembre 2024.xlsx]costos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2024.xlsx]costos y gastos'!$B$6:$M$6</c:f>
              <c:numCache>
                <c:formatCode>_-* #,##0_-;\-* #,##0_-;_-* "-"??_-;_-@_-</c:formatCode>
                <c:ptCount val="12"/>
                <c:pt idx="0">
                  <c:v>4697.6414171500001</c:v>
                </c:pt>
                <c:pt idx="1">
                  <c:v>11831.633696519999</c:v>
                </c:pt>
                <c:pt idx="2">
                  <c:v>18434.633696519999</c:v>
                </c:pt>
                <c:pt idx="3">
                  <c:v>25981.633696519999</c:v>
                </c:pt>
                <c:pt idx="4">
                  <c:v>36514.633696520003</c:v>
                </c:pt>
                <c:pt idx="5">
                  <c:v>44876.633696520003</c:v>
                </c:pt>
                <c:pt idx="6">
                  <c:v>53231.726473970011</c:v>
                </c:pt>
                <c:pt idx="7">
                  <c:v>65850.726473970019</c:v>
                </c:pt>
                <c:pt idx="8">
                  <c:v>73071.726473970019</c:v>
                </c:pt>
              </c:numCache>
            </c:numRef>
          </c:val>
          <c:smooth val="0"/>
          <c:extLst>
            <c:ext xmlns:c16="http://schemas.microsoft.com/office/drawing/2014/chart" uri="{C3380CC4-5D6E-409C-BE32-E72D297353CC}">
              <c16:uniqueId val="{00000007-1520-466A-968E-6F179344574A}"/>
            </c:ext>
          </c:extLst>
        </c:ser>
        <c:ser>
          <c:idx val="3"/>
          <c:order val="1"/>
          <c:tx>
            <c:strRef>
              <c:f>'[Presentación CMI A.N septiembre 2024.xlsx]costos y gastos'!$A$7</c:f>
              <c:strCache>
                <c:ptCount val="1"/>
                <c:pt idx="0">
                  <c:v>Presupuesto inicial </c:v>
                </c:pt>
              </c:strCache>
            </c:strRef>
          </c:tx>
          <c:spPr>
            <a:ln>
              <a:solidFill>
                <a:srgbClr val="93E80A"/>
              </a:solidFill>
            </a:ln>
          </c:spPr>
          <c:marker>
            <c:symbol val="circle"/>
            <c:size val="7"/>
          </c:marker>
          <c:dLbls>
            <c:delete val="1"/>
          </c:dLbls>
          <c:cat>
            <c:numRef>
              <c:f>'[Presentación CMI A.N septiembre 2024.xlsx]costos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2024.xlsx]costos y gastos'!$B$7:$M$7</c:f>
              <c:numCache>
                <c:formatCode>_-* #,##0_-;\-* #,##0_-;_-* "-"??_-;_-@_-</c:formatCode>
                <c:ptCount val="12"/>
                <c:pt idx="0">
                  <c:v>7603</c:v>
                </c:pt>
                <c:pt idx="1">
                  <c:v>17592</c:v>
                </c:pt>
                <c:pt idx="2">
                  <c:v>28048</c:v>
                </c:pt>
                <c:pt idx="3">
                  <c:v>38527</c:v>
                </c:pt>
                <c:pt idx="4">
                  <c:v>48485</c:v>
                </c:pt>
                <c:pt idx="5">
                  <c:v>60704</c:v>
                </c:pt>
                <c:pt idx="6">
                  <c:v>70625</c:v>
                </c:pt>
                <c:pt idx="7">
                  <c:v>83989</c:v>
                </c:pt>
                <c:pt idx="8">
                  <c:v>94345</c:v>
                </c:pt>
                <c:pt idx="9">
                  <c:v>105593</c:v>
                </c:pt>
                <c:pt idx="10">
                  <c:v>115189</c:v>
                </c:pt>
                <c:pt idx="11">
                  <c:v>125181</c:v>
                </c:pt>
              </c:numCache>
            </c:numRef>
          </c:val>
          <c:smooth val="0"/>
          <c:extLst>
            <c:ext xmlns:c16="http://schemas.microsoft.com/office/drawing/2014/chart" uri="{C3380CC4-5D6E-409C-BE32-E72D297353CC}">
              <c16:uniqueId val="{00000008-1520-466A-968E-6F179344574A}"/>
            </c:ext>
          </c:extLst>
        </c:ser>
        <c:ser>
          <c:idx val="0"/>
          <c:order val="2"/>
          <c:tx>
            <c:strRef>
              <c:f>'[Presentación CMI A.N septiembre 2024.xlsx]costos y gastos'!$A$6</c:f>
              <c:strCache>
                <c:ptCount val="1"/>
                <c:pt idx="0">
                  <c:v>Real ejecutado </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Pt>
            <c:idx val="1"/>
            <c:bubble3D val="0"/>
            <c:extLst>
              <c:ext xmlns:c16="http://schemas.microsoft.com/office/drawing/2014/chart" uri="{C3380CC4-5D6E-409C-BE32-E72D297353CC}">
                <c16:uniqueId val="{00000009-1520-466A-968E-6F179344574A}"/>
              </c:ext>
            </c:extLst>
          </c:dPt>
          <c:dPt>
            <c:idx val="2"/>
            <c:bubble3D val="0"/>
            <c:extLst>
              <c:ext xmlns:c16="http://schemas.microsoft.com/office/drawing/2014/chart" uri="{C3380CC4-5D6E-409C-BE32-E72D297353CC}">
                <c16:uniqueId val="{0000000A-1520-466A-968E-6F179344574A}"/>
              </c:ext>
            </c:extLst>
          </c:dPt>
          <c:dPt>
            <c:idx val="3"/>
            <c:bubble3D val="0"/>
            <c:extLst>
              <c:ext xmlns:c16="http://schemas.microsoft.com/office/drawing/2014/chart" uri="{C3380CC4-5D6E-409C-BE32-E72D297353CC}">
                <c16:uniqueId val="{0000000B-1520-466A-968E-6F179344574A}"/>
              </c:ext>
            </c:extLst>
          </c:dPt>
          <c:dPt>
            <c:idx val="4"/>
            <c:bubble3D val="0"/>
            <c:extLst>
              <c:ext xmlns:c16="http://schemas.microsoft.com/office/drawing/2014/chart" uri="{C3380CC4-5D6E-409C-BE32-E72D297353CC}">
                <c16:uniqueId val="{0000000C-1520-466A-968E-6F179344574A}"/>
              </c:ext>
            </c:extLst>
          </c:dPt>
          <c:dPt>
            <c:idx val="5"/>
            <c:bubble3D val="0"/>
            <c:extLst>
              <c:ext xmlns:c16="http://schemas.microsoft.com/office/drawing/2014/chart" uri="{C3380CC4-5D6E-409C-BE32-E72D297353CC}">
                <c16:uniqueId val="{0000000D-1520-466A-968E-6F179344574A}"/>
              </c:ext>
            </c:extLst>
          </c:dPt>
          <c:dPt>
            <c:idx val="6"/>
            <c:bubble3D val="0"/>
            <c:extLst>
              <c:ext xmlns:c16="http://schemas.microsoft.com/office/drawing/2014/chart" uri="{C3380CC4-5D6E-409C-BE32-E72D297353CC}">
                <c16:uniqueId val="{0000000E-1520-466A-968E-6F179344574A}"/>
              </c:ext>
            </c:extLst>
          </c:dPt>
          <c:dPt>
            <c:idx val="7"/>
            <c:bubble3D val="0"/>
            <c:extLst>
              <c:ext xmlns:c16="http://schemas.microsoft.com/office/drawing/2014/chart" uri="{C3380CC4-5D6E-409C-BE32-E72D297353CC}">
                <c16:uniqueId val="{0000000F-1520-466A-968E-6F179344574A}"/>
              </c:ext>
            </c:extLst>
          </c:dPt>
          <c:dLbls>
            <c:dLbl>
              <c:idx val="0"/>
              <c:delete val="1"/>
              <c:extLst>
                <c:ext xmlns:c15="http://schemas.microsoft.com/office/drawing/2012/chart" uri="{CE6537A1-D6FC-4f65-9D91-7224C49458BB}"/>
                <c:ext xmlns:c16="http://schemas.microsoft.com/office/drawing/2014/chart" uri="{C3380CC4-5D6E-409C-BE32-E72D297353CC}">
                  <c16:uniqueId val="{00000010-1520-466A-968E-6F179344574A}"/>
                </c:ext>
              </c:extLst>
            </c:dLbl>
            <c:dLbl>
              <c:idx val="1"/>
              <c:delete val="1"/>
              <c:extLst>
                <c:ext xmlns:c15="http://schemas.microsoft.com/office/drawing/2012/chart" uri="{CE6537A1-D6FC-4f65-9D91-7224C49458BB}"/>
                <c:ext xmlns:c16="http://schemas.microsoft.com/office/drawing/2014/chart" uri="{C3380CC4-5D6E-409C-BE32-E72D297353CC}">
                  <c16:uniqueId val="{00000009-1520-466A-968E-6F179344574A}"/>
                </c:ext>
              </c:extLst>
            </c:dLbl>
            <c:dLbl>
              <c:idx val="2"/>
              <c:delete val="1"/>
              <c:extLst>
                <c:ext xmlns:c15="http://schemas.microsoft.com/office/drawing/2012/chart" uri="{CE6537A1-D6FC-4f65-9D91-7224C49458BB}"/>
                <c:ext xmlns:c16="http://schemas.microsoft.com/office/drawing/2014/chart" uri="{C3380CC4-5D6E-409C-BE32-E72D297353CC}">
                  <c16:uniqueId val="{0000000A-1520-466A-968E-6F179344574A}"/>
                </c:ext>
              </c:extLst>
            </c:dLbl>
            <c:dLbl>
              <c:idx val="3"/>
              <c:delete val="1"/>
              <c:extLst>
                <c:ext xmlns:c15="http://schemas.microsoft.com/office/drawing/2012/chart" uri="{CE6537A1-D6FC-4f65-9D91-7224C49458BB}"/>
                <c:ext xmlns:c16="http://schemas.microsoft.com/office/drawing/2014/chart" uri="{C3380CC4-5D6E-409C-BE32-E72D297353CC}">
                  <c16:uniqueId val="{0000000B-1520-466A-968E-6F179344574A}"/>
                </c:ext>
              </c:extLst>
            </c:dLbl>
            <c:dLbl>
              <c:idx val="4"/>
              <c:delete val="1"/>
              <c:extLst>
                <c:ext xmlns:c15="http://schemas.microsoft.com/office/drawing/2012/chart" uri="{CE6537A1-D6FC-4f65-9D91-7224C49458BB}"/>
                <c:ext xmlns:c16="http://schemas.microsoft.com/office/drawing/2014/chart" uri="{C3380CC4-5D6E-409C-BE32-E72D297353CC}">
                  <c16:uniqueId val="{0000000C-1520-466A-968E-6F179344574A}"/>
                </c:ext>
              </c:extLst>
            </c:dLbl>
            <c:dLbl>
              <c:idx val="5"/>
              <c:delete val="1"/>
              <c:extLst>
                <c:ext xmlns:c15="http://schemas.microsoft.com/office/drawing/2012/chart" uri="{CE6537A1-D6FC-4f65-9D91-7224C49458BB}"/>
                <c:ext xmlns:c16="http://schemas.microsoft.com/office/drawing/2014/chart" uri="{C3380CC4-5D6E-409C-BE32-E72D297353CC}">
                  <c16:uniqueId val="{0000000D-1520-466A-968E-6F179344574A}"/>
                </c:ext>
              </c:extLst>
            </c:dLbl>
            <c:dLbl>
              <c:idx val="6"/>
              <c:delete val="1"/>
              <c:extLst>
                <c:ext xmlns:c15="http://schemas.microsoft.com/office/drawing/2012/chart" uri="{CE6537A1-D6FC-4f65-9D91-7224C49458BB}"/>
                <c:ext xmlns:c16="http://schemas.microsoft.com/office/drawing/2014/chart" uri="{C3380CC4-5D6E-409C-BE32-E72D297353CC}">
                  <c16:uniqueId val="{0000000E-1520-466A-968E-6F179344574A}"/>
                </c:ext>
              </c:extLst>
            </c:dLbl>
            <c:dLbl>
              <c:idx val="7"/>
              <c:delete val="1"/>
              <c:extLst>
                <c:ext xmlns:c15="http://schemas.microsoft.com/office/drawing/2012/chart" uri="{CE6537A1-D6FC-4f65-9D91-7224C49458BB}"/>
                <c:ext xmlns:c16="http://schemas.microsoft.com/office/drawing/2014/chart" uri="{C3380CC4-5D6E-409C-BE32-E72D297353CC}">
                  <c16:uniqueId val="{0000000F-1520-466A-968E-6F179344574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20-466A-968E-6F179344574A}"/>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520-466A-968E-6F179344574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20-466A-968E-6F179344574A}"/>
                </c:ext>
              </c:extLst>
            </c:dLbl>
            <c:dLbl>
              <c:idx val="11"/>
              <c:layout>
                <c:manualLayout>
                  <c:x val="-1.9752910020019193E-2"/>
                  <c:y val="-4.4839481404846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520-466A-968E-6F179344574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2024.xlsx]costos y gastos'!$B$6:$M$6</c:f>
              <c:numCache>
                <c:formatCode>_-* #,##0_-;\-* #,##0_-;_-* "-"??_-;_-@_-</c:formatCode>
                <c:ptCount val="12"/>
                <c:pt idx="0">
                  <c:v>4697.6414171500001</c:v>
                </c:pt>
                <c:pt idx="1">
                  <c:v>11831.633696519999</c:v>
                </c:pt>
                <c:pt idx="2">
                  <c:v>18434.633696519999</c:v>
                </c:pt>
                <c:pt idx="3">
                  <c:v>25981.633696519999</c:v>
                </c:pt>
                <c:pt idx="4">
                  <c:v>36514.633696520003</c:v>
                </c:pt>
                <c:pt idx="5">
                  <c:v>44876.633696520003</c:v>
                </c:pt>
                <c:pt idx="6">
                  <c:v>53231.726473970011</c:v>
                </c:pt>
                <c:pt idx="7">
                  <c:v>65850.726473970019</c:v>
                </c:pt>
                <c:pt idx="8">
                  <c:v>73071.726473970019</c:v>
                </c:pt>
              </c:numCache>
            </c:numRef>
          </c:val>
          <c:smooth val="0"/>
          <c:extLst>
            <c:ext xmlns:c16="http://schemas.microsoft.com/office/drawing/2014/chart" uri="{C3380CC4-5D6E-409C-BE32-E72D297353CC}">
              <c16:uniqueId val="{00000015-1520-466A-968E-6F179344574A}"/>
            </c:ext>
          </c:extLst>
        </c:ser>
        <c:ser>
          <c:idx val="1"/>
          <c:order val="3"/>
          <c:tx>
            <c:strRef>
              <c:f>'[Presentación CMI A.N septiembre 2024.xlsx]costos y gastos'!$A$7</c:f>
              <c:strCache>
                <c:ptCount val="1"/>
                <c:pt idx="0">
                  <c:v>Presupuesto inicial </c:v>
                </c:pt>
              </c:strCache>
            </c:strRef>
          </c:tx>
          <c:spPr>
            <a:ln w="28575" cap="rnd">
              <a:solidFill>
                <a:srgbClr val="93E80A"/>
              </a:solidFill>
              <a:round/>
            </a:ln>
            <a:effectLst/>
          </c:spPr>
          <c:marker>
            <c:symbol val="circle"/>
            <c:size val="7"/>
            <c:spPr>
              <a:solidFill>
                <a:srgbClr val="93E80A"/>
              </a:solidFill>
              <a:ln w="9525">
                <a:solidFill>
                  <a:srgbClr val="93E80A"/>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6-1520-466A-968E-6F179344574A}"/>
                </c:ext>
              </c:extLst>
            </c:dLbl>
            <c:dLbl>
              <c:idx val="1"/>
              <c:delete val="1"/>
              <c:extLst>
                <c:ext xmlns:c15="http://schemas.microsoft.com/office/drawing/2012/chart" uri="{CE6537A1-D6FC-4f65-9D91-7224C49458BB}"/>
                <c:ext xmlns:c16="http://schemas.microsoft.com/office/drawing/2014/chart" uri="{C3380CC4-5D6E-409C-BE32-E72D297353CC}">
                  <c16:uniqueId val="{00000017-1520-466A-968E-6F179344574A}"/>
                </c:ext>
              </c:extLst>
            </c:dLbl>
            <c:dLbl>
              <c:idx val="2"/>
              <c:delete val="1"/>
              <c:extLst>
                <c:ext xmlns:c15="http://schemas.microsoft.com/office/drawing/2012/chart" uri="{CE6537A1-D6FC-4f65-9D91-7224C49458BB}"/>
                <c:ext xmlns:c16="http://schemas.microsoft.com/office/drawing/2014/chart" uri="{C3380CC4-5D6E-409C-BE32-E72D297353CC}">
                  <c16:uniqueId val="{00000018-1520-466A-968E-6F179344574A}"/>
                </c:ext>
              </c:extLst>
            </c:dLbl>
            <c:dLbl>
              <c:idx val="3"/>
              <c:delete val="1"/>
              <c:extLst>
                <c:ext xmlns:c15="http://schemas.microsoft.com/office/drawing/2012/chart" uri="{CE6537A1-D6FC-4f65-9D91-7224C49458BB}"/>
                <c:ext xmlns:c16="http://schemas.microsoft.com/office/drawing/2014/chart" uri="{C3380CC4-5D6E-409C-BE32-E72D297353CC}">
                  <c16:uniqueId val="{00000019-1520-466A-968E-6F179344574A}"/>
                </c:ext>
              </c:extLst>
            </c:dLbl>
            <c:dLbl>
              <c:idx val="4"/>
              <c:delete val="1"/>
              <c:extLst>
                <c:ext xmlns:c15="http://schemas.microsoft.com/office/drawing/2012/chart" uri="{CE6537A1-D6FC-4f65-9D91-7224C49458BB}"/>
                <c:ext xmlns:c16="http://schemas.microsoft.com/office/drawing/2014/chart" uri="{C3380CC4-5D6E-409C-BE32-E72D297353CC}">
                  <c16:uniqueId val="{0000001A-1520-466A-968E-6F179344574A}"/>
                </c:ext>
              </c:extLst>
            </c:dLbl>
            <c:dLbl>
              <c:idx val="5"/>
              <c:delete val="1"/>
              <c:extLst>
                <c:ext xmlns:c15="http://schemas.microsoft.com/office/drawing/2012/chart" uri="{CE6537A1-D6FC-4f65-9D91-7224C49458BB}"/>
                <c:ext xmlns:c16="http://schemas.microsoft.com/office/drawing/2014/chart" uri="{C3380CC4-5D6E-409C-BE32-E72D297353CC}">
                  <c16:uniqueId val="{0000001B-1520-466A-968E-6F179344574A}"/>
                </c:ext>
              </c:extLst>
            </c:dLbl>
            <c:dLbl>
              <c:idx val="6"/>
              <c:delete val="1"/>
              <c:extLst>
                <c:ext xmlns:c15="http://schemas.microsoft.com/office/drawing/2012/chart" uri="{CE6537A1-D6FC-4f65-9D91-7224C49458BB}"/>
                <c:ext xmlns:c16="http://schemas.microsoft.com/office/drawing/2014/chart" uri="{C3380CC4-5D6E-409C-BE32-E72D297353CC}">
                  <c16:uniqueId val="{0000001C-1520-466A-968E-6F179344574A}"/>
                </c:ext>
              </c:extLst>
            </c:dLbl>
            <c:dLbl>
              <c:idx val="7"/>
              <c:delete val="1"/>
              <c:extLst>
                <c:ext xmlns:c15="http://schemas.microsoft.com/office/drawing/2012/chart" uri="{CE6537A1-D6FC-4f65-9D91-7224C49458BB}"/>
                <c:ext xmlns:c16="http://schemas.microsoft.com/office/drawing/2014/chart" uri="{C3380CC4-5D6E-409C-BE32-E72D297353CC}">
                  <c16:uniqueId val="{0000001D-1520-466A-968E-6F179344574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520-466A-968E-6F179344574A}"/>
                </c:ext>
              </c:extLst>
            </c:dLbl>
            <c:dLbl>
              <c:idx val="9"/>
              <c:delete val="1"/>
              <c:extLst>
                <c:ext xmlns:c15="http://schemas.microsoft.com/office/drawing/2012/chart" uri="{CE6537A1-D6FC-4f65-9D91-7224C49458BB}"/>
                <c:ext xmlns:c16="http://schemas.microsoft.com/office/drawing/2014/chart" uri="{C3380CC4-5D6E-409C-BE32-E72D297353CC}">
                  <c16:uniqueId val="{0000001F-1520-466A-968E-6F179344574A}"/>
                </c:ext>
              </c:extLst>
            </c:dLbl>
            <c:dLbl>
              <c:idx val="10"/>
              <c:delete val="1"/>
              <c:extLst>
                <c:ext xmlns:c15="http://schemas.microsoft.com/office/drawing/2012/chart" uri="{CE6537A1-D6FC-4f65-9D91-7224C49458BB}"/>
                <c:ext xmlns:c16="http://schemas.microsoft.com/office/drawing/2014/chart" uri="{C3380CC4-5D6E-409C-BE32-E72D297353CC}">
                  <c16:uniqueId val="{00000020-1520-466A-968E-6F179344574A}"/>
                </c:ext>
              </c:extLst>
            </c:dLbl>
            <c:dLbl>
              <c:idx val="11"/>
              <c:layout>
                <c:manualLayout>
                  <c:x val="-1.1783273133487784E-2"/>
                  <c:y val="4.2980490579996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520-466A-968E-6F179344574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3E80A"/>
                    </a:solidFill>
                    <a:latin typeface="Tahoma" panose="020B0604030504040204" pitchFamily="34" charset="0"/>
                    <a:ea typeface="Tahoma" panose="020B0604030504040204" pitchFamily="34" charset="0"/>
                    <a:cs typeface="Tahoma" panose="020B0604030504040204" pitchFamily="34" charset="0"/>
                  </a:defRPr>
                </a:pPr>
                <a:endParaRPr lang="es-CO"/>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'[Presentación CMI A.N septiembre 2024.xlsx]costos y gastos'!$B$1:$M$1</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'[Presentación CMI A.N septiembre 2024.xlsx]costos y gastos'!$B$7:$M$7</c:f>
              <c:numCache>
                <c:formatCode>_-* #,##0_-;\-* #,##0_-;_-* "-"??_-;_-@_-</c:formatCode>
                <c:ptCount val="12"/>
                <c:pt idx="0">
                  <c:v>7603</c:v>
                </c:pt>
                <c:pt idx="1">
                  <c:v>17592</c:v>
                </c:pt>
                <c:pt idx="2">
                  <c:v>28048</c:v>
                </c:pt>
                <c:pt idx="3">
                  <c:v>38527</c:v>
                </c:pt>
                <c:pt idx="4">
                  <c:v>48485</c:v>
                </c:pt>
                <c:pt idx="5">
                  <c:v>60704</c:v>
                </c:pt>
                <c:pt idx="6">
                  <c:v>70625</c:v>
                </c:pt>
                <c:pt idx="7">
                  <c:v>83989</c:v>
                </c:pt>
                <c:pt idx="8">
                  <c:v>94345</c:v>
                </c:pt>
                <c:pt idx="9">
                  <c:v>105593</c:v>
                </c:pt>
                <c:pt idx="10">
                  <c:v>115189</c:v>
                </c:pt>
                <c:pt idx="11">
                  <c:v>125181</c:v>
                </c:pt>
              </c:numCache>
            </c:numRef>
          </c:val>
          <c:smooth val="0"/>
          <c:extLst>
            <c:ext xmlns:c16="http://schemas.microsoft.com/office/drawing/2014/chart" uri="{C3380CC4-5D6E-409C-BE32-E72D297353CC}">
              <c16:uniqueId val="{00000022-1520-466A-968E-6F179344574A}"/>
            </c:ext>
          </c:extLst>
        </c:ser>
        <c:dLbls>
          <c:dLblPos val="t"/>
          <c:showLegendKey val="0"/>
          <c:showVal val="1"/>
          <c:showCatName val="0"/>
          <c:showSerName val="0"/>
          <c:showPercent val="0"/>
          <c:showBubbleSize val="0"/>
        </c:dLbls>
        <c:marker val="1"/>
        <c:smooth val="0"/>
        <c:axId val="735949776"/>
        <c:axId val="118639023"/>
      </c:lineChart>
      <c:dateAx>
        <c:axId val="73594977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118639023"/>
        <c:crosses val="autoZero"/>
        <c:auto val="1"/>
        <c:lblOffset val="100"/>
        <c:baseTimeUnit val="months"/>
      </c:dateAx>
      <c:valAx>
        <c:axId val="118639023"/>
        <c:scaling>
          <c:orientation val="minMax"/>
        </c:scaling>
        <c:delete val="0"/>
        <c:axPos val="l"/>
        <c:majorGridlines>
          <c:spPr>
            <a:ln w="9525" cap="flat" cmpd="sng" algn="ctr">
              <a:solidFill>
                <a:srgbClr val="D0CECE"/>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735949776"/>
        <c:crosses val="autoZero"/>
        <c:crossBetween val="between"/>
      </c:valAx>
      <c:spPr>
        <a:ln>
          <a:noFill/>
        </a:ln>
      </c:spPr>
    </c:plotArea>
    <c:legend>
      <c:legendPos val="r"/>
      <c:legendEntry>
        <c:idx val="1"/>
        <c:delete val="1"/>
      </c:legendEntry>
      <c:legendEntry>
        <c:idx val="2"/>
        <c:delete val="1"/>
      </c:legendEntry>
      <c:layout>
        <c:manualLayout>
          <c:xMode val="edge"/>
          <c:yMode val="edge"/>
          <c:x val="0.28296229109560023"/>
          <c:y val="0.88205619646381417"/>
          <c:w val="0.54289869321039985"/>
          <c:h val="0.113080306378596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extLst/>
  </c:chart>
  <c:spPr>
    <a:noFill/>
    <a:ln w="9525" cap="flat" cmpd="sng" algn="ctr">
      <a:solidFill>
        <a:schemeClr val="bg1"/>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s-CO" sz="1400" b="1" i="0" baseline="0">
                <a:solidFill>
                  <a:srgbClr val="737373"/>
                </a:solidFill>
                <a:effectLst/>
              </a:rPr>
              <a:t>ÍNDICE DE LIQUIDEZ</a:t>
            </a:r>
            <a:endParaRPr lang="es-CO" sz="1400">
              <a:solidFill>
                <a:srgbClr val="737373"/>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5.4121433087640981E-2"/>
          <c:y val="0.1175572583628389"/>
          <c:w val="0.94587856691235905"/>
          <c:h val="0.55425672462083175"/>
        </c:manualLayout>
      </c:layout>
      <c:lineChart>
        <c:grouping val="standard"/>
        <c:varyColors val="0"/>
        <c:ser>
          <c:idx val="0"/>
          <c:order val="0"/>
          <c:tx>
            <c:strRef>
              <c:f>'[Indicador de liquidez Sep 2024 (Ind. liquidez).xlsx]Indice de liquidez '!$B$5</c:f>
              <c:strCache>
                <c:ptCount val="1"/>
                <c:pt idx="0">
                  <c:v>Meta  de Liquidez</c:v>
                </c:pt>
              </c:strCache>
            </c:strRef>
          </c:tx>
          <c:spPr>
            <a:ln w="28575" cap="rnd">
              <a:solidFill>
                <a:srgbClr val="93E80A"/>
              </a:solidFill>
              <a:round/>
            </a:ln>
            <a:effectLst/>
          </c:spPr>
          <c:marker>
            <c:symbol val="circle"/>
            <c:size val="7"/>
            <c:spPr>
              <a:solidFill>
                <a:srgbClr val="93E80A"/>
              </a:solidFill>
              <a:ln w="9525">
                <a:solidFill>
                  <a:srgbClr val="93E80A"/>
                </a:solidFill>
              </a:ln>
              <a:effectLst/>
            </c:spPr>
          </c:marker>
          <c:dLbls>
            <c:dLbl>
              <c:idx val="8"/>
              <c:layout>
                <c:manualLayout>
                  <c:x val="-1.2657168714698301E-16"/>
                  <c:y val="9.4395227615137155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78-41A5-9504-56F2706522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'[Indicador de liquidez Sep 2024 (Ind. liquidez).xlsx]Indice de liquidez '!$A$6:$A$14</c:f>
              <c:numCache>
                <c:formatCode>mmm\-yy</c:formatCode>
                <c:ptCount val="9"/>
                <c:pt idx="0">
                  <c:v>45292</c:v>
                </c:pt>
                <c:pt idx="1">
                  <c:v>45323</c:v>
                </c:pt>
                <c:pt idx="2">
                  <c:v>45352</c:v>
                </c:pt>
                <c:pt idx="3">
                  <c:v>45383</c:v>
                </c:pt>
                <c:pt idx="4">
                  <c:v>45413</c:v>
                </c:pt>
                <c:pt idx="5">
                  <c:v>45444</c:v>
                </c:pt>
                <c:pt idx="6">
                  <c:v>45474</c:v>
                </c:pt>
                <c:pt idx="7">
                  <c:v>45505</c:v>
                </c:pt>
                <c:pt idx="8">
                  <c:v>45536</c:v>
                </c:pt>
              </c:numCache>
            </c:numRef>
          </c:cat>
          <c:val>
            <c:numRef>
              <c:f>'[Indicador de liquidez Sep 2024 (Ind. liquidez).xlsx]Indice de liquidez '!$B$6:$B$14</c:f>
              <c:numCache>
                <c:formatCode>0</c:formatCode>
                <c:ptCount val="9"/>
                <c:pt idx="0">
                  <c:v>1</c:v>
                </c:pt>
                <c:pt idx="1">
                  <c:v>1</c:v>
                </c:pt>
                <c:pt idx="2">
                  <c:v>1</c:v>
                </c:pt>
                <c:pt idx="3">
                  <c:v>1</c:v>
                </c:pt>
                <c:pt idx="4">
                  <c:v>1</c:v>
                </c:pt>
                <c:pt idx="5">
                  <c:v>1</c:v>
                </c:pt>
                <c:pt idx="6">
                  <c:v>1</c:v>
                </c:pt>
                <c:pt idx="7">
                  <c:v>1</c:v>
                </c:pt>
                <c:pt idx="8">
                  <c:v>1</c:v>
                </c:pt>
              </c:numCache>
            </c:numRef>
          </c:val>
          <c:smooth val="0"/>
          <c:extLst>
            <c:ext xmlns:c16="http://schemas.microsoft.com/office/drawing/2014/chart" uri="{C3380CC4-5D6E-409C-BE32-E72D297353CC}">
              <c16:uniqueId val="{00000004-4D0E-4FEB-B168-AF7D5EA919FB}"/>
            </c:ext>
          </c:extLst>
        </c:ser>
        <c:ser>
          <c:idx val="1"/>
          <c:order val="1"/>
          <c:tx>
            <c:strRef>
              <c:f>'[Indicador de liquidez Sep 2024 (Ind. liquidez).xlsx]Indice de liquidez '!$C$5</c:f>
              <c:strCache>
                <c:ptCount val="1"/>
                <c:pt idx="0">
                  <c:v>Resultado periodo</c:v>
                </c:pt>
              </c:strCache>
            </c:strRef>
          </c:tx>
          <c:spPr>
            <a:ln w="28575" cap="rnd">
              <a:solidFill>
                <a:srgbClr val="007934"/>
              </a:solidFill>
              <a:round/>
            </a:ln>
            <a:effectLst/>
          </c:spPr>
          <c:marker>
            <c:symbol val="circle"/>
            <c:size val="7"/>
            <c:spPr>
              <a:solidFill>
                <a:srgbClr val="007934">
                  <a:alpha val="82000"/>
                </a:srgbClr>
              </a:solidFill>
              <a:ln w="9525">
                <a:solidFill>
                  <a:srgbClr val="007934"/>
                </a:solidFill>
              </a:ln>
              <a:effectLst/>
            </c:spPr>
          </c:marker>
          <c:dLbls>
            <c:dLbl>
              <c:idx val="8"/>
              <c:layout>
                <c:manualLayout>
                  <c:x val="-2.934195734095273E-2"/>
                  <c:y val="-4.247785242681219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D0E-4FEB-B168-AF7D5EA919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'[Indicador de liquidez Sep 2024 (Ind. liquidez).xlsx]Indice de liquidez '!$A$6:$A$14</c:f>
              <c:numCache>
                <c:formatCode>mmm\-yy</c:formatCode>
                <c:ptCount val="9"/>
                <c:pt idx="0">
                  <c:v>45292</c:v>
                </c:pt>
                <c:pt idx="1">
                  <c:v>45323</c:v>
                </c:pt>
                <c:pt idx="2">
                  <c:v>45352</c:v>
                </c:pt>
                <c:pt idx="3">
                  <c:v>45383</c:v>
                </c:pt>
                <c:pt idx="4">
                  <c:v>45413</c:v>
                </c:pt>
                <c:pt idx="5">
                  <c:v>45444</c:v>
                </c:pt>
                <c:pt idx="6">
                  <c:v>45474</c:v>
                </c:pt>
                <c:pt idx="7">
                  <c:v>45505</c:v>
                </c:pt>
                <c:pt idx="8">
                  <c:v>45536</c:v>
                </c:pt>
              </c:numCache>
            </c:numRef>
          </c:cat>
          <c:val>
            <c:numRef>
              <c:f>'[Indicador de liquidez Sep 2024 (Ind. liquidez).xlsx]Indice de liquidez '!$C$6:$C$14</c:f>
              <c:numCache>
                <c:formatCode>0.0</c:formatCode>
                <c:ptCount val="9"/>
                <c:pt idx="0">
                  <c:v>1.4112615848317822</c:v>
                </c:pt>
                <c:pt idx="1">
                  <c:v>1.4965086006497588</c:v>
                </c:pt>
                <c:pt idx="2">
                  <c:v>1.5063690970831307</c:v>
                </c:pt>
                <c:pt idx="3">
                  <c:v>1.297448346898979</c:v>
                </c:pt>
                <c:pt idx="4">
                  <c:v>1</c:v>
                </c:pt>
                <c:pt idx="5">
                  <c:v>1.1000000000000001</c:v>
                </c:pt>
                <c:pt idx="6">
                  <c:v>1.2</c:v>
                </c:pt>
                <c:pt idx="7">
                  <c:v>1.2</c:v>
                </c:pt>
                <c:pt idx="8">
                  <c:v>1.1000000000000001</c:v>
                </c:pt>
              </c:numCache>
            </c:numRef>
          </c:val>
          <c:smooth val="0"/>
          <c:extLst>
            <c:ext xmlns:c16="http://schemas.microsoft.com/office/drawing/2014/chart" uri="{C3380CC4-5D6E-409C-BE32-E72D297353CC}">
              <c16:uniqueId val="{0000000E-4D0E-4FEB-B168-AF7D5EA919FB}"/>
            </c:ext>
          </c:extLst>
        </c:ser>
        <c:dLbls>
          <c:showLegendKey val="0"/>
          <c:showVal val="0"/>
          <c:showCatName val="0"/>
          <c:showSerName val="0"/>
          <c:showPercent val="0"/>
          <c:showBubbleSize val="0"/>
        </c:dLbls>
        <c:marker val="1"/>
        <c:smooth val="0"/>
        <c:axId val="495940264"/>
        <c:axId val="495939872"/>
      </c:lineChart>
      <c:dateAx>
        <c:axId val="4959402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95939872"/>
        <c:crosses val="autoZero"/>
        <c:auto val="1"/>
        <c:lblOffset val="100"/>
        <c:baseTimeUnit val="months"/>
      </c:dateAx>
      <c:valAx>
        <c:axId val="495939872"/>
        <c:scaling>
          <c:orientation val="minMax"/>
          <c:max val="2.7"/>
          <c:min val="1"/>
        </c:scaling>
        <c:delete val="0"/>
        <c:axPos val="l"/>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95940264"/>
        <c:crosses val="autoZero"/>
        <c:crossBetween val="between"/>
        <c:majorUnit val="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737373"/>
                </a:solidFill>
                <a:latin typeface="+mn-lt"/>
                <a:ea typeface="+mn-ea"/>
                <a:cs typeface="+mn-cs"/>
              </a:defRPr>
            </a:pPr>
            <a:r>
              <a:rPr lang="es-CO" b="1" baseline="0" dirty="0">
                <a:solidFill>
                  <a:srgbClr val="737373"/>
                </a:solidFill>
              </a:rPr>
              <a:t>INVERSIONES</a:t>
            </a:r>
            <a:endParaRPr lang="es-CO" b="1" dirty="0">
              <a:solidFill>
                <a:srgbClr val="73737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737373"/>
              </a:solidFill>
              <a:latin typeface="+mn-lt"/>
              <a:ea typeface="+mn-ea"/>
              <a:cs typeface="+mn-cs"/>
            </a:defRPr>
          </a:pPr>
          <a:endParaRPr lang="es-CO"/>
        </a:p>
      </c:txPr>
    </c:title>
    <c:autoTitleDeleted val="0"/>
    <c:plotArea>
      <c:layout>
        <c:manualLayout>
          <c:layoutTarget val="inner"/>
          <c:xMode val="edge"/>
          <c:yMode val="edge"/>
          <c:x val="7.0281785568070798E-2"/>
          <c:y val="7.442011471447639E-2"/>
          <c:w val="0.92971821443192926"/>
          <c:h val="0.69412617852428826"/>
        </c:manualLayout>
      </c:layout>
      <c:lineChart>
        <c:grouping val="standard"/>
        <c:varyColors val="0"/>
        <c:ser>
          <c:idx val="0"/>
          <c:order val="0"/>
          <c:tx>
            <c:strRef>
              <c:f>'Resumen tablas'!$H$26</c:f>
              <c:strCache>
                <c:ptCount val="1"/>
                <c:pt idx="0">
                  <c:v>Presupuesto inicial</c:v>
                </c:pt>
              </c:strCache>
            </c:strRef>
          </c:tx>
          <c:spPr>
            <a:ln w="19050" cap="rnd">
              <a:solidFill>
                <a:srgbClr val="7AD400"/>
              </a:solidFill>
              <a:round/>
            </a:ln>
            <a:effectLst/>
          </c:spPr>
          <c:marker>
            <c:symbol val="circle"/>
            <c:size val="7"/>
            <c:spPr>
              <a:solidFill>
                <a:srgbClr val="7AD400">
                  <a:alpha val="95000"/>
                </a:srgbClr>
              </a:solidFill>
              <a:ln w="9525">
                <a:solidFill>
                  <a:srgbClr val="7AD400"/>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21-4267-A491-29B5AB332BB0}"/>
                </c:ext>
              </c:extLst>
            </c:dLbl>
            <c:dLbl>
              <c:idx val="11"/>
              <c:layout>
                <c:manualLayout>
                  <c:x val="-5.1691365913817879E-2"/>
                  <c:y val="1.826729000797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21-4267-A491-29B5AB332BB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'Resumen tablas'!$E$27:$E$38</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'Resumen tablas'!$J$27:$J$38</c:f>
              <c:numCache>
                <c:formatCode>#,##0</c:formatCode>
                <c:ptCount val="12"/>
                <c:pt idx="0">
                  <c:v>66.6666666666667</c:v>
                </c:pt>
                <c:pt idx="1">
                  <c:v>133.333333333333</c:v>
                </c:pt>
                <c:pt idx="2">
                  <c:v>200</c:v>
                </c:pt>
                <c:pt idx="3">
                  <c:v>266.66666666666703</c:v>
                </c:pt>
                <c:pt idx="4">
                  <c:v>333.33333333333303</c:v>
                </c:pt>
                <c:pt idx="5">
                  <c:v>400</c:v>
                </c:pt>
                <c:pt idx="6">
                  <c:v>666.66666666666697</c:v>
                </c:pt>
                <c:pt idx="7">
                  <c:v>773.33333333333303</c:v>
                </c:pt>
                <c:pt idx="8">
                  <c:v>940</c:v>
                </c:pt>
                <c:pt idx="9">
                  <c:v>3282.7122936666697</c:v>
                </c:pt>
                <c:pt idx="10">
                  <c:v>5983.9233333333304</c:v>
                </c:pt>
                <c:pt idx="11">
                  <c:v>7905.04</c:v>
                </c:pt>
              </c:numCache>
            </c:numRef>
          </c:val>
          <c:smooth val="0"/>
          <c:extLst>
            <c:ext xmlns:c16="http://schemas.microsoft.com/office/drawing/2014/chart" uri="{C3380CC4-5D6E-409C-BE32-E72D297353CC}">
              <c16:uniqueId val="{00000002-A721-4267-A491-29B5AB332BB0}"/>
            </c:ext>
          </c:extLst>
        </c:ser>
        <c:ser>
          <c:idx val="1"/>
          <c:order val="1"/>
          <c:tx>
            <c:strRef>
              <c:f>'Resumen tablas'!$E$2</c:f>
              <c:strCache>
                <c:ptCount val="1"/>
                <c:pt idx="0">
                  <c:v>Real ejecutado</c:v>
                </c:pt>
              </c:strCache>
            </c:strRef>
          </c:tx>
          <c:spPr>
            <a:ln w="19050" cap="rnd">
              <a:solidFill>
                <a:srgbClr val="007934"/>
              </a:solidFill>
              <a:round/>
            </a:ln>
            <a:effectLst/>
          </c:spPr>
          <c:marker>
            <c:symbol val="circle"/>
            <c:size val="7"/>
            <c:spPr>
              <a:solidFill>
                <a:srgbClr val="007934"/>
              </a:solidFill>
              <a:ln w="9525">
                <a:solidFill>
                  <a:srgbClr val="007934"/>
                </a:solidFill>
              </a:ln>
              <a:effectLst/>
            </c:spPr>
          </c:marker>
          <c:dLbls>
            <c:dLbl>
              <c:idx val="8"/>
              <c:layout>
                <c:manualLayout>
                  <c:x val="-4.7715106997370346E-2"/>
                  <c:y val="-5.4801870023916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21-4267-A491-29B5AB332BB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'Resumen tablas'!$E$27:$E$38</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'Resumen tablas'!$E$3:$E$11</c:f>
              <c:numCache>
                <c:formatCode>#,##0</c:formatCode>
                <c:ptCount val="9"/>
                <c:pt idx="0">
                  <c:v>0</c:v>
                </c:pt>
                <c:pt idx="1">
                  <c:v>0</c:v>
                </c:pt>
                <c:pt idx="2">
                  <c:v>0</c:v>
                </c:pt>
                <c:pt idx="3">
                  <c:v>222.489968</c:v>
                </c:pt>
                <c:pt idx="4">
                  <c:v>281.75332740999994</c:v>
                </c:pt>
                <c:pt idx="5">
                  <c:v>260.30212740999997</c:v>
                </c:pt>
                <c:pt idx="6">
                  <c:v>577.52904797000008</c:v>
                </c:pt>
                <c:pt idx="7">
                  <c:v>577.52904797000008</c:v>
                </c:pt>
                <c:pt idx="8">
                  <c:v>1458.22788115</c:v>
                </c:pt>
              </c:numCache>
            </c:numRef>
          </c:val>
          <c:smooth val="0"/>
          <c:extLst>
            <c:ext xmlns:c16="http://schemas.microsoft.com/office/drawing/2014/chart" uri="{C3380CC4-5D6E-409C-BE32-E72D297353CC}">
              <c16:uniqueId val="{00000004-A721-4267-A491-29B5AB332BB0}"/>
            </c:ext>
          </c:extLst>
        </c:ser>
        <c:dLbls>
          <c:showLegendKey val="0"/>
          <c:showVal val="0"/>
          <c:showCatName val="0"/>
          <c:showSerName val="0"/>
          <c:showPercent val="0"/>
          <c:showBubbleSize val="0"/>
        </c:dLbls>
        <c:marker val="1"/>
        <c:smooth val="0"/>
        <c:axId val="1689295168"/>
        <c:axId val="1689292288"/>
      </c:lineChart>
      <c:dateAx>
        <c:axId val="1689295168"/>
        <c:scaling>
          <c:orientation val="minMax"/>
        </c:scaling>
        <c:delete val="0"/>
        <c:axPos val="b"/>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1689292288"/>
        <c:crosses val="autoZero"/>
        <c:auto val="1"/>
        <c:lblOffset val="100"/>
        <c:baseTimeUnit val="months"/>
      </c:dateAx>
      <c:valAx>
        <c:axId val="1689292288"/>
        <c:scaling>
          <c:orientation val="minMax"/>
          <c:max val="9000"/>
        </c:scaling>
        <c:delete val="0"/>
        <c:axPos val="l"/>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1689295168"/>
        <c:crosses val="autoZero"/>
        <c:crossBetween val="between"/>
      </c:valAx>
      <c:spPr>
        <a:noFill/>
        <a:ln>
          <a:noFill/>
        </a:ln>
        <a:effectLst/>
      </c:spPr>
    </c:plotArea>
    <c:legend>
      <c:legendPos val="r"/>
      <c:layout>
        <c:manualLayout>
          <c:xMode val="edge"/>
          <c:yMode val="edge"/>
          <c:x val="0.22617318543100251"/>
          <c:y val="0.86464857245132132"/>
          <c:w val="0.50467629599153629"/>
          <c:h val="0.132155664640062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737373"/>
                </a:solidFill>
                <a:latin typeface="+mn-lt"/>
                <a:ea typeface="+mn-ea"/>
                <a:cs typeface="+mn-cs"/>
              </a:defRPr>
            </a:pPr>
            <a:r>
              <a:rPr lang="es-CO" sz="1400" b="1">
                <a:solidFill>
                  <a:srgbClr val="737373"/>
                </a:solidFill>
                <a:latin typeface="Tahoma" panose="020B0604030504040204" pitchFamily="34" charset="0"/>
                <a:ea typeface="Tahoma" panose="020B0604030504040204" pitchFamily="34" charset="0"/>
                <a:cs typeface="Tahoma" panose="020B0604030504040204" pitchFamily="34" charset="0"/>
              </a:rPr>
              <a:t>ILI</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737373"/>
              </a:solidFill>
              <a:latin typeface="+mn-lt"/>
              <a:ea typeface="+mn-ea"/>
              <a:cs typeface="+mn-cs"/>
            </a:defRPr>
          </a:pPr>
          <a:endParaRPr lang="es-CO"/>
        </a:p>
      </c:txPr>
    </c:title>
    <c:autoTitleDeleted val="0"/>
    <c:plotArea>
      <c:layout>
        <c:manualLayout>
          <c:layoutTarget val="inner"/>
          <c:xMode val="edge"/>
          <c:yMode val="edge"/>
          <c:x val="8.7229008087116866E-2"/>
          <c:y val="0.16294785452859681"/>
          <c:w val="0.91277099191288313"/>
          <c:h val="0.60142797367720335"/>
        </c:manualLayout>
      </c:layout>
      <c:lineChart>
        <c:grouping val="standard"/>
        <c:varyColors val="0"/>
        <c:ser>
          <c:idx val="0"/>
          <c:order val="0"/>
          <c:tx>
            <c:strRef>
              <c:f>'[4-CMI ILI.xlsx]Proyectos y Grafico'!$D$3</c:f>
              <c:strCache>
                <c:ptCount val="1"/>
                <c:pt idx="0">
                  <c:v>Ejecutado mes</c:v>
                </c:pt>
              </c:strCache>
            </c:strRef>
          </c:tx>
          <c:spPr>
            <a:ln w="28575" cap="rnd">
              <a:solidFill>
                <a:srgbClr val="007934">
                  <a:alpha val="97000"/>
                </a:srgbClr>
              </a:solidFill>
              <a:round/>
            </a:ln>
            <a:effectLst/>
          </c:spPr>
          <c:marker>
            <c:symbol val="circle"/>
            <c:size val="7"/>
            <c:spPr>
              <a:solidFill>
                <a:srgbClr val="007934"/>
              </a:solidFill>
              <a:ln w="9525">
                <a:solidFill>
                  <a:srgbClr val="007934"/>
                </a:solidFill>
              </a:ln>
              <a:effectLst/>
            </c:spPr>
          </c:marker>
          <c:dLbls>
            <c:dLbl>
              <c:idx val="8"/>
              <c:layout>
                <c:manualLayout>
                  <c:x val="-4.3048198898949099E-2"/>
                  <c:y val="-4.8309178743961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47-416B-803F-3B231C1CF2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'[4-CMI ILI.xlsx]Proyectos y Grafico'!$B$4:$B$15</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'[4-CMI ILI.xlsx]Proyectos y Grafico'!$D$4:$D$15</c:f>
              <c:numCache>
                <c:formatCode>_(* #,##0.00_);_(* \(#,##0.00\);_(* "-"??_);_(@_)</c:formatCode>
                <c:ptCount val="12"/>
                <c:pt idx="0">
                  <c:v>0.06</c:v>
                </c:pt>
                <c:pt idx="1">
                  <c:v>0</c:v>
                </c:pt>
                <c:pt idx="2">
                  <c:v>0.43</c:v>
                </c:pt>
                <c:pt idx="3">
                  <c:v>2.2599999999999998</c:v>
                </c:pt>
                <c:pt idx="4">
                  <c:v>0.84</c:v>
                </c:pt>
                <c:pt idx="5">
                  <c:v>0.19</c:v>
                </c:pt>
                <c:pt idx="6">
                  <c:v>0.63</c:v>
                </c:pt>
                <c:pt idx="7">
                  <c:v>0.14000000000000001</c:v>
                </c:pt>
                <c:pt idx="8">
                  <c:v>0.18</c:v>
                </c:pt>
              </c:numCache>
            </c:numRef>
          </c:val>
          <c:smooth val="0"/>
          <c:extLst>
            <c:ext xmlns:c16="http://schemas.microsoft.com/office/drawing/2014/chart" uri="{C3380CC4-5D6E-409C-BE32-E72D297353CC}">
              <c16:uniqueId val="{00000001-B247-416B-803F-3B231C1CF2F1}"/>
            </c:ext>
          </c:extLst>
        </c:ser>
        <c:ser>
          <c:idx val="1"/>
          <c:order val="1"/>
          <c:tx>
            <c:strRef>
              <c:f>'[4-CMI ILI.xlsx]Proyectos y Grafico'!$C$3</c:f>
              <c:strCache>
                <c:ptCount val="1"/>
                <c:pt idx="0">
                  <c:v>Máximo permitido</c:v>
                </c:pt>
              </c:strCache>
            </c:strRef>
          </c:tx>
          <c:spPr>
            <a:ln w="28575" cap="rnd">
              <a:solidFill>
                <a:srgbClr val="7AD400">
                  <a:alpha val="91000"/>
                </a:srgbClr>
              </a:solidFill>
              <a:round/>
            </a:ln>
            <a:effectLst/>
          </c:spPr>
          <c:marker>
            <c:symbol val="circle"/>
            <c:size val="7"/>
            <c:spPr>
              <a:solidFill>
                <a:srgbClr val="7AD400">
                  <a:alpha val="96000"/>
                </a:srgbClr>
              </a:solidFill>
              <a:ln w="9525">
                <a:solidFill>
                  <a:srgbClr val="7AD400"/>
                </a:solidFill>
              </a:ln>
              <a:effectLst/>
            </c:spPr>
          </c:marker>
          <c:dLbls>
            <c:dLbl>
              <c:idx val="8"/>
              <c:layout>
                <c:manualLayout>
                  <c:x val="-3.2286149174211826E-2"/>
                  <c:y val="-6.280193236714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47-416B-803F-3B231C1CF2F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'[4-CMI ILI.xlsx]Proyectos y Grafico'!$C$4:$C$15</c:f>
              <c:numCache>
                <c:formatCode>_(* #,##0.00_);_(* \(#,##0.00\);_(* "-"??_);_(@_)</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3-B247-416B-803F-3B231C1CF2F1}"/>
            </c:ext>
          </c:extLst>
        </c:ser>
        <c:dLbls>
          <c:showLegendKey val="0"/>
          <c:showVal val="0"/>
          <c:showCatName val="0"/>
          <c:showSerName val="0"/>
          <c:showPercent val="0"/>
          <c:showBubbleSize val="0"/>
        </c:dLbls>
        <c:marker val="1"/>
        <c:smooth val="0"/>
        <c:axId val="905263279"/>
        <c:axId val="905274095"/>
        <c:extLst/>
      </c:lineChart>
      <c:dateAx>
        <c:axId val="905263279"/>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905274095"/>
        <c:crosses val="autoZero"/>
        <c:auto val="1"/>
        <c:lblOffset val="100"/>
        <c:baseTimeUnit val="months"/>
      </c:dateAx>
      <c:valAx>
        <c:axId val="905274095"/>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90526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O" sz="14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s-CO" sz="1400" b="1" i="0" u="none" strike="noStrike" kern="1200" spc="0" baseline="0" dirty="0">
                <a:solidFill>
                  <a:srgbClr val="737373"/>
                </a:solidFill>
                <a:latin typeface="Tahoma" panose="020B0604030504040204" pitchFamily="34" charset="0"/>
                <a:ea typeface="Tahoma" panose="020B0604030504040204" pitchFamily="34" charset="0"/>
                <a:cs typeface="Tahoma" panose="020B0604030504040204" pitchFamily="34" charset="0"/>
              </a:rPr>
              <a:t>% CONTINUIDAD PTAR AC </a:t>
            </a:r>
          </a:p>
        </c:rich>
      </c:tx>
      <c:overlay val="0"/>
      <c:spPr>
        <a:noFill/>
        <a:ln>
          <a:noFill/>
        </a:ln>
        <a:effectLst/>
      </c:spPr>
      <c:txPr>
        <a:bodyPr rot="0" spcFirstLastPara="1" vertOverflow="ellipsis" vert="horz" wrap="square" anchor="ctr" anchorCtr="1"/>
        <a:lstStyle/>
        <a:p>
          <a:pPr>
            <a:defRPr lang="es-CO" sz="14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0.12713607462381174"/>
          <c:y val="0.15834087668542154"/>
          <c:w val="0.8641102405780936"/>
          <c:h val="0.62634634043887505"/>
        </c:manualLayout>
      </c:layout>
      <c:lineChart>
        <c:grouping val="standard"/>
        <c:varyColors val="0"/>
        <c:ser>
          <c:idx val="0"/>
          <c:order val="0"/>
          <c:tx>
            <c:strRef>
              <c:f>'[CMI Operacion Aguas Claras Sept 2024.xlsx]Continuidad'!$A$14</c:f>
              <c:strCache>
                <c:ptCount val="1"/>
                <c:pt idx="0">
                  <c:v>Meta de Continuidad</c:v>
                </c:pt>
              </c:strCache>
            </c:strRef>
          </c:tx>
          <c:spPr>
            <a:ln w="28575" cap="rnd">
              <a:solidFill>
                <a:srgbClr val="7AD400"/>
              </a:solidFill>
              <a:round/>
            </a:ln>
            <a:effectLst/>
          </c:spPr>
          <c:marker>
            <c:symbol val="circle"/>
            <c:size val="7"/>
            <c:spPr>
              <a:solidFill>
                <a:srgbClr val="7AD400"/>
              </a:solidFill>
              <a:ln w="9525">
                <a:solidFill>
                  <a:srgbClr val="7AD4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6A0-4A80-A3A3-A8B4C10232E7}"/>
                </c:ext>
              </c:extLst>
            </c:dLbl>
            <c:dLbl>
              <c:idx val="1"/>
              <c:delete val="1"/>
              <c:extLst>
                <c:ext xmlns:c15="http://schemas.microsoft.com/office/drawing/2012/chart" uri="{CE6537A1-D6FC-4f65-9D91-7224C49458BB}"/>
                <c:ext xmlns:c16="http://schemas.microsoft.com/office/drawing/2014/chart" uri="{C3380CC4-5D6E-409C-BE32-E72D297353CC}">
                  <c16:uniqueId val="{00000001-46A0-4A80-A3A3-A8B4C10232E7}"/>
                </c:ext>
              </c:extLst>
            </c:dLbl>
            <c:dLbl>
              <c:idx val="2"/>
              <c:delete val="1"/>
              <c:extLst>
                <c:ext xmlns:c15="http://schemas.microsoft.com/office/drawing/2012/chart" uri="{CE6537A1-D6FC-4f65-9D91-7224C49458BB}"/>
                <c:ext xmlns:c16="http://schemas.microsoft.com/office/drawing/2014/chart" uri="{C3380CC4-5D6E-409C-BE32-E72D297353CC}">
                  <c16:uniqueId val="{00000002-46A0-4A80-A3A3-A8B4C10232E7}"/>
                </c:ext>
              </c:extLst>
            </c:dLbl>
            <c:dLbl>
              <c:idx val="3"/>
              <c:delete val="1"/>
              <c:extLst>
                <c:ext xmlns:c15="http://schemas.microsoft.com/office/drawing/2012/chart" uri="{CE6537A1-D6FC-4f65-9D91-7224C49458BB}"/>
                <c:ext xmlns:c16="http://schemas.microsoft.com/office/drawing/2014/chart" uri="{C3380CC4-5D6E-409C-BE32-E72D297353CC}">
                  <c16:uniqueId val="{00000003-46A0-4A80-A3A3-A8B4C10232E7}"/>
                </c:ext>
              </c:extLst>
            </c:dLbl>
            <c:dLbl>
              <c:idx val="4"/>
              <c:delete val="1"/>
              <c:extLst>
                <c:ext xmlns:c15="http://schemas.microsoft.com/office/drawing/2012/chart" uri="{CE6537A1-D6FC-4f65-9D91-7224C49458BB}"/>
                <c:ext xmlns:c16="http://schemas.microsoft.com/office/drawing/2014/chart" uri="{C3380CC4-5D6E-409C-BE32-E72D297353CC}">
                  <c16:uniqueId val="{00000004-46A0-4A80-A3A3-A8B4C10232E7}"/>
                </c:ext>
              </c:extLst>
            </c:dLbl>
            <c:dLbl>
              <c:idx val="5"/>
              <c:delete val="1"/>
              <c:extLst>
                <c:ext xmlns:c15="http://schemas.microsoft.com/office/drawing/2012/chart" uri="{CE6537A1-D6FC-4f65-9D91-7224C49458BB}"/>
                <c:ext xmlns:c16="http://schemas.microsoft.com/office/drawing/2014/chart" uri="{C3380CC4-5D6E-409C-BE32-E72D297353CC}">
                  <c16:uniqueId val="{00000005-46A0-4A80-A3A3-A8B4C10232E7}"/>
                </c:ext>
              </c:extLst>
            </c:dLbl>
            <c:dLbl>
              <c:idx val="6"/>
              <c:delete val="1"/>
              <c:extLst>
                <c:ext xmlns:c15="http://schemas.microsoft.com/office/drawing/2012/chart" uri="{CE6537A1-D6FC-4f65-9D91-7224C49458BB}"/>
                <c:ext xmlns:c16="http://schemas.microsoft.com/office/drawing/2014/chart" uri="{C3380CC4-5D6E-409C-BE32-E72D297353CC}">
                  <c16:uniqueId val="{00000006-46A0-4A80-A3A3-A8B4C10232E7}"/>
                </c:ext>
              </c:extLst>
            </c:dLbl>
            <c:dLbl>
              <c:idx val="7"/>
              <c:delete val="1"/>
              <c:extLst>
                <c:ext xmlns:c15="http://schemas.microsoft.com/office/drawing/2012/chart" uri="{CE6537A1-D6FC-4f65-9D91-7224C49458BB}"/>
                <c:ext xmlns:c16="http://schemas.microsoft.com/office/drawing/2014/chart" uri="{C3380CC4-5D6E-409C-BE32-E72D297353CC}">
                  <c16:uniqueId val="{00000007-46A0-4A80-A3A3-A8B4C10232E7}"/>
                </c:ext>
              </c:extLst>
            </c:dLbl>
            <c:dLbl>
              <c:idx val="8"/>
              <c:layout>
                <c:manualLayout>
                  <c:x val="-8.5581086310378678E-3"/>
                  <c:y val="-5.5466657349432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A0-4A80-A3A3-A8B4C10232E7}"/>
                </c:ext>
              </c:extLst>
            </c:dLbl>
            <c:dLbl>
              <c:idx val="9"/>
              <c:delete val="1"/>
              <c:extLst>
                <c:ext xmlns:c15="http://schemas.microsoft.com/office/drawing/2012/chart" uri="{CE6537A1-D6FC-4f65-9D91-7224C49458BB}"/>
                <c:ext xmlns:c16="http://schemas.microsoft.com/office/drawing/2014/chart" uri="{C3380CC4-5D6E-409C-BE32-E72D297353CC}">
                  <c16:uniqueId val="{00000009-46A0-4A80-A3A3-A8B4C10232E7}"/>
                </c:ext>
              </c:extLst>
            </c:dLbl>
            <c:dLbl>
              <c:idx val="10"/>
              <c:delete val="1"/>
              <c:extLst>
                <c:ext xmlns:c15="http://schemas.microsoft.com/office/drawing/2012/chart" uri="{CE6537A1-D6FC-4f65-9D91-7224C49458BB}"/>
                <c:ext xmlns:c16="http://schemas.microsoft.com/office/drawing/2014/chart" uri="{C3380CC4-5D6E-409C-BE32-E72D297353CC}">
                  <c16:uniqueId val="{0000000A-46A0-4A80-A3A3-A8B4C10232E7}"/>
                </c:ext>
              </c:extLst>
            </c:dLbl>
            <c:dLbl>
              <c:idx val="11"/>
              <c:delete val="1"/>
              <c:extLst>
                <c:ext xmlns:c15="http://schemas.microsoft.com/office/drawing/2012/chart" uri="{CE6537A1-D6FC-4f65-9D91-7224C49458BB}"/>
                <c:ext xmlns:c16="http://schemas.microsoft.com/office/drawing/2014/chart" uri="{C3380CC4-5D6E-409C-BE32-E72D297353CC}">
                  <c16:uniqueId val="{0000000B-46A0-4A80-A3A3-A8B4C10232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'[CMI Operacion Aguas Claras Sept 2024.xlsx]Continuidad'!$AY$2:$BJ$2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2024.xlsx]Continuidad'!$AY$14:$BJ$14</c:f>
              <c:numCache>
                <c:formatCode>0.0%</c:formatCode>
                <c:ptCount val="12"/>
                <c:pt idx="0">
                  <c:v>0.99</c:v>
                </c:pt>
                <c:pt idx="1">
                  <c:v>0.99</c:v>
                </c:pt>
                <c:pt idx="2">
                  <c:v>0.99</c:v>
                </c:pt>
                <c:pt idx="3">
                  <c:v>0.99</c:v>
                </c:pt>
                <c:pt idx="4">
                  <c:v>0.99</c:v>
                </c:pt>
                <c:pt idx="5">
                  <c:v>0.99</c:v>
                </c:pt>
                <c:pt idx="6">
                  <c:v>0.99</c:v>
                </c:pt>
                <c:pt idx="7">
                  <c:v>0.99</c:v>
                </c:pt>
                <c:pt idx="8">
                  <c:v>0.99</c:v>
                </c:pt>
                <c:pt idx="9">
                  <c:v>0.99</c:v>
                </c:pt>
                <c:pt idx="10">
                  <c:v>0.99</c:v>
                </c:pt>
                <c:pt idx="11">
                  <c:v>0.99</c:v>
                </c:pt>
              </c:numCache>
            </c:numRef>
          </c:val>
          <c:smooth val="0"/>
          <c:extLst>
            <c:ext xmlns:c16="http://schemas.microsoft.com/office/drawing/2014/chart" uri="{C3380CC4-5D6E-409C-BE32-E72D297353CC}">
              <c16:uniqueId val="{0000000C-46A0-4A80-A3A3-A8B4C10232E7}"/>
            </c:ext>
          </c:extLst>
        </c:ser>
        <c:ser>
          <c:idx val="1"/>
          <c:order val="1"/>
          <c:tx>
            <c:strRef>
              <c:f>'[CMI Operacion Aguas Claras Sept 2024.xlsx]Continuidad'!$A$6</c:f>
              <c:strCache>
                <c:ptCount val="1"/>
                <c:pt idx="0">
                  <c:v>Continuidad </c:v>
                </c:pt>
              </c:strCache>
            </c:strRef>
          </c:tx>
          <c:spPr>
            <a:ln w="28575" cap="rnd">
              <a:solidFill>
                <a:srgbClr val="007934"/>
              </a:solidFill>
              <a:round/>
            </a:ln>
            <a:effectLst/>
          </c:spPr>
          <c:marker>
            <c:symbol val="circle"/>
            <c:size val="7"/>
            <c:spPr>
              <a:solidFill>
                <a:srgbClr val="007934">
                  <a:alpha val="99000"/>
                </a:srgbClr>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46A0-4A80-A3A3-A8B4C10232E7}"/>
                </c:ext>
              </c:extLst>
            </c:dLbl>
            <c:dLbl>
              <c:idx val="1"/>
              <c:delete val="1"/>
              <c:extLst>
                <c:ext xmlns:c15="http://schemas.microsoft.com/office/drawing/2012/chart" uri="{CE6537A1-D6FC-4f65-9D91-7224C49458BB}"/>
                <c:ext xmlns:c16="http://schemas.microsoft.com/office/drawing/2014/chart" uri="{C3380CC4-5D6E-409C-BE32-E72D297353CC}">
                  <c16:uniqueId val="{0000000E-46A0-4A80-A3A3-A8B4C10232E7}"/>
                </c:ext>
              </c:extLst>
            </c:dLbl>
            <c:dLbl>
              <c:idx val="2"/>
              <c:delete val="1"/>
              <c:extLst>
                <c:ext xmlns:c15="http://schemas.microsoft.com/office/drawing/2012/chart" uri="{CE6537A1-D6FC-4f65-9D91-7224C49458BB}"/>
                <c:ext xmlns:c16="http://schemas.microsoft.com/office/drawing/2014/chart" uri="{C3380CC4-5D6E-409C-BE32-E72D297353CC}">
                  <c16:uniqueId val="{0000000F-46A0-4A80-A3A3-A8B4C10232E7}"/>
                </c:ext>
              </c:extLst>
            </c:dLbl>
            <c:dLbl>
              <c:idx val="3"/>
              <c:delete val="1"/>
              <c:extLst>
                <c:ext xmlns:c15="http://schemas.microsoft.com/office/drawing/2012/chart" uri="{CE6537A1-D6FC-4f65-9D91-7224C49458BB}"/>
                <c:ext xmlns:c16="http://schemas.microsoft.com/office/drawing/2014/chart" uri="{C3380CC4-5D6E-409C-BE32-E72D297353CC}">
                  <c16:uniqueId val="{00000010-46A0-4A80-A3A3-A8B4C10232E7}"/>
                </c:ext>
              </c:extLst>
            </c:dLbl>
            <c:dLbl>
              <c:idx val="4"/>
              <c:delete val="1"/>
              <c:extLst>
                <c:ext xmlns:c15="http://schemas.microsoft.com/office/drawing/2012/chart" uri="{CE6537A1-D6FC-4f65-9D91-7224C49458BB}"/>
                <c:ext xmlns:c16="http://schemas.microsoft.com/office/drawing/2014/chart" uri="{C3380CC4-5D6E-409C-BE32-E72D297353CC}">
                  <c16:uniqueId val="{00000011-46A0-4A80-A3A3-A8B4C10232E7}"/>
                </c:ext>
              </c:extLst>
            </c:dLbl>
            <c:dLbl>
              <c:idx val="5"/>
              <c:delete val="1"/>
              <c:extLst>
                <c:ext xmlns:c15="http://schemas.microsoft.com/office/drawing/2012/chart" uri="{CE6537A1-D6FC-4f65-9D91-7224C49458BB}"/>
                <c:ext xmlns:c16="http://schemas.microsoft.com/office/drawing/2014/chart" uri="{C3380CC4-5D6E-409C-BE32-E72D297353CC}">
                  <c16:uniqueId val="{00000012-46A0-4A80-A3A3-A8B4C10232E7}"/>
                </c:ext>
              </c:extLst>
            </c:dLbl>
            <c:dLbl>
              <c:idx val="6"/>
              <c:delete val="1"/>
              <c:extLst>
                <c:ext xmlns:c15="http://schemas.microsoft.com/office/drawing/2012/chart" uri="{CE6537A1-D6FC-4f65-9D91-7224C49458BB}"/>
                <c:ext xmlns:c16="http://schemas.microsoft.com/office/drawing/2014/chart" uri="{C3380CC4-5D6E-409C-BE32-E72D297353CC}">
                  <c16:uniqueId val="{00000013-46A0-4A80-A3A3-A8B4C10232E7}"/>
                </c:ext>
              </c:extLst>
            </c:dLbl>
            <c:dLbl>
              <c:idx val="7"/>
              <c:delete val="1"/>
              <c:extLst>
                <c:ext xmlns:c15="http://schemas.microsoft.com/office/drawing/2012/chart" uri="{CE6537A1-D6FC-4f65-9D91-7224C49458BB}"/>
                <c:ext xmlns:c16="http://schemas.microsoft.com/office/drawing/2014/chart" uri="{C3380CC4-5D6E-409C-BE32-E72D297353CC}">
                  <c16:uniqueId val="{00000014-46A0-4A80-A3A3-A8B4C10232E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'[CMI Operacion Aguas Claras Sept 2024.xlsx]Continuidad'!$AY$2:$BJ$2</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2024.xlsx]Continuidad'!$AY$13:$BJ$13</c:f>
              <c:numCache>
                <c:formatCode>0.00%</c:formatCode>
                <c:ptCount val="12"/>
                <c:pt idx="0">
                  <c:v>0.99942808219178081</c:v>
                </c:pt>
                <c:pt idx="1">
                  <c:v>0.99928392531876142</c:v>
                </c:pt>
                <c:pt idx="2">
                  <c:v>0.99935792349726771</c:v>
                </c:pt>
                <c:pt idx="3">
                  <c:v>0.99933743169398903</c:v>
                </c:pt>
                <c:pt idx="4">
                  <c:v>0.99937727686703093</c:v>
                </c:pt>
                <c:pt idx="5">
                  <c:v>0.99931807832422581</c:v>
                </c:pt>
                <c:pt idx="6">
                  <c:v>0.99922320886460225</c:v>
                </c:pt>
                <c:pt idx="7">
                  <c:v>0.99925166970248935</c:v>
                </c:pt>
                <c:pt idx="8">
                  <c:v>0.99921182452944746</c:v>
                </c:pt>
              </c:numCache>
            </c:numRef>
          </c:val>
          <c:smooth val="0"/>
          <c:extLst>
            <c:ext xmlns:c16="http://schemas.microsoft.com/office/drawing/2014/chart" uri="{C3380CC4-5D6E-409C-BE32-E72D297353CC}">
              <c16:uniqueId val="{00000015-46A0-4A80-A3A3-A8B4C10232E7}"/>
            </c:ext>
          </c:extLst>
        </c:ser>
        <c:dLbls>
          <c:showLegendKey val="0"/>
          <c:showVal val="0"/>
          <c:showCatName val="0"/>
          <c:showSerName val="0"/>
          <c:showPercent val="0"/>
          <c:showBubbleSize val="0"/>
        </c:dLbls>
        <c:marker val="1"/>
        <c:smooth val="0"/>
        <c:axId val="430784760"/>
        <c:axId val="430784368"/>
      </c:lineChart>
      <c:dateAx>
        <c:axId val="43078476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0784368"/>
        <c:crosses val="autoZero"/>
        <c:auto val="1"/>
        <c:lblOffset val="100"/>
        <c:baseTimeUnit val="months"/>
      </c:dateAx>
      <c:valAx>
        <c:axId val="4307843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07847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O" sz="14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r>
              <a:rPr lang="es-CO" sz="14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rPr>
              <a:t>COSTO DE TRATAMIENTO PTAR AC</a:t>
            </a:r>
          </a:p>
        </c:rich>
      </c:tx>
      <c:overlay val="0"/>
      <c:spPr>
        <a:noFill/>
        <a:ln>
          <a:noFill/>
        </a:ln>
        <a:effectLst/>
      </c:spPr>
      <c:txPr>
        <a:bodyPr rot="0" spcFirstLastPara="1" vertOverflow="ellipsis" vert="horz" wrap="square" anchor="ctr" anchorCtr="1"/>
        <a:lstStyle/>
        <a:p>
          <a:pPr>
            <a:defRPr lang="es-CO" sz="1400" b="1" i="0" u="none" strike="noStrike" kern="1200" spc="0" baseline="0">
              <a:solidFill>
                <a:srgbClr val="737373"/>
              </a:solidFill>
              <a:latin typeface="Tahoma" panose="020B0604030504040204" pitchFamily="34" charset="0"/>
              <a:ea typeface="Tahoma" panose="020B0604030504040204" pitchFamily="34" charset="0"/>
              <a:cs typeface="Tahoma" panose="020B0604030504040204" pitchFamily="34" charset="0"/>
            </a:defRPr>
          </a:pPr>
          <a:endParaRPr lang="es-CO"/>
        </a:p>
      </c:txPr>
    </c:title>
    <c:autoTitleDeleted val="0"/>
    <c:plotArea>
      <c:layout>
        <c:manualLayout>
          <c:layoutTarget val="inner"/>
          <c:xMode val="edge"/>
          <c:yMode val="edge"/>
          <c:x val="0.1392142595645583"/>
          <c:y val="0.15921357497451172"/>
          <c:w val="0.84261425770492204"/>
          <c:h val="0.62662115606321556"/>
        </c:manualLayout>
      </c:layout>
      <c:lineChart>
        <c:grouping val="standard"/>
        <c:varyColors val="0"/>
        <c:ser>
          <c:idx val="0"/>
          <c:order val="0"/>
          <c:tx>
            <c:strRef>
              <c:f>'[CMI Operacion Aguas Claras Sept 2024.xlsx]Costos'!$A$13</c:f>
              <c:strCache>
                <c:ptCount val="1"/>
                <c:pt idx="0">
                  <c:v>Meta costos de tratamiento ($/m3)</c:v>
                </c:pt>
              </c:strCache>
            </c:strRef>
          </c:tx>
          <c:spPr>
            <a:ln w="28575" cap="rnd">
              <a:solidFill>
                <a:srgbClr val="7AD400"/>
              </a:solidFill>
              <a:round/>
            </a:ln>
            <a:effectLst/>
          </c:spPr>
          <c:marker>
            <c:symbol val="circle"/>
            <c:size val="7"/>
            <c:spPr>
              <a:solidFill>
                <a:srgbClr val="7AD400">
                  <a:alpha val="92000"/>
                </a:srgbClr>
              </a:solidFill>
              <a:ln w="9525">
                <a:solidFill>
                  <a:srgbClr val="7AD400"/>
                </a:solidFill>
              </a:ln>
              <a:effectLst/>
            </c:spPr>
          </c:marker>
          <c:dLbls>
            <c:dLbl>
              <c:idx val="8"/>
              <c:layout>
                <c:manualLayout>
                  <c:x val="-1.4009438905425371E-2"/>
                  <c:y val="-6.6459004083042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B3-4577-B419-1F402670B0A3}"/>
                </c:ext>
              </c:extLst>
            </c:dLbl>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7AD4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'[CMI Operacion Aguas Claras Sept 2024.xlsx]Costos'!$AX$9:$BI$9</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2024.xlsx]Costos'!$AX$13:$BI$13</c:f>
              <c:numCache>
                <c:formatCode>_-* #,##0.00_-;\-* #,##0.00_-;_-* "-"?_-;_-@_-</c:formatCode>
                <c:ptCount val="12"/>
                <c:pt idx="0" formatCode="_-* #,##0.0_-;\-* #,##0.0_-;_-* &quot;-&quot;?_-;_-@_-">
                  <c:v>698.583083379247</c:v>
                </c:pt>
                <c:pt idx="1">
                  <c:v>698.583083379247</c:v>
                </c:pt>
                <c:pt idx="2">
                  <c:v>698.583083379247</c:v>
                </c:pt>
                <c:pt idx="3">
                  <c:v>698.583083379247</c:v>
                </c:pt>
                <c:pt idx="4">
                  <c:v>698.583083379247</c:v>
                </c:pt>
                <c:pt idx="5">
                  <c:v>698.583083379247</c:v>
                </c:pt>
                <c:pt idx="6">
                  <c:v>698.583083379247</c:v>
                </c:pt>
                <c:pt idx="7">
                  <c:v>698.583083379247</c:v>
                </c:pt>
                <c:pt idx="8">
                  <c:v>698.583083379247</c:v>
                </c:pt>
                <c:pt idx="9">
                  <c:v>698.583083379247</c:v>
                </c:pt>
                <c:pt idx="10">
                  <c:v>698.583083379247</c:v>
                </c:pt>
                <c:pt idx="11">
                  <c:v>698.583083379247</c:v>
                </c:pt>
              </c:numCache>
            </c:numRef>
          </c:val>
          <c:smooth val="0"/>
          <c:extLst>
            <c:ext xmlns:c16="http://schemas.microsoft.com/office/drawing/2014/chart" uri="{C3380CC4-5D6E-409C-BE32-E72D297353CC}">
              <c16:uniqueId val="{00000001-F0B3-4577-B419-1F402670B0A3}"/>
            </c:ext>
          </c:extLst>
        </c:ser>
        <c:ser>
          <c:idx val="1"/>
          <c:order val="1"/>
          <c:tx>
            <c:strRef>
              <c:f>'[CMI Operacion Aguas Claras Sept 2024.xlsx]Costos'!$A$6</c:f>
              <c:strCache>
                <c:ptCount val="1"/>
                <c:pt idx="0">
                  <c:v>Costos de tratamiento por m3 ($/m3)</c:v>
                </c:pt>
              </c:strCache>
            </c:strRef>
          </c:tx>
          <c:spPr>
            <a:ln w="28575" cap="rnd">
              <a:solidFill>
                <a:srgbClr val="007934"/>
              </a:solidFill>
              <a:round/>
            </a:ln>
            <a:effectLst/>
          </c:spPr>
          <c:marker>
            <c:symbol val="circle"/>
            <c:size val="7"/>
            <c:spPr>
              <a:solidFill>
                <a:srgbClr val="007934"/>
              </a:solidFill>
              <a:ln w="9525">
                <a:solidFill>
                  <a:srgbClr val="00793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F0B3-4577-B419-1F402670B0A3}"/>
                </c:ext>
              </c:extLst>
            </c:dLbl>
            <c:dLbl>
              <c:idx val="1"/>
              <c:delete val="1"/>
              <c:extLst>
                <c:ext xmlns:c15="http://schemas.microsoft.com/office/drawing/2012/chart" uri="{CE6537A1-D6FC-4f65-9D91-7224C49458BB}"/>
                <c:ext xmlns:c16="http://schemas.microsoft.com/office/drawing/2014/chart" uri="{C3380CC4-5D6E-409C-BE32-E72D297353CC}">
                  <c16:uniqueId val="{00000003-F0B3-4577-B419-1F402670B0A3}"/>
                </c:ext>
              </c:extLst>
            </c:dLbl>
            <c:dLbl>
              <c:idx val="2"/>
              <c:delete val="1"/>
              <c:extLst>
                <c:ext xmlns:c15="http://schemas.microsoft.com/office/drawing/2012/chart" uri="{CE6537A1-D6FC-4f65-9D91-7224C49458BB}"/>
                <c:ext xmlns:c16="http://schemas.microsoft.com/office/drawing/2014/chart" uri="{C3380CC4-5D6E-409C-BE32-E72D297353CC}">
                  <c16:uniqueId val="{00000004-F0B3-4577-B419-1F402670B0A3}"/>
                </c:ext>
              </c:extLst>
            </c:dLbl>
            <c:dLbl>
              <c:idx val="3"/>
              <c:delete val="1"/>
              <c:extLst>
                <c:ext xmlns:c15="http://schemas.microsoft.com/office/drawing/2012/chart" uri="{CE6537A1-D6FC-4f65-9D91-7224C49458BB}"/>
                <c:ext xmlns:c16="http://schemas.microsoft.com/office/drawing/2014/chart" uri="{C3380CC4-5D6E-409C-BE32-E72D297353CC}">
                  <c16:uniqueId val="{00000005-F0B3-4577-B419-1F402670B0A3}"/>
                </c:ext>
              </c:extLst>
            </c:dLbl>
            <c:dLbl>
              <c:idx val="4"/>
              <c:delete val="1"/>
              <c:extLst>
                <c:ext xmlns:c15="http://schemas.microsoft.com/office/drawing/2012/chart" uri="{CE6537A1-D6FC-4f65-9D91-7224C49458BB}"/>
                <c:ext xmlns:c16="http://schemas.microsoft.com/office/drawing/2014/chart" uri="{C3380CC4-5D6E-409C-BE32-E72D297353CC}">
                  <c16:uniqueId val="{00000006-F0B3-4577-B419-1F402670B0A3}"/>
                </c:ext>
              </c:extLst>
            </c:dLbl>
            <c:dLbl>
              <c:idx val="5"/>
              <c:delete val="1"/>
              <c:extLst>
                <c:ext xmlns:c15="http://schemas.microsoft.com/office/drawing/2012/chart" uri="{CE6537A1-D6FC-4f65-9D91-7224C49458BB}"/>
                <c:ext xmlns:c16="http://schemas.microsoft.com/office/drawing/2014/chart" uri="{C3380CC4-5D6E-409C-BE32-E72D297353CC}">
                  <c16:uniqueId val="{00000007-F0B3-4577-B419-1F402670B0A3}"/>
                </c:ext>
              </c:extLst>
            </c:dLbl>
            <c:dLbl>
              <c:idx val="6"/>
              <c:delete val="1"/>
              <c:extLst>
                <c:ext xmlns:c15="http://schemas.microsoft.com/office/drawing/2012/chart" uri="{CE6537A1-D6FC-4f65-9D91-7224C49458BB}"/>
                <c:ext xmlns:c16="http://schemas.microsoft.com/office/drawing/2014/chart" uri="{C3380CC4-5D6E-409C-BE32-E72D297353CC}">
                  <c16:uniqueId val="{00000008-F0B3-4577-B419-1F402670B0A3}"/>
                </c:ext>
              </c:extLst>
            </c:dLbl>
            <c:dLbl>
              <c:idx val="7"/>
              <c:delete val="1"/>
              <c:extLst>
                <c:ext xmlns:c15="http://schemas.microsoft.com/office/drawing/2012/chart" uri="{CE6537A1-D6FC-4f65-9D91-7224C49458BB}"/>
                <c:ext xmlns:c16="http://schemas.microsoft.com/office/drawing/2014/chart" uri="{C3380CC4-5D6E-409C-BE32-E72D297353CC}">
                  <c16:uniqueId val="{00000009-F0B3-4577-B419-1F402670B0A3}"/>
                </c:ext>
              </c:extLst>
            </c:dLbl>
            <c:dLbl>
              <c:idx val="8"/>
              <c:layout>
                <c:manualLayout>
                  <c:x val="-3.8027985003767341E-2"/>
                  <c:y val="4.2811329758106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31-478F-ACE6-217B22F8BBF6}"/>
                </c:ext>
              </c:extLst>
            </c:dLbl>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rgbClr val="007934"/>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'[CMI Operacion Aguas Claras Sept 2024.xlsx]Costos'!$AX$9:$BI$9</c:f>
              <c:numCache>
                <c:formatCode>mmm\-yy</c:formatCode>
                <c:ptCount val="12"/>
                <c:pt idx="0">
                  <c:v>45292</c:v>
                </c:pt>
                <c:pt idx="1">
                  <c:v>45323</c:v>
                </c:pt>
                <c:pt idx="2">
                  <c:v>45352</c:v>
                </c:pt>
                <c:pt idx="3">
                  <c:v>45383</c:v>
                </c:pt>
                <c:pt idx="4">
                  <c:v>45413</c:v>
                </c:pt>
                <c:pt idx="5">
                  <c:v>45444</c:v>
                </c:pt>
                <c:pt idx="6">
                  <c:v>45474</c:v>
                </c:pt>
                <c:pt idx="7">
                  <c:v>45505</c:v>
                </c:pt>
                <c:pt idx="8">
                  <c:v>45536</c:v>
                </c:pt>
                <c:pt idx="9">
                  <c:v>45566</c:v>
                </c:pt>
                <c:pt idx="10">
                  <c:v>45597</c:v>
                </c:pt>
                <c:pt idx="11">
                  <c:v>45627</c:v>
                </c:pt>
              </c:numCache>
            </c:numRef>
          </c:cat>
          <c:val>
            <c:numRef>
              <c:f>'[CMI Operacion Aguas Claras Sept 2024.xlsx]Costos'!$AX$12:$BI$12</c:f>
              <c:numCache>
                <c:formatCode>_-* #,##0.0_-;\-* #,##0.0_-;_-* "-"_-;_-@_-</c:formatCode>
                <c:ptCount val="12"/>
                <c:pt idx="0">
                  <c:v>638.23894513390553</c:v>
                </c:pt>
                <c:pt idx="1">
                  <c:v>645.16842729071413</c:v>
                </c:pt>
                <c:pt idx="2">
                  <c:v>643.28698856824485</c:v>
                </c:pt>
                <c:pt idx="3">
                  <c:v>643.64241038069179</c:v>
                </c:pt>
                <c:pt idx="4">
                  <c:v>649.50146273151165</c:v>
                </c:pt>
                <c:pt idx="5">
                  <c:v>638.13992140502387</c:v>
                </c:pt>
                <c:pt idx="6">
                  <c:v>655.72957685016297</c:v>
                </c:pt>
                <c:pt idx="7">
                  <c:v>691.22889436931155</c:v>
                </c:pt>
                <c:pt idx="8">
                  <c:v>685.59977064621876</c:v>
                </c:pt>
              </c:numCache>
            </c:numRef>
          </c:val>
          <c:smooth val="0"/>
          <c:extLst>
            <c:ext xmlns:c16="http://schemas.microsoft.com/office/drawing/2014/chart" uri="{C3380CC4-5D6E-409C-BE32-E72D297353CC}">
              <c16:uniqueId val="{0000000A-F0B3-4577-B419-1F402670B0A3}"/>
            </c:ext>
          </c:extLst>
        </c:ser>
        <c:dLbls>
          <c:showLegendKey val="0"/>
          <c:showVal val="0"/>
          <c:showCatName val="0"/>
          <c:showSerName val="0"/>
          <c:showPercent val="0"/>
          <c:showBubbleSize val="0"/>
        </c:dLbls>
        <c:marker val="1"/>
        <c:smooth val="0"/>
        <c:axId val="495595104"/>
        <c:axId val="431448480"/>
      </c:lineChart>
      <c:dateAx>
        <c:axId val="4955951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31448480"/>
        <c:crosses val="autoZero"/>
        <c:auto val="1"/>
        <c:lblOffset val="100"/>
        <c:baseTimeUnit val="months"/>
      </c:dateAx>
      <c:valAx>
        <c:axId val="431448480"/>
        <c:scaling>
          <c:orientation val="minMax"/>
          <c:max val="8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900" b="1">
                    <a:latin typeface="Tahoma" panose="020B0604030504040204" pitchFamily="34" charset="0"/>
                    <a:ea typeface="Tahoma" panose="020B0604030504040204" pitchFamily="34" charset="0"/>
                    <a:cs typeface="Tahoma" panose="020B0604030504040204" pitchFamily="34" charset="0"/>
                  </a:rPr>
                  <a:t>$/m3</a:t>
                </a:r>
              </a:p>
            </c:rich>
          </c:tx>
          <c:layout>
            <c:manualLayout>
              <c:xMode val="edge"/>
              <c:yMode val="edge"/>
              <c:x val="1.6689847009735744E-2"/>
              <c:y val="0.1651079031787693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crossAx val="49559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0.70247</cdr:x>
      <cdr:y>0.5562</cdr:y>
    </cdr:from>
    <cdr:to>
      <cdr:x>0.74568</cdr:x>
      <cdr:y>0.62572</cdr:y>
    </cdr:to>
    <cdr:sp macro="" textlink="">
      <cdr:nvSpPr>
        <cdr:cNvPr id="2" name="CuadroTexto 1">
          <a:extLst xmlns:a="http://schemas.openxmlformats.org/drawingml/2006/main">
            <a:ext uri="{FF2B5EF4-FFF2-40B4-BE49-F238E27FC236}">
              <a16:creationId xmlns:a16="http://schemas.microsoft.com/office/drawing/2014/main" id="{905DFA40-717F-4A73-92AD-D567C61BD219}"/>
            </a:ext>
          </a:extLst>
        </cdr:cNvPr>
        <cdr:cNvSpPr txBox="1"/>
      </cdr:nvSpPr>
      <cdr:spPr>
        <a:xfrm xmlns:a="http://schemas.openxmlformats.org/drawingml/2006/main">
          <a:off x="5419725" y="1524000"/>
          <a:ext cx="3333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9CD563D-FD83-48A0-8514-7420396F3BC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a:extLst>
              <a:ext uri="{FF2B5EF4-FFF2-40B4-BE49-F238E27FC236}">
                <a16:creationId xmlns:a16="http://schemas.microsoft.com/office/drawing/2014/main" id="{16FFB075-BDB4-4615-B378-174E1A78AD5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948D3B-DE0B-4B18-AC78-8ADD4B85E232}" type="datetimeFigureOut">
              <a:rPr lang="es-CO" smtClean="0"/>
              <a:t>18/10/2024</a:t>
            </a:fld>
            <a:endParaRPr lang="es-CO"/>
          </a:p>
        </p:txBody>
      </p:sp>
      <p:sp>
        <p:nvSpPr>
          <p:cNvPr id="4" name="Marcador de pie de página 3">
            <a:extLst>
              <a:ext uri="{FF2B5EF4-FFF2-40B4-BE49-F238E27FC236}">
                <a16:creationId xmlns:a16="http://schemas.microsoft.com/office/drawing/2014/main" id="{904F8C6C-0897-49E7-B094-80C0071B1D6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51442CB9-1885-4978-A030-D2FDD8C81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AF5DC4-C42E-452A-A638-04FF940D876A}" type="slidenum">
              <a:rPr lang="es-CO" smtClean="0"/>
              <a:t>‹Nº›</a:t>
            </a:fld>
            <a:endParaRPr lang="es-CO"/>
          </a:p>
        </p:txBody>
      </p:sp>
    </p:spTree>
    <p:extLst>
      <p:ext uri="{BB962C8B-B14F-4D97-AF65-F5344CB8AC3E}">
        <p14:creationId xmlns:p14="http://schemas.microsoft.com/office/powerpoint/2010/main" val="69442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41E09E-DE57-408A-B6AE-FAE74FF78834}" type="datetimeFigureOut">
              <a:rPr lang="es-CO" smtClean="0"/>
              <a:t>18/10/2024</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9209A6-6D1D-4A57-92A2-97C8E28F6F79}" type="slidenum">
              <a:rPr lang="es-CO" smtClean="0"/>
              <a:t>‹Nº›</a:t>
            </a:fld>
            <a:endParaRPr lang="es-CO"/>
          </a:p>
        </p:txBody>
      </p:sp>
    </p:spTree>
    <p:extLst>
      <p:ext uri="{BB962C8B-B14F-4D97-AF65-F5344CB8AC3E}">
        <p14:creationId xmlns:p14="http://schemas.microsoft.com/office/powerpoint/2010/main" val="380879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49209A6-6D1D-4A57-92A2-97C8E28F6F79}" type="slidenum">
              <a:rPr lang="es-CO" smtClean="0"/>
              <a:t>3</a:t>
            </a:fld>
            <a:endParaRPr lang="es-CO"/>
          </a:p>
        </p:txBody>
      </p:sp>
    </p:spTree>
    <p:extLst>
      <p:ext uri="{BB962C8B-B14F-4D97-AF65-F5344CB8AC3E}">
        <p14:creationId xmlns:p14="http://schemas.microsoft.com/office/powerpoint/2010/main" val="345026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49209A6-6D1D-4A57-92A2-97C8E28F6F79}" type="slidenum">
              <a:rPr lang="es-CO" smtClean="0"/>
              <a:t>4</a:t>
            </a:fld>
            <a:endParaRPr lang="es-CO"/>
          </a:p>
        </p:txBody>
      </p:sp>
    </p:spTree>
    <p:extLst>
      <p:ext uri="{BB962C8B-B14F-4D97-AF65-F5344CB8AC3E}">
        <p14:creationId xmlns:p14="http://schemas.microsoft.com/office/powerpoint/2010/main" val="1439407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49209A6-6D1D-4A57-92A2-97C8E28F6F79}" type="slidenum">
              <a:rPr lang="es-CO" smtClean="0"/>
              <a:t>5</a:t>
            </a:fld>
            <a:endParaRPr lang="es-CO"/>
          </a:p>
        </p:txBody>
      </p:sp>
    </p:spTree>
    <p:extLst>
      <p:ext uri="{BB962C8B-B14F-4D97-AF65-F5344CB8AC3E}">
        <p14:creationId xmlns:p14="http://schemas.microsoft.com/office/powerpoint/2010/main" val="28740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49209A6-6D1D-4A57-92A2-97C8E28F6F79}" type="slidenum">
              <a:rPr lang="es-CO" smtClean="0"/>
              <a:t>6</a:t>
            </a:fld>
            <a:endParaRPr lang="es-CO"/>
          </a:p>
        </p:txBody>
      </p:sp>
    </p:spTree>
    <p:extLst>
      <p:ext uri="{BB962C8B-B14F-4D97-AF65-F5344CB8AC3E}">
        <p14:creationId xmlns:p14="http://schemas.microsoft.com/office/powerpoint/2010/main" val="287408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49209A6-6D1D-4A57-92A2-97C8E28F6F79}" type="slidenum">
              <a:rPr lang="es-CO" smtClean="0"/>
              <a:t>7</a:t>
            </a:fld>
            <a:endParaRPr lang="es-CO"/>
          </a:p>
        </p:txBody>
      </p:sp>
    </p:spTree>
    <p:extLst>
      <p:ext uri="{BB962C8B-B14F-4D97-AF65-F5344CB8AC3E}">
        <p14:creationId xmlns:p14="http://schemas.microsoft.com/office/powerpoint/2010/main" val="39523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349209A6-6D1D-4A57-92A2-97C8E28F6F79}" type="slidenum">
              <a:rPr lang="es-CO" smtClean="0"/>
              <a:t>10</a:t>
            </a:fld>
            <a:endParaRPr lang="es-CO"/>
          </a:p>
        </p:txBody>
      </p:sp>
    </p:spTree>
    <p:extLst>
      <p:ext uri="{BB962C8B-B14F-4D97-AF65-F5344CB8AC3E}">
        <p14:creationId xmlns:p14="http://schemas.microsoft.com/office/powerpoint/2010/main" val="1610817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cio tapi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0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74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7649467-170F-4747-B9CE-456DDC42446D}"/>
              </a:ext>
            </a:extLst>
          </p:cNvPr>
          <p:cNvPicPr>
            <a:picLocks noChangeAspect="1"/>
          </p:cNvPicPr>
          <p:nvPr userDrawn="1"/>
        </p:nvPicPr>
        <p:blipFill rotWithShape="1">
          <a:blip r:embed="rId2"/>
          <a:srcRect b="73759"/>
          <a:stretch/>
        </p:blipFill>
        <p:spPr>
          <a:xfrm>
            <a:off x="1" y="0"/>
            <a:ext cx="12193057" cy="1799771"/>
          </a:xfrm>
          <a:prstGeom prst="rect">
            <a:avLst/>
          </a:prstGeom>
        </p:spPr>
      </p:pic>
      <p:pic>
        <p:nvPicPr>
          <p:cNvPr id="9" name="Imagen 8">
            <a:extLst>
              <a:ext uri="{FF2B5EF4-FFF2-40B4-BE49-F238E27FC236}">
                <a16:creationId xmlns:a16="http://schemas.microsoft.com/office/drawing/2014/main" id="{27649467-170F-4747-B9CE-456DDC42446D}"/>
              </a:ext>
            </a:extLst>
          </p:cNvPr>
          <p:cNvPicPr>
            <a:picLocks noChangeAspect="1"/>
          </p:cNvPicPr>
          <p:nvPr userDrawn="1"/>
        </p:nvPicPr>
        <p:blipFill rotWithShape="1">
          <a:blip r:embed="rId2"/>
          <a:srcRect t="71951" b="11331"/>
          <a:stretch/>
        </p:blipFill>
        <p:spPr>
          <a:xfrm>
            <a:off x="-1056" y="5711371"/>
            <a:ext cx="12193057" cy="1146629"/>
          </a:xfrm>
          <a:prstGeom prst="rect">
            <a:avLst/>
          </a:prstGeom>
        </p:spPr>
      </p:pic>
    </p:spTree>
    <p:extLst>
      <p:ext uri="{BB962C8B-B14F-4D97-AF65-F5344CB8AC3E}">
        <p14:creationId xmlns:p14="http://schemas.microsoft.com/office/powerpoint/2010/main" val="344171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9" b="0" i="1">
                <a:solidFill>
                  <a:srgbClr val="73737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514" b="0" i="1">
                <a:solidFill>
                  <a:srgbClr val="737373"/>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6027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31850" y="1709739"/>
            <a:ext cx="10515600" cy="1846262"/>
          </a:xfrm>
        </p:spPr>
        <p:txBody>
          <a:bodyPr anchor="b"/>
          <a:lstStyle>
            <a:lvl1pPr algn="ctr">
              <a:defRPr sz="6000" b="1" i="0" baseline="0">
                <a:solidFill>
                  <a:srgbClr val="006600"/>
                </a:solidFill>
                <a:latin typeface="+mn-lt"/>
              </a:defRPr>
            </a:lvl1pPr>
          </a:lstStyle>
          <a:p>
            <a:r>
              <a:rPr lang="es-ES"/>
              <a:t>Título principal</a:t>
            </a:r>
            <a:endParaRPr lang="es-CO"/>
          </a:p>
        </p:txBody>
      </p:sp>
    </p:spTree>
    <p:extLst>
      <p:ext uri="{BB962C8B-B14F-4D97-AF65-F5344CB8AC3E}">
        <p14:creationId xmlns:p14="http://schemas.microsoft.com/office/powerpoint/2010/main" val="236019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9947364-5579-4BC3-9FE3-6141497E1C43}"/>
              </a:ext>
            </a:extLst>
          </p:cNvPr>
          <p:cNvSpPr>
            <a:spLocks noGrp="1"/>
          </p:cNvSpPr>
          <p:nvPr>
            <p:ph type="title" hasCustomPrompt="1"/>
          </p:nvPr>
        </p:nvSpPr>
        <p:spPr>
          <a:xfrm>
            <a:off x="800100" y="365125"/>
            <a:ext cx="10515600" cy="930275"/>
          </a:xfrm>
        </p:spPr>
        <p:txBody>
          <a:bodyPr/>
          <a:lstStyle>
            <a:lvl1pPr>
              <a:defRPr b="1">
                <a:solidFill>
                  <a:srgbClr val="006600"/>
                </a:solidFill>
                <a:latin typeface="+mn-lt"/>
              </a:defRPr>
            </a:lvl1pPr>
          </a:lstStyle>
          <a:p>
            <a:r>
              <a:rPr lang="es-ES"/>
              <a:t>Agenda</a:t>
            </a:r>
            <a:endParaRPr lang="es-CO"/>
          </a:p>
        </p:txBody>
      </p:sp>
      <p:sp>
        <p:nvSpPr>
          <p:cNvPr id="10" name="Marcador de contenido 2">
            <a:extLst>
              <a:ext uri="{FF2B5EF4-FFF2-40B4-BE49-F238E27FC236}">
                <a16:creationId xmlns:a16="http://schemas.microsoft.com/office/drawing/2014/main" id="{E15BE516-A8A8-4273-9F65-CCA4B50E89F4}"/>
              </a:ext>
            </a:extLst>
          </p:cNvPr>
          <p:cNvSpPr>
            <a:spLocks noGrp="1"/>
          </p:cNvSpPr>
          <p:nvPr>
            <p:ph idx="1"/>
          </p:nvPr>
        </p:nvSpPr>
        <p:spPr>
          <a:xfrm>
            <a:off x="800100" y="2006599"/>
            <a:ext cx="10515600" cy="3441701"/>
          </a:xfrm>
        </p:spPr>
        <p:txBody>
          <a:bodyPr/>
          <a:lstStyle>
            <a:lvl1pPr>
              <a:defRPr b="1" i="0" baseline="0">
                <a:solidFill>
                  <a:schemeClr val="accent6"/>
                </a:solidFill>
                <a:latin typeface="Calibri" panose="020F0502020204030204" pitchFamily="34" charset="0"/>
              </a:defRPr>
            </a:lvl1pPr>
            <a:lvl2pPr>
              <a:defRPr b="1">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19900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 1">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C42529-C345-4C67-934D-69EEF9416D14}"/>
              </a:ext>
            </a:extLst>
          </p:cNvPr>
          <p:cNvPicPr>
            <a:picLocks noChangeAspect="1"/>
          </p:cNvPicPr>
          <p:nvPr userDrawn="1"/>
        </p:nvPicPr>
        <p:blipFill rotWithShape="1">
          <a:blip r:embed="rId2"/>
          <a:srcRect l="339" t="3151" r="242" b="10761"/>
          <a:stretch/>
        </p:blipFill>
        <p:spPr>
          <a:xfrm>
            <a:off x="0" y="0"/>
            <a:ext cx="12192000" cy="6858000"/>
          </a:xfrm>
          <a:prstGeom prst="rect">
            <a:avLst/>
          </a:prstGeom>
          <a:noFill/>
        </p:spPr>
      </p:pic>
    </p:spTree>
    <p:extLst>
      <p:ext uri="{BB962C8B-B14F-4D97-AF65-F5344CB8AC3E}">
        <p14:creationId xmlns:p14="http://schemas.microsoft.com/office/powerpoint/2010/main" val="357245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sub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71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tacad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9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 2">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cielo, exterior, hierba, edificio&#10;&#10;Descripción generada automáticamente">
            <a:extLst>
              <a:ext uri="{FF2B5EF4-FFF2-40B4-BE49-F238E27FC236}">
                <a16:creationId xmlns:a16="http://schemas.microsoft.com/office/drawing/2014/main" id="{A48154FE-3B66-42E0-99D9-2F15BBCAB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pic>
        <p:nvPicPr>
          <p:cNvPr id="5" name="Imagen 4">
            <a:extLst>
              <a:ext uri="{FF2B5EF4-FFF2-40B4-BE49-F238E27FC236}">
                <a16:creationId xmlns:a16="http://schemas.microsoft.com/office/drawing/2014/main" id="{84C7184D-64F8-4CA9-AD8E-D508B4CF71AD}"/>
              </a:ext>
            </a:extLst>
          </p:cNvPr>
          <p:cNvPicPr>
            <a:picLocks noChangeAspect="1"/>
          </p:cNvPicPr>
          <p:nvPr userDrawn="1"/>
        </p:nvPicPr>
        <p:blipFill rotWithShape="1">
          <a:blip r:embed="rId3"/>
          <a:srcRect l="339" t="3151" r="242" b="10761"/>
          <a:stretch/>
        </p:blipFill>
        <p:spPr>
          <a:xfrm>
            <a:off x="0" y="0"/>
            <a:ext cx="12192000" cy="6858000"/>
          </a:xfrm>
          <a:prstGeom prst="rect">
            <a:avLst/>
          </a:prstGeom>
          <a:noFill/>
        </p:spPr>
      </p:pic>
    </p:spTree>
    <p:extLst>
      <p:ext uri="{BB962C8B-B14F-4D97-AF65-F5344CB8AC3E}">
        <p14:creationId xmlns:p14="http://schemas.microsoft.com/office/powerpoint/2010/main" val="416721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3">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hierba, exterior, cielo, tren&#10;&#10;Descripción generada automáticamente">
            <a:extLst>
              <a:ext uri="{FF2B5EF4-FFF2-40B4-BE49-F238E27FC236}">
                <a16:creationId xmlns:a16="http://schemas.microsoft.com/office/drawing/2014/main" id="{56FFD55D-2993-4127-961B-C5B690E85D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BF3B3C42-D039-422C-937A-B6E2DEBB94A2}"/>
              </a:ext>
            </a:extLst>
          </p:cNvPr>
          <p:cNvPicPr>
            <a:picLocks noChangeAspect="1"/>
          </p:cNvPicPr>
          <p:nvPr userDrawn="1"/>
        </p:nvPicPr>
        <p:blipFill rotWithShape="1">
          <a:blip r:embed="rId3"/>
          <a:srcRect l="339" t="3151" r="242" b="10761"/>
          <a:stretch/>
        </p:blipFill>
        <p:spPr>
          <a:xfrm>
            <a:off x="0" y="17417"/>
            <a:ext cx="12192000" cy="6858000"/>
          </a:xfrm>
          <a:prstGeom prst="rect">
            <a:avLst/>
          </a:prstGeom>
          <a:noFill/>
        </p:spPr>
      </p:pic>
    </p:spTree>
    <p:extLst>
      <p:ext uri="{BB962C8B-B14F-4D97-AF65-F5344CB8AC3E}">
        <p14:creationId xmlns:p14="http://schemas.microsoft.com/office/powerpoint/2010/main" val="386001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radecimien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06450" y="1709739"/>
            <a:ext cx="10515600" cy="1846262"/>
          </a:xfrm>
        </p:spPr>
        <p:txBody>
          <a:bodyPr anchor="b">
            <a:normAutofit/>
          </a:bodyPr>
          <a:lstStyle>
            <a:lvl1pPr algn="ctr">
              <a:defRPr sz="7200" b="1" i="0" baseline="0">
                <a:solidFill>
                  <a:srgbClr val="006600"/>
                </a:solidFill>
                <a:latin typeface="+mn-lt"/>
              </a:defRPr>
            </a:lvl1pPr>
          </a:lstStyle>
          <a:p>
            <a:r>
              <a:rPr lang="es-ES"/>
              <a:t>¡Gracias!</a:t>
            </a:r>
            <a:endParaRPr lang="es-CO"/>
          </a:p>
        </p:txBody>
      </p:sp>
    </p:spTree>
    <p:extLst>
      <p:ext uri="{BB962C8B-B14F-4D97-AF65-F5344CB8AC3E}">
        <p14:creationId xmlns:p14="http://schemas.microsoft.com/office/powerpoint/2010/main" val="241462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7B2684-6467-4B06-9FD5-3F6F0F98A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EDA7399-76A2-4604-B1A0-84486B680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58A246-0682-43A1-9107-FA525AAF0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670AA-CA09-491C-B69D-06515735E45D}" type="datetimeFigureOut">
              <a:rPr lang="es-CO" smtClean="0"/>
              <a:t>18/10/2024</a:t>
            </a:fld>
            <a:endParaRPr lang="es-CO"/>
          </a:p>
        </p:txBody>
      </p:sp>
      <p:sp>
        <p:nvSpPr>
          <p:cNvPr id="5" name="Marcador de pie de página 4">
            <a:extLst>
              <a:ext uri="{FF2B5EF4-FFF2-40B4-BE49-F238E27FC236}">
                <a16:creationId xmlns:a16="http://schemas.microsoft.com/office/drawing/2014/main" id="{F8B49D69-F9F8-4859-B7CB-E7553373A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F5BC586-F781-4C4F-8E45-EB044761A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4D3C9-4EF0-47EF-84DE-7B749D1D0FAA}" type="slidenum">
              <a:rPr lang="es-CO" smtClean="0"/>
              <a:t>‹Nº›</a:t>
            </a:fld>
            <a:endParaRPr lang="es-CO"/>
          </a:p>
        </p:txBody>
      </p:sp>
    </p:spTree>
    <p:extLst>
      <p:ext uri="{BB962C8B-B14F-4D97-AF65-F5344CB8AC3E}">
        <p14:creationId xmlns:p14="http://schemas.microsoft.com/office/powerpoint/2010/main" val="21861628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slide" Target="slide6.xml"/><Relationship Id="rId11" Type="http://schemas.openxmlformats.org/officeDocument/2006/relationships/slide" Target="slide5.xml"/><Relationship Id="rId5" Type="http://schemas.openxmlformats.org/officeDocument/2006/relationships/slide" Target="slide8.xml"/><Relationship Id="rId10" Type="http://schemas.openxmlformats.org/officeDocument/2006/relationships/image" Target="../media/image8.png"/><Relationship Id="rId4" Type="http://schemas.openxmlformats.org/officeDocument/2006/relationships/slide" Target="slide4.xml"/><Relationship Id="rId9"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11.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hlinkClick r:id="rId2" action="ppaction://hlinksldjump"/>
            <a:extLst>
              <a:ext uri="{FF2B5EF4-FFF2-40B4-BE49-F238E27FC236}">
                <a16:creationId xmlns:a16="http://schemas.microsoft.com/office/drawing/2014/main" id="{3E797E88-E7DF-528E-5556-8819EBDDDD70}"/>
              </a:ext>
            </a:extLst>
          </p:cNvPr>
          <p:cNvSpPr/>
          <p:nvPr/>
        </p:nvSpPr>
        <p:spPr>
          <a:xfrm>
            <a:off x="2437447" y="1813596"/>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INGRESOS </a:t>
            </a:r>
          </a:p>
        </p:txBody>
      </p:sp>
      <p:sp>
        <p:nvSpPr>
          <p:cNvPr id="6" name="Rectángulo: esquinas redondeadas 5">
            <a:hlinkClick r:id="rId3" action="ppaction://hlinksldjump"/>
            <a:extLst>
              <a:ext uri="{FF2B5EF4-FFF2-40B4-BE49-F238E27FC236}">
                <a16:creationId xmlns:a16="http://schemas.microsoft.com/office/drawing/2014/main" id="{2F9EA435-F6DF-077A-CE7E-B23A9D7B5F11}"/>
              </a:ext>
            </a:extLst>
          </p:cNvPr>
          <p:cNvSpPr/>
          <p:nvPr/>
        </p:nvSpPr>
        <p:spPr>
          <a:xfrm>
            <a:off x="4163978" y="1831923"/>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EBITDA  </a:t>
            </a:r>
          </a:p>
        </p:txBody>
      </p:sp>
      <p:sp>
        <p:nvSpPr>
          <p:cNvPr id="7" name="Flecha: pentágono 6">
            <a:extLst>
              <a:ext uri="{FF2B5EF4-FFF2-40B4-BE49-F238E27FC236}">
                <a16:creationId xmlns:a16="http://schemas.microsoft.com/office/drawing/2014/main" id="{B2129AE6-DF61-485C-1A01-F046B68B08D2}"/>
              </a:ext>
            </a:extLst>
          </p:cNvPr>
          <p:cNvSpPr/>
          <p:nvPr/>
        </p:nvSpPr>
        <p:spPr>
          <a:xfrm>
            <a:off x="418932" y="1767567"/>
            <a:ext cx="1494603" cy="823303"/>
          </a:xfrm>
          <a:prstGeom prst="homePlate">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Tahoma "/>
              </a:rPr>
              <a:t>GENERACIÓN DE VALOR </a:t>
            </a:r>
          </a:p>
        </p:txBody>
      </p:sp>
      <p:sp>
        <p:nvSpPr>
          <p:cNvPr id="8" name="Rectángulo: esquinas redondeadas 7">
            <a:hlinkClick r:id="rId4" action="ppaction://hlinksldjump"/>
            <a:extLst>
              <a:ext uri="{FF2B5EF4-FFF2-40B4-BE49-F238E27FC236}">
                <a16:creationId xmlns:a16="http://schemas.microsoft.com/office/drawing/2014/main" id="{F4FDB522-790E-B3CD-A182-41782B1FD083}"/>
              </a:ext>
            </a:extLst>
          </p:cNvPr>
          <p:cNvSpPr/>
          <p:nvPr/>
        </p:nvSpPr>
        <p:spPr>
          <a:xfrm>
            <a:off x="2400825" y="3125009"/>
            <a:ext cx="1531225"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COSTOS Y GASTOS </a:t>
            </a:r>
          </a:p>
        </p:txBody>
      </p:sp>
      <p:sp>
        <p:nvSpPr>
          <p:cNvPr id="9" name="Flecha: pentágono 8">
            <a:extLst>
              <a:ext uri="{FF2B5EF4-FFF2-40B4-BE49-F238E27FC236}">
                <a16:creationId xmlns:a16="http://schemas.microsoft.com/office/drawing/2014/main" id="{4C84AF0F-C317-6332-FB64-A2505E68D8D0}"/>
              </a:ext>
            </a:extLst>
          </p:cNvPr>
          <p:cNvSpPr/>
          <p:nvPr/>
        </p:nvSpPr>
        <p:spPr>
          <a:xfrm>
            <a:off x="382310" y="3125009"/>
            <a:ext cx="1531225" cy="823303"/>
          </a:xfrm>
          <a:prstGeom prst="homePlate">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a:solidFill>
                  <a:schemeClr val="tx1"/>
                </a:solidFill>
                <a:latin typeface="Tahoma "/>
              </a:rPr>
              <a:t>OPERACIONES</a:t>
            </a:r>
          </a:p>
        </p:txBody>
      </p:sp>
      <p:sp>
        <p:nvSpPr>
          <p:cNvPr id="10" name="Elipse 9">
            <a:extLst>
              <a:ext uri="{FF2B5EF4-FFF2-40B4-BE49-F238E27FC236}">
                <a16:creationId xmlns:a16="http://schemas.microsoft.com/office/drawing/2014/main" id="{079CBD5B-BBB9-0FAF-8AED-F84D65EEA8E8}"/>
              </a:ext>
            </a:extLst>
          </p:cNvPr>
          <p:cNvSpPr/>
          <p:nvPr/>
        </p:nvSpPr>
        <p:spPr>
          <a:xfrm>
            <a:off x="2484633" y="1866533"/>
            <a:ext cx="163047" cy="173182"/>
          </a:xfrm>
          <a:prstGeom prst="ellipse">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
        <p:nvSpPr>
          <p:cNvPr id="11" name="Rectángulo: esquinas redondeadas 10">
            <a:hlinkClick r:id="rId3" action="ppaction://hlinksldjump"/>
            <a:extLst>
              <a:ext uri="{FF2B5EF4-FFF2-40B4-BE49-F238E27FC236}">
                <a16:creationId xmlns:a16="http://schemas.microsoft.com/office/drawing/2014/main" id="{5ECD6168-1F14-B5A2-9CBA-B6A91E10A76F}"/>
              </a:ext>
            </a:extLst>
          </p:cNvPr>
          <p:cNvSpPr/>
          <p:nvPr/>
        </p:nvSpPr>
        <p:spPr>
          <a:xfrm>
            <a:off x="5998052" y="1844878"/>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UTILIDAD NETA  </a:t>
            </a:r>
          </a:p>
        </p:txBody>
      </p:sp>
      <p:sp>
        <p:nvSpPr>
          <p:cNvPr id="12" name="Rectángulo: esquinas redondeadas 11">
            <a:hlinkClick r:id="rId5" action="ppaction://hlinksldjump"/>
            <a:extLst>
              <a:ext uri="{FF2B5EF4-FFF2-40B4-BE49-F238E27FC236}">
                <a16:creationId xmlns:a16="http://schemas.microsoft.com/office/drawing/2014/main" id="{7FD27247-9CD2-DDAD-CE8B-D4943754CC24}"/>
              </a:ext>
            </a:extLst>
          </p:cNvPr>
          <p:cNvSpPr/>
          <p:nvPr/>
        </p:nvSpPr>
        <p:spPr>
          <a:xfrm>
            <a:off x="7688437" y="3125009"/>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CONTINUIDAD PTAR </a:t>
            </a:r>
          </a:p>
        </p:txBody>
      </p:sp>
      <p:sp>
        <p:nvSpPr>
          <p:cNvPr id="13" name="Rectángulo: esquinas redondeadas 12">
            <a:hlinkClick r:id="rId6" action="ppaction://hlinksldjump"/>
            <a:extLst>
              <a:ext uri="{FF2B5EF4-FFF2-40B4-BE49-F238E27FC236}">
                <a16:creationId xmlns:a16="http://schemas.microsoft.com/office/drawing/2014/main" id="{160256EC-419D-417B-9B1B-C5098D22A218}"/>
              </a:ext>
            </a:extLst>
          </p:cNvPr>
          <p:cNvSpPr/>
          <p:nvPr/>
        </p:nvSpPr>
        <p:spPr>
          <a:xfrm>
            <a:off x="4122929" y="3125009"/>
            <a:ext cx="16852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INVERSIONES </a:t>
            </a:r>
          </a:p>
        </p:txBody>
      </p:sp>
      <p:sp>
        <p:nvSpPr>
          <p:cNvPr id="14" name="Rectángulo: esquinas redondeadas 13">
            <a:hlinkClick r:id="rId7" action="ppaction://hlinksldjump"/>
            <a:extLst>
              <a:ext uri="{FF2B5EF4-FFF2-40B4-BE49-F238E27FC236}">
                <a16:creationId xmlns:a16="http://schemas.microsoft.com/office/drawing/2014/main" id="{E554060E-002D-3D6A-6E6A-93F599E1E39F}"/>
              </a:ext>
            </a:extLst>
          </p:cNvPr>
          <p:cNvSpPr/>
          <p:nvPr/>
        </p:nvSpPr>
        <p:spPr>
          <a:xfrm>
            <a:off x="5925900" y="3125009"/>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ILI </a:t>
            </a:r>
          </a:p>
        </p:txBody>
      </p:sp>
      <p:sp>
        <p:nvSpPr>
          <p:cNvPr id="15" name="Rectángulo: esquinas redondeadas 14">
            <a:hlinkClick r:id="rId5" action="ppaction://hlinksldjump"/>
            <a:extLst>
              <a:ext uri="{FF2B5EF4-FFF2-40B4-BE49-F238E27FC236}">
                <a16:creationId xmlns:a16="http://schemas.microsoft.com/office/drawing/2014/main" id="{8DA7DAA9-23E4-87B1-7D90-804F98F2C43B}"/>
              </a:ext>
            </a:extLst>
          </p:cNvPr>
          <p:cNvSpPr/>
          <p:nvPr/>
        </p:nvSpPr>
        <p:spPr>
          <a:xfrm>
            <a:off x="9450974" y="3125009"/>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COSTO DE TTO PTAR</a:t>
            </a:r>
          </a:p>
        </p:txBody>
      </p:sp>
      <p:sp>
        <p:nvSpPr>
          <p:cNvPr id="16" name="Rectángulo: esquinas redondeadas 15">
            <a:hlinkClick r:id="rId8" action="ppaction://hlinksldjump"/>
            <a:extLst>
              <a:ext uri="{FF2B5EF4-FFF2-40B4-BE49-F238E27FC236}">
                <a16:creationId xmlns:a16="http://schemas.microsoft.com/office/drawing/2014/main" id="{541B6B27-2E38-8C17-2903-55475A8A23E1}"/>
              </a:ext>
            </a:extLst>
          </p:cNvPr>
          <p:cNvSpPr/>
          <p:nvPr/>
        </p:nvSpPr>
        <p:spPr>
          <a:xfrm>
            <a:off x="2400826" y="4186386"/>
            <a:ext cx="153122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INDICE CALIDAD DE AGUA PTAR</a:t>
            </a:r>
          </a:p>
        </p:txBody>
      </p:sp>
      <p:sp>
        <p:nvSpPr>
          <p:cNvPr id="17" name="Rectángulo: esquinas redondeadas 16">
            <a:hlinkClick r:id="rId8" action="ppaction://hlinksldjump"/>
            <a:extLst>
              <a:ext uri="{FF2B5EF4-FFF2-40B4-BE49-F238E27FC236}">
                <a16:creationId xmlns:a16="http://schemas.microsoft.com/office/drawing/2014/main" id="{58D20F70-21A6-46DE-E177-4F8E863E00CD}"/>
              </a:ext>
            </a:extLst>
          </p:cNvPr>
          <p:cNvSpPr/>
          <p:nvPr/>
        </p:nvSpPr>
        <p:spPr>
          <a:xfrm>
            <a:off x="4115761" y="4238730"/>
            <a:ext cx="1692372" cy="770959"/>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AUTOGENERACIÓN DE ENERGÍA </a:t>
            </a:r>
          </a:p>
        </p:txBody>
      </p:sp>
      <p:sp>
        <p:nvSpPr>
          <p:cNvPr id="18" name="Rectángulo: esquinas redondeadas 17">
            <a:hlinkClick r:id="rId9" action="ppaction://hlinksldjump"/>
            <a:extLst>
              <a:ext uri="{FF2B5EF4-FFF2-40B4-BE49-F238E27FC236}">
                <a16:creationId xmlns:a16="http://schemas.microsoft.com/office/drawing/2014/main" id="{AE84F65D-20E1-75F0-B34B-0834BE569AEA}"/>
              </a:ext>
            </a:extLst>
          </p:cNvPr>
          <p:cNvSpPr/>
          <p:nvPr/>
        </p:nvSpPr>
        <p:spPr>
          <a:xfrm>
            <a:off x="7700213" y="4186386"/>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ÍNDICE CALIDAD  </a:t>
            </a:r>
          </a:p>
          <a:p>
            <a:pPr algn="ctr"/>
            <a:r>
              <a:rPr lang="es-ES" sz="1200" dirty="0">
                <a:solidFill>
                  <a:schemeClr val="tx1"/>
                </a:solidFill>
                <a:latin typeface="Tahoma "/>
              </a:rPr>
              <a:t>BIOSÓLIDOSECO </a:t>
            </a:r>
          </a:p>
        </p:txBody>
      </p:sp>
      <p:sp>
        <p:nvSpPr>
          <p:cNvPr id="19" name="Rectángulo: esquinas redondeadas 18">
            <a:hlinkClick r:id="rId9" action="ppaction://hlinksldjump"/>
            <a:extLst>
              <a:ext uri="{FF2B5EF4-FFF2-40B4-BE49-F238E27FC236}">
                <a16:creationId xmlns:a16="http://schemas.microsoft.com/office/drawing/2014/main" id="{F3DA57C3-7751-D3CB-CF70-E9BDDBEDDF5D}"/>
              </a:ext>
            </a:extLst>
          </p:cNvPr>
          <p:cNvSpPr/>
          <p:nvPr/>
        </p:nvSpPr>
        <p:spPr>
          <a:xfrm>
            <a:off x="5928204" y="4186386"/>
            <a:ext cx="1494604" cy="823303"/>
          </a:xfrm>
          <a:prstGeom prst="roundRect">
            <a:avLst/>
          </a:prstGeom>
          <a:solidFill>
            <a:srgbClr val="FF99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solidFill>
                  <a:schemeClr val="tx1"/>
                </a:solidFill>
                <a:latin typeface="Tahoma "/>
              </a:rPr>
              <a:t>GENERACIÓN DE</a:t>
            </a:r>
          </a:p>
          <a:p>
            <a:pPr algn="ctr"/>
            <a:r>
              <a:rPr lang="es-ES" sz="1200">
                <a:solidFill>
                  <a:schemeClr val="tx1"/>
                </a:solidFill>
                <a:latin typeface="Tahoma "/>
              </a:rPr>
              <a:t>BIOGÁS </a:t>
            </a:r>
          </a:p>
        </p:txBody>
      </p:sp>
      <p:cxnSp>
        <p:nvCxnSpPr>
          <p:cNvPr id="20" name="Conector recto 19">
            <a:extLst>
              <a:ext uri="{FF2B5EF4-FFF2-40B4-BE49-F238E27FC236}">
                <a16:creationId xmlns:a16="http://schemas.microsoft.com/office/drawing/2014/main" id="{652DFB9E-E371-D45D-9F6D-EDF11B6A57F7}"/>
              </a:ext>
            </a:extLst>
          </p:cNvPr>
          <p:cNvCxnSpPr>
            <a:cxnSpLocks/>
          </p:cNvCxnSpPr>
          <p:nvPr/>
        </p:nvCxnSpPr>
        <p:spPr>
          <a:xfrm>
            <a:off x="376582" y="2888513"/>
            <a:ext cx="11098636" cy="78168"/>
          </a:xfrm>
          <a:prstGeom prst="line">
            <a:avLst/>
          </a:prstGeom>
          <a:noFill/>
          <a:ln w="25400" cap="flat" cmpd="sng" algn="ctr">
            <a:solidFill>
              <a:schemeClr val="bg1">
                <a:lumMod val="50000"/>
              </a:schemeClr>
            </a:solidFill>
            <a:prstDash val="solid"/>
            <a:miter lim="800000"/>
          </a:ln>
          <a:effectLst/>
        </p:spPr>
      </p:cxnSp>
      <p:sp>
        <p:nvSpPr>
          <p:cNvPr id="24" name="Elipse 23">
            <a:extLst>
              <a:ext uri="{FF2B5EF4-FFF2-40B4-BE49-F238E27FC236}">
                <a16:creationId xmlns:a16="http://schemas.microsoft.com/office/drawing/2014/main" id="{BB8E1944-E419-DE94-4E89-3F1EBBC5BC4E}"/>
              </a:ext>
            </a:extLst>
          </p:cNvPr>
          <p:cNvSpPr/>
          <p:nvPr/>
        </p:nvSpPr>
        <p:spPr>
          <a:xfrm>
            <a:off x="6049461" y="1876557"/>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
        <p:nvSpPr>
          <p:cNvPr id="25" name="Elipse 24">
            <a:extLst>
              <a:ext uri="{FF2B5EF4-FFF2-40B4-BE49-F238E27FC236}">
                <a16:creationId xmlns:a16="http://schemas.microsoft.com/office/drawing/2014/main" id="{C17C61F3-65DB-9CE2-8AFD-3FE3E79F198D}"/>
              </a:ext>
            </a:extLst>
          </p:cNvPr>
          <p:cNvSpPr/>
          <p:nvPr/>
        </p:nvSpPr>
        <p:spPr>
          <a:xfrm>
            <a:off x="4218980" y="1876557"/>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26" name="Elipse 25">
            <a:extLst>
              <a:ext uri="{FF2B5EF4-FFF2-40B4-BE49-F238E27FC236}">
                <a16:creationId xmlns:a16="http://schemas.microsoft.com/office/drawing/2014/main" id="{514E5151-E579-7B90-809A-56FFB85340F6}"/>
              </a:ext>
            </a:extLst>
          </p:cNvPr>
          <p:cNvSpPr/>
          <p:nvPr/>
        </p:nvSpPr>
        <p:spPr>
          <a:xfrm>
            <a:off x="2446246" y="3173582"/>
            <a:ext cx="163047" cy="173182"/>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highlight>
                <a:srgbClr val="7AD400"/>
              </a:highlight>
            </a:endParaRPr>
          </a:p>
        </p:txBody>
      </p:sp>
      <p:sp>
        <p:nvSpPr>
          <p:cNvPr id="27" name="Elipse 26">
            <a:extLst>
              <a:ext uri="{FF2B5EF4-FFF2-40B4-BE49-F238E27FC236}">
                <a16:creationId xmlns:a16="http://schemas.microsoft.com/office/drawing/2014/main" id="{3B75D290-6829-E3CB-BB91-72B337762809}"/>
              </a:ext>
            </a:extLst>
          </p:cNvPr>
          <p:cNvSpPr/>
          <p:nvPr/>
        </p:nvSpPr>
        <p:spPr>
          <a:xfrm>
            <a:off x="4170218" y="3173582"/>
            <a:ext cx="163047" cy="173182"/>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28" name="Elipse 27">
            <a:extLst>
              <a:ext uri="{FF2B5EF4-FFF2-40B4-BE49-F238E27FC236}">
                <a16:creationId xmlns:a16="http://schemas.microsoft.com/office/drawing/2014/main" id="{B863B07C-20DE-4CFA-1A95-9451A3CED705}"/>
              </a:ext>
            </a:extLst>
          </p:cNvPr>
          <p:cNvSpPr/>
          <p:nvPr/>
        </p:nvSpPr>
        <p:spPr>
          <a:xfrm>
            <a:off x="5978630" y="3177562"/>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29" name="Elipse 28">
            <a:extLst>
              <a:ext uri="{FF2B5EF4-FFF2-40B4-BE49-F238E27FC236}">
                <a16:creationId xmlns:a16="http://schemas.microsoft.com/office/drawing/2014/main" id="{8179C1E8-A864-15DD-19B8-04CDF9172D04}"/>
              </a:ext>
            </a:extLst>
          </p:cNvPr>
          <p:cNvSpPr/>
          <p:nvPr/>
        </p:nvSpPr>
        <p:spPr>
          <a:xfrm>
            <a:off x="7728539" y="3173582"/>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0" name="Elipse 29">
            <a:extLst>
              <a:ext uri="{FF2B5EF4-FFF2-40B4-BE49-F238E27FC236}">
                <a16:creationId xmlns:a16="http://schemas.microsoft.com/office/drawing/2014/main" id="{A77CC52B-A26C-FCD8-F36A-4250677F39B9}"/>
              </a:ext>
            </a:extLst>
          </p:cNvPr>
          <p:cNvSpPr/>
          <p:nvPr/>
        </p:nvSpPr>
        <p:spPr>
          <a:xfrm>
            <a:off x="9501183" y="3173582"/>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1" name="Elipse 30">
            <a:extLst>
              <a:ext uri="{FF2B5EF4-FFF2-40B4-BE49-F238E27FC236}">
                <a16:creationId xmlns:a16="http://schemas.microsoft.com/office/drawing/2014/main" id="{872E0953-56F7-6AB9-0517-48455ED306B2}"/>
              </a:ext>
            </a:extLst>
          </p:cNvPr>
          <p:cNvSpPr/>
          <p:nvPr/>
        </p:nvSpPr>
        <p:spPr>
          <a:xfrm>
            <a:off x="2437447" y="4238730"/>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2" name="Elipse 31">
            <a:extLst>
              <a:ext uri="{FF2B5EF4-FFF2-40B4-BE49-F238E27FC236}">
                <a16:creationId xmlns:a16="http://schemas.microsoft.com/office/drawing/2014/main" id="{07DDC7F1-23F0-114B-560E-2E41FD5C01D8}"/>
              </a:ext>
            </a:extLst>
          </p:cNvPr>
          <p:cNvSpPr/>
          <p:nvPr/>
        </p:nvSpPr>
        <p:spPr>
          <a:xfrm>
            <a:off x="4170218" y="4279370"/>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
        <p:nvSpPr>
          <p:cNvPr id="33" name="Elipse 32">
            <a:extLst>
              <a:ext uri="{FF2B5EF4-FFF2-40B4-BE49-F238E27FC236}">
                <a16:creationId xmlns:a16="http://schemas.microsoft.com/office/drawing/2014/main" id="{7C375EF8-DCCD-6212-DE45-76FFED724380}"/>
              </a:ext>
            </a:extLst>
          </p:cNvPr>
          <p:cNvSpPr/>
          <p:nvPr/>
        </p:nvSpPr>
        <p:spPr>
          <a:xfrm>
            <a:off x="5978630" y="4238730"/>
            <a:ext cx="163047" cy="173182"/>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sp>
        <p:nvSpPr>
          <p:cNvPr id="34" name="Elipse 33">
            <a:extLst>
              <a:ext uri="{FF2B5EF4-FFF2-40B4-BE49-F238E27FC236}">
                <a16:creationId xmlns:a16="http://schemas.microsoft.com/office/drawing/2014/main" id="{C93744FE-AAF0-4C91-E911-AEA1F71037FD}"/>
              </a:ext>
            </a:extLst>
          </p:cNvPr>
          <p:cNvSpPr/>
          <p:nvPr/>
        </p:nvSpPr>
        <p:spPr>
          <a:xfrm>
            <a:off x="7743815" y="4238730"/>
            <a:ext cx="163047" cy="173182"/>
          </a:xfrm>
          <a:prstGeom prst="ellipse">
            <a:avLst/>
          </a:prstGeom>
          <a:solidFill>
            <a:srgbClr val="70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a:solidFill>
                <a:schemeClr val="tx1"/>
              </a:solidFill>
            </a:endParaRPr>
          </a:p>
        </p:txBody>
      </p:sp>
      <p:pic>
        <p:nvPicPr>
          <p:cNvPr id="5" name="object 6">
            <a:extLst>
              <a:ext uri="{FF2B5EF4-FFF2-40B4-BE49-F238E27FC236}">
                <a16:creationId xmlns:a16="http://schemas.microsoft.com/office/drawing/2014/main" id="{D140A75F-FBEB-9F51-30FB-50C74FDBC60B}"/>
              </a:ext>
            </a:extLst>
          </p:cNvPr>
          <p:cNvPicPr/>
          <p:nvPr/>
        </p:nvPicPr>
        <p:blipFill>
          <a:blip r:embed="rId10" cstate="print"/>
          <a:stretch>
            <a:fillRect/>
          </a:stretch>
        </p:blipFill>
        <p:spPr>
          <a:xfrm>
            <a:off x="144459" y="24682"/>
            <a:ext cx="753164" cy="714446"/>
          </a:xfrm>
          <a:prstGeom prst="rect">
            <a:avLst/>
          </a:prstGeom>
        </p:spPr>
      </p:pic>
      <p:sp>
        <p:nvSpPr>
          <p:cNvPr id="21" name="Rectángulo 20">
            <a:extLst>
              <a:ext uri="{FF2B5EF4-FFF2-40B4-BE49-F238E27FC236}">
                <a16:creationId xmlns:a16="http://schemas.microsoft.com/office/drawing/2014/main" id="{D2E356DA-9EA8-125A-D0B3-15BEF246F04B}"/>
              </a:ext>
            </a:extLst>
          </p:cNvPr>
          <p:cNvSpPr/>
          <p:nvPr/>
        </p:nvSpPr>
        <p:spPr>
          <a:xfrm>
            <a:off x="897623" y="107673"/>
            <a:ext cx="5848076"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agosto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endPar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ángulo: esquinas redondeadas 1">
            <a:hlinkClick r:id="rId11" action="ppaction://hlinksldjump"/>
            <a:extLst>
              <a:ext uri="{FF2B5EF4-FFF2-40B4-BE49-F238E27FC236}">
                <a16:creationId xmlns:a16="http://schemas.microsoft.com/office/drawing/2014/main" id="{446108B0-0BCB-BA2A-692E-48A225490F70}"/>
              </a:ext>
            </a:extLst>
          </p:cNvPr>
          <p:cNvSpPr/>
          <p:nvPr/>
        </p:nvSpPr>
        <p:spPr>
          <a:xfrm>
            <a:off x="7688437" y="1835301"/>
            <a:ext cx="1494604" cy="823303"/>
          </a:xfrm>
          <a:prstGeom prst="roundRect">
            <a:avLst/>
          </a:prstGeom>
          <a:solidFill>
            <a:srgbClr val="FFC44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ahoma "/>
              </a:rPr>
              <a:t>LIQUIDEZ  </a:t>
            </a:r>
          </a:p>
        </p:txBody>
      </p:sp>
      <p:sp>
        <p:nvSpPr>
          <p:cNvPr id="3" name="Elipse 2">
            <a:extLst>
              <a:ext uri="{FF2B5EF4-FFF2-40B4-BE49-F238E27FC236}">
                <a16:creationId xmlns:a16="http://schemas.microsoft.com/office/drawing/2014/main" id="{7C0014A2-668D-8166-8DD1-393BCDDDD29A}"/>
              </a:ext>
            </a:extLst>
          </p:cNvPr>
          <p:cNvSpPr/>
          <p:nvPr/>
        </p:nvSpPr>
        <p:spPr>
          <a:xfrm>
            <a:off x="7742158" y="1879672"/>
            <a:ext cx="163047" cy="173182"/>
          </a:xfrm>
          <a:prstGeom prst="ellipse">
            <a:avLst/>
          </a:prstGeom>
          <a:solidFill>
            <a:srgbClr val="7AD4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200" dirty="0">
              <a:solidFill>
                <a:schemeClr val="tx1"/>
              </a:solidFill>
            </a:endParaRPr>
          </a:p>
        </p:txBody>
      </p:sp>
    </p:spTree>
    <p:extLst>
      <p:ext uri="{BB962C8B-B14F-4D97-AF65-F5344CB8AC3E}">
        <p14:creationId xmlns:p14="http://schemas.microsoft.com/office/powerpoint/2010/main" val="272835930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9 Elipse">
            <a:extLst>
              <a:ext uri="{FF2B5EF4-FFF2-40B4-BE49-F238E27FC236}">
                <a16:creationId xmlns:a16="http://schemas.microsoft.com/office/drawing/2014/main" id="{23201BC8-13E7-D094-5E05-9302B1A65442}"/>
              </a:ext>
            </a:extLst>
          </p:cNvPr>
          <p:cNvSpPr/>
          <p:nvPr/>
        </p:nvSpPr>
        <p:spPr bwMode="auto">
          <a:xfrm>
            <a:off x="976295" y="6290713"/>
            <a:ext cx="155577" cy="157113"/>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8" name="29 Elipse">
            <a:extLst>
              <a:ext uri="{FF2B5EF4-FFF2-40B4-BE49-F238E27FC236}">
                <a16:creationId xmlns:a16="http://schemas.microsoft.com/office/drawing/2014/main" id="{3249CC85-993E-3E5D-8F40-862023E9DD88}"/>
              </a:ext>
            </a:extLst>
          </p:cNvPr>
          <p:cNvSpPr/>
          <p:nvPr/>
        </p:nvSpPr>
        <p:spPr bwMode="auto">
          <a:xfrm>
            <a:off x="976295" y="6477988"/>
            <a:ext cx="155577" cy="157113"/>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9" name="29 Elipse">
            <a:extLst>
              <a:ext uri="{FF2B5EF4-FFF2-40B4-BE49-F238E27FC236}">
                <a16:creationId xmlns:a16="http://schemas.microsoft.com/office/drawing/2014/main" id="{5F8A61D0-46B0-1B19-69F0-1545C9527ED5}"/>
              </a:ext>
            </a:extLst>
          </p:cNvPr>
          <p:cNvSpPr/>
          <p:nvPr/>
        </p:nvSpPr>
        <p:spPr bwMode="auto">
          <a:xfrm>
            <a:off x="976294" y="6678190"/>
            <a:ext cx="155577" cy="144273"/>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ángulo: esquinas redondeadas 22">
            <a:hlinkClick r:id="rId3" action="ppaction://hlinksldjump"/>
            <a:extLst>
              <a:ext uri="{FF2B5EF4-FFF2-40B4-BE49-F238E27FC236}">
                <a16:creationId xmlns:a16="http://schemas.microsoft.com/office/drawing/2014/main" id="{7B44A9D8-E972-4E51-8D9E-15E3B134131D}"/>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sp>
        <p:nvSpPr>
          <p:cNvPr id="25" name="29 Elipse">
            <a:extLst>
              <a:ext uri="{FF2B5EF4-FFF2-40B4-BE49-F238E27FC236}">
                <a16:creationId xmlns:a16="http://schemas.microsoft.com/office/drawing/2014/main" id="{1F7DBFD0-F1A7-48CD-8A67-707F648778AB}"/>
              </a:ext>
            </a:extLst>
          </p:cNvPr>
          <p:cNvSpPr/>
          <p:nvPr/>
        </p:nvSpPr>
        <p:spPr bwMode="auto">
          <a:xfrm>
            <a:off x="11863092" y="6337726"/>
            <a:ext cx="155578" cy="162411"/>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30" name="29 Elipse">
            <a:extLst>
              <a:ext uri="{FF2B5EF4-FFF2-40B4-BE49-F238E27FC236}">
                <a16:creationId xmlns:a16="http://schemas.microsoft.com/office/drawing/2014/main" id="{EBA4C786-44A8-47B0-82AA-30BB86F2EE04}"/>
              </a:ext>
            </a:extLst>
          </p:cNvPr>
          <p:cNvSpPr/>
          <p:nvPr/>
        </p:nvSpPr>
        <p:spPr bwMode="auto">
          <a:xfrm>
            <a:off x="11863092" y="6510632"/>
            <a:ext cx="155578" cy="164230"/>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a:extLst>
              <a:ext uri="{FF2B5EF4-FFF2-40B4-BE49-F238E27FC236}">
                <a16:creationId xmlns:a16="http://schemas.microsoft.com/office/drawing/2014/main" id="{83A19D82-78E7-D703-1827-11BEB5E4C7A1}"/>
              </a:ext>
            </a:extLst>
          </p:cNvPr>
          <p:cNvGraphicFramePr>
            <a:graphicFrameLocks noGrp="1"/>
          </p:cNvGraphicFramePr>
          <p:nvPr>
            <p:extLst>
              <p:ext uri="{D42A27DB-BD31-4B8C-83A1-F6EECF244321}">
                <p14:modId xmlns:p14="http://schemas.microsoft.com/office/powerpoint/2010/main" val="2278678824"/>
              </p:ext>
            </p:extLst>
          </p:nvPr>
        </p:nvGraphicFramePr>
        <p:xfrm>
          <a:off x="144459" y="6279772"/>
          <a:ext cx="1053312" cy="553546"/>
        </p:xfrm>
        <a:graphic>
          <a:graphicData uri="http://schemas.openxmlformats.org/drawingml/2006/table">
            <a:tbl>
              <a:tblPr/>
              <a:tblGrid>
                <a:gridCol w="768479">
                  <a:extLst>
                    <a:ext uri="{9D8B030D-6E8A-4147-A177-3AD203B41FA5}">
                      <a16:colId xmlns:a16="http://schemas.microsoft.com/office/drawing/2014/main" val="782090551"/>
                    </a:ext>
                  </a:extLst>
                </a:gridCol>
                <a:gridCol w="284833">
                  <a:extLst>
                    <a:ext uri="{9D8B030D-6E8A-4147-A177-3AD203B41FA5}">
                      <a16:colId xmlns:a16="http://schemas.microsoft.com/office/drawing/2014/main" val="2869738696"/>
                    </a:ext>
                  </a:extLst>
                </a:gridCol>
              </a:tblGrid>
              <a:tr h="182592">
                <a:tc>
                  <a:txBody>
                    <a:bodyPr/>
                    <a:lstStyle/>
                    <a:p>
                      <a:pPr algn="ctr" rtl="0" fontAlgn="ctr"/>
                      <a:r>
                        <a:rPr lang="es-CO" sz="700" b="0" i="0" u="none" strike="noStrike" dirty="0">
                          <a:solidFill>
                            <a:srgbClr val="000000"/>
                          </a:solidFill>
                          <a:effectLst/>
                          <a:latin typeface="Tahoma"/>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0">
                <a:tc>
                  <a:txBody>
                    <a:bodyPr/>
                    <a:lstStyle/>
                    <a:p>
                      <a:pPr algn="ctr" rtl="0" fontAlgn="ctr"/>
                      <a:r>
                        <a:rPr lang="es-CO" sz="700" b="0" i="0" u="none" strike="noStrike" dirty="0">
                          <a:solidFill>
                            <a:srgbClr val="000000"/>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93789">
                <a:tc>
                  <a:txBody>
                    <a:bodyPr/>
                    <a:lstStyle/>
                    <a:p>
                      <a:pPr algn="ctr" rtl="0" fontAlgn="ctr"/>
                      <a:r>
                        <a:rPr lang="es-CO" sz="700" b="0" i="0" u="none" strike="noStrike" dirty="0">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graphicFrame>
        <p:nvGraphicFramePr>
          <p:cNvPr id="5" name="Tabla 4">
            <a:extLst>
              <a:ext uri="{FF2B5EF4-FFF2-40B4-BE49-F238E27FC236}">
                <a16:creationId xmlns:a16="http://schemas.microsoft.com/office/drawing/2014/main" id="{008E48D0-D79F-7D97-1EEE-F5C121B91981}"/>
              </a:ext>
            </a:extLst>
          </p:cNvPr>
          <p:cNvGraphicFramePr>
            <a:graphicFrameLocks noGrp="1"/>
          </p:cNvGraphicFramePr>
          <p:nvPr>
            <p:extLst>
              <p:ext uri="{D42A27DB-BD31-4B8C-83A1-F6EECF244321}">
                <p14:modId xmlns:p14="http://schemas.microsoft.com/office/powerpoint/2010/main" val="1923668846"/>
              </p:ext>
            </p:extLst>
          </p:nvPr>
        </p:nvGraphicFramePr>
        <p:xfrm>
          <a:off x="11043502" y="6323860"/>
          <a:ext cx="1003300" cy="354330"/>
        </p:xfrm>
        <a:graphic>
          <a:graphicData uri="http://schemas.openxmlformats.org/drawingml/2006/table">
            <a:tbl>
              <a:tblPr/>
              <a:tblGrid>
                <a:gridCol w="792327">
                  <a:extLst>
                    <a:ext uri="{9D8B030D-6E8A-4147-A177-3AD203B41FA5}">
                      <a16:colId xmlns:a16="http://schemas.microsoft.com/office/drawing/2014/main" val="1039295854"/>
                    </a:ext>
                  </a:extLst>
                </a:gridCol>
                <a:gridCol w="210973">
                  <a:extLst>
                    <a:ext uri="{9D8B030D-6E8A-4147-A177-3AD203B41FA5}">
                      <a16:colId xmlns:a16="http://schemas.microsoft.com/office/drawing/2014/main" val="2288224198"/>
                    </a:ext>
                  </a:extLst>
                </a:gridCol>
              </a:tblGrid>
              <a:tr h="177094">
                <a:tc>
                  <a:txBody>
                    <a:bodyPr/>
                    <a:lstStyle/>
                    <a:p>
                      <a:pPr algn="ctr" rtl="0" fontAlgn="ctr"/>
                      <a:r>
                        <a:rPr lang="es-CO" sz="700" b="0" i="0" u="none" strike="noStrike">
                          <a:solidFill>
                            <a:srgbClr val="000000"/>
                          </a:solidFill>
                          <a:effectLst/>
                          <a:latin typeface="Tahoma"/>
                        </a:rPr>
                        <a:t>X =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1458"/>
                  </a:ext>
                </a:extLst>
              </a:tr>
              <a:tr h="169331">
                <a:tc>
                  <a:txBody>
                    <a:bodyPr/>
                    <a:lstStyle/>
                    <a:p>
                      <a:pPr algn="ctr" rtl="0" fontAlgn="ctr"/>
                      <a:r>
                        <a:rPr lang="es-CO" sz="700" b="0" i="0" u="none" strike="noStrike" dirty="0">
                          <a:solidFill>
                            <a:srgbClr val="000000"/>
                          </a:solidFill>
                          <a:effectLst/>
                          <a:latin typeface="Tahoma"/>
                        </a:rPr>
                        <a:t>X &lt;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98877"/>
                  </a:ext>
                </a:extLst>
              </a:tr>
            </a:tbl>
          </a:graphicData>
        </a:graphic>
      </p:graphicFrame>
      <p:pic>
        <p:nvPicPr>
          <p:cNvPr id="2" name="object 6">
            <a:extLst>
              <a:ext uri="{FF2B5EF4-FFF2-40B4-BE49-F238E27FC236}">
                <a16:creationId xmlns:a16="http://schemas.microsoft.com/office/drawing/2014/main" id="{3CC3DC7D-23E4-4979-B4A4-DFB7E5B9DFCB}"/>
              </a:ext>
            </a:extLst>
          </p:cNvPr>
          <p:cNvPicPr/>
          <p:nvPr/>
        </p:nvPicPr>
        <p:blipFill>
          <a:blip r:embed="rId4" cstate="print"/>
          <a:stretch>
            <a:fillRect/>
          </a:stretch>
        </p:blipFill>
        <p:spPr>
          <a:xfrm>
            <a:off x="144459" y="24682"/>
            <a:ext cx="753164" cy="714446"/>
          </a:xfrm>
          <a:prstGeom prst="rect">
            <a:avLst/>
          </a:prstGeom>
        </p:spPr>
      </p:pic>
      <p:sp>
        <p:nvSpPr>
          <p:cNvPr id="3" name="Rectángulo 2">
            <a:extLst>
              <a:ext uri="{FF2B5EF4-FFF2-40B4-BE49-F238E27FC236}">
                <a16:creationId xmlns:a16="http://schemas.microsoft.com/office/drawing/2014/main" id="{03410EA0-F42A-169A-D799-B07CA825F65F}"/>
              </a:ext>
            </a:extLst>
          </p:cNvPr>
          <p:cNvSpPr/>
          <p:nvPr/>
        </p:nvSpPr>
        <p:spPr>
          <a:xfrm>
            <a:off x="897623" y="107673"/>
            <a:ext cx="6345327" cy="391967"/>
          </a:xfrm>
          <a:prstGeom prst="rect">
            <a:avLst/>
          </a:prstGeom>
        </p:spPr>
        <p:txBody>
          <a:bodyPr wrap="none" lIns="91440" tIns="45720" rIns="91440" bIns="45720" anchor="t">
            <a:spAutoFit/>
          </a:bodyPr>
          <a:lstStyle/>
          <a:p>
            <a:pPr>
              <a:lnSpc>
                <a:spcPct val="107000"/>
              </a:lnSpc>
              <a:spcAft>
                <a:spcPts val="0"/>
              </a:spcAft>
            </a:pPr>
            <a:r>
              <a:rPr lang="es-CO" sz="2000" dirty="0">
                <a:ln>
                  <a:solidFill>
                    <a:srgbClr val="006600"/>
                  </a:solidFill>
                </a:ln>
                <a:solidFill>
                  <a:srgbClr val="006600"/>
                </a:solidFill>
                <a:latin typeface="Tahoma"/>
                <a:ea typeface="Tahoma"/>
                <a:cs typeface="Tahoma"/>
              </a:rPr>
              <a:t>CMI acumulado septiembre 2024 – Aguas Nacionales  </a:t>
            </a:r>
            <a:endParaRPr lang="es-CO" sz="2000" dirty="0">
              <a:solidFill>
                <a:srgbClr val="737373"/>
              </a:solidFill>
              <a:latin typeface="Tahoma"/>
              <a:ea typeface="Tahoma"/>
              <a:cs typeface="Tahoma"/>
            </a:endParaRPr>
          </a:p>
        </p:txBody>
      </p:sp>
      <p:graphicFrame>
        <p:nvGraphicFramePr>
          <p:cNvPr id="15" name="Tabla 14">
            <a:extLst>
              <a:ext uri="{FF2B5EF4-FFF2-40B4-BE49-F238E27FC236}">
                <a16:creationId xmlns:a16="http://schemas.microsoft.com/office/drawing/2014/main" id="{531B2A4B-480D-5902-F760-00705E53FA60}"/>
              </a:ext>
            </a:extLst>
          </p:cNvPr>
          <p:cNvGraphicFramePr>
            <a:graphicFrameLocks noGrp="1"/>
          </p:cNvGraphicFramePr>
          <p:nvPr>
            <p:extLst>
              <p:ext uri="{D42A27DB-BD31-4B8C-83A1-F6EECF244321}">
                <p14:modId xmlns:p14="http://schemas.microsoft.com/office/powerpoint/2010/main" val="3105249778"/>
              </p:ext>
            </p:extLst>
          </p:nvPr>
        </p:nvGraphicFramePr>
        <p:xfrm>
          <a:off x="144459" y="4272121"/>
          <a:ext cx="5951540" cy="1961412"/>
        </p:xfrm>
        <a:graphic>
          <a:graphicData uri="http://schemas.openxmlformats.org/drawingml/2006/table">
            <a:tbl>
              <a:tblPr/>
              <a:tblGrid>
                <a:gridCol w="548912">
                  <a:extLst>
                    <a:ext uri="{9D8B030D-6E8A-4147-A177-3AD203B41FA5}">
                      <a16:colId xmlns:a16="http://schemas.microsoft.com/office/drawing/2014/main" val="1579196341"/>
                    </a:ext>
                  </a:extLst>
                </a:gridCol>
                <a:gridCol w="910324">
                  <a:extLst>
                    <a:ext uri="{9D8B030D-6E8A-4147-A177-3AD203B41FA5}">
                      <a16:colId xmlns:a16="http://schemas.microsoft.com/office/drawing/2014/main" val="3323061678"/>
                    </a:ext>
                  </a:extLst>
                </a:gridCol>
                <a:gridCol w="1135622">
                  <a:extLst>
                    <a:ext uri="{9D8B030D-6E8A-4147-A177-3AD203B41FA5}">
                      <a16:colId xmlns:a16="http://schemas.microsoft.com/office/drawing/2014/main" val="553278966"/>
                    </a:ext>
                  </a:extLst>
                </a:gridCol>
                <a:gridCol w="3356682">
                  <a:extLst>
                    <a:ext uri="{9D8B030D-6E8A-4147-A177-3AD203B41FA5}">
                      <a16:colId xmlns:a16="http://schemas.microsoft.com/office/drawing/2014/main" val="4193522458"/>
                    </a:ext>
                  </a:extLst>
                </a:gridCol>
              </a:tblGrid>
              <a:tr h="620292">
                <a:tc>
                  <a:txBody>
                    <a:bodyPr/>
                    <a:lstStyle/>
                    <a:p>
                      <a:pPr algn="ctr" rtl="0" fontAlgn="ctr"/>
                      <a:r>
                        <a:rPr lang="es-CO" sz="1200" b="1" i="0" u="none" strike="noStrike" dirty="0">
                          <a:solidFill>
                            <a:srgbClr val="FFFFFF"/>
                          </a:solidFill>
                          <a:effectLst/>
                          <a:latin typeface="Tahoma"/>
                        </a:rPr>
                        <a:t>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Tahoma"/>
                        </a:rPr>
                        <a:t>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panose="020B0604030504040204" pitchFamily="34" charset="0"/>
                        </a:rPr>
                        <a:t>Observaciones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407752256"/>
                  </a:ext>
                </a:extLst>
              </a:tr>
              <a:tr h="1320289">
                <a:tc>
                  <a:txBody>
                    <a:bodyPr/>
                    <a:lstStyle/>
                    <a:p>
                      <a:pPr algn="ctr" rtl="0" fontAlgn="ctr"/>
                      <a:r>
                        <a:rPr lang="es-CO" sz="1200" b="0" i="0" u="none" strike="noStrike" dirty="0">
                          <a:solidFill>
                            <a:srgbClr val="737373"/>
                          </a:solidFill>
                          <a:effectLst/>
                          <a:latin typeface="Tahoma" panose="020B0604030504040204" pitchFamily="34" charset="0"/>
                        </a:rPr>
                        <a:t>1,310</a:t>
                      </a:r>
                      <a:r>
                        <a:rPr lang="es-CO" sz="12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a:rPr>
                        <a:t>1,218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1" i="0" u="none" strike="noStrike" dirty="0">
                          <a:solidFill>
                            <a:srgbClr val="FF0000"/>
                          </a:solidFill>
                          <a:effectLst/>
                          <a:latin typeface="Tahoma"/>
                        </a:rPr>
                        <a:t>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100" b="0" i="0" u="none" strike="noStrike" dirty="0">
                          <a:solidFill>
                            <a:srgbClr val="737373"/>
                          </a:solidFill>
                          <a:effectLst/>
                          <a:latin typeface="Tahoma" panose="020B0604030504040204" pitchFamily="34" charset="0"/>
                        </a:rPr>
                        <a:t>En el último año la producción de biogás estuvo por debajo de la meta, resultado de la disminución del caudal por la intervención para reparación del interceptor oriental por parte de EPM, generando una derivación de aproximadamente 1 m3 del caudal de agua residual que no ingresa a la PTAR, disminuyendo la carga y por ende la producción de biogás.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580496"/>
                  </a:ext>
                </a:extLst>
              </a:tr>
            </a:tbl>
          </a:graphicData>
        </a:graphic>
      </p:graphicFrame>
      <p:graphicFrame>
        <p:nvGraphicFramePr>
          <p:cNvPr id="11" name="Tabla 10">
            <a:extLst>
              <a:ext uri="{FF2B5EF4-FFF2-40B4-BE49-F238E27FC236}">
                <a16:creationId xmlns:a16="http://schemas.microsoft.com/office/drawing/2014/main" id="{4642B92F-839B-7F09-0958-AFCEE5D7BFDB}"/>
              </a:ext>
            </a:extLst>
          </p:cNvPr>
          <p:cNvGraphicFramePr>
            <a:graphicFrameLocks noGrp="1"/>
          </p:cNvGraphicFramePr>
          <p:nvPr>
            <p:extLst>
              <p:ext uri="{D42A27DB-BD31-4B8C-83A1-F6EECF244321}">
                <p14:modId xmlns:p14="http://schemas.microsoft.com/office/powerpoint/2010/main" val="176124070"/>
              </p:ext>
            </p:extLst>
          </p:nvPr>
        </p:nvGraphicFramePr>
        <p:xfrm>
          <a:off x="6224337" y="4272119"/>
          <a:ext cx="5822465" cy="1969443"/>
        </p:xfrm>
        <a:graphic>
          <a:graphicData uri="http://schemas.openxmlformats.org/drawingml/2006/table">
            <a:tbl>
              <a:tblPr/>
              <a:tblGrid>
                <a:gridCol w="503722">
                  <a:extLst>
                    <a:ext uri="{9D8B030D-6E8A-4147-A177-3AD203B41FA5}">
                      <a16:colId xmlns:a16="http://schemas.microsoft.com/office/drawing/2014/main" val="1540984749"/>
                    </a:ext>
                  </a:extLst>
                </a:gridCol>
                <a:gridCol w="933650">
                  <a:extLst>
                    <a:ext uri="{9D8B030D-6E8A-4147-A177-3AD203B41FA5}">
                      <a16:colId xmlns:a16="http://schemas.microsoft.com/office/drawing/2014/main" val="1663876187"/>
                    </a:ext>
                  </a:extLst>
                </a:gridCol>
                <a:gridCol w="1174283">
                  <a:extLst>
                    <a:ext uri="{9D8B030D-6E8A-4147-A177-3AD203B41FA5}">
                      <a16:colId xmlns:a16="http://schemas.microsoft.com/office/drawing/2014/main" val="2535354445"/>
                    </a:ext>
                  </a:extLst>
                </a:gridCol>
                <a:gridCol w="3210810">
                  <a:extLst>
                    <a:ext uri="{9D8B030D-6E8A-4147-A177-3AD203B41FA5}">
                      <a16:colId xmlns:a16="http://schemas.microsoft.com/office/drawing/2014/main" val="4232060936"/>
                    </a:ext>
                  </a:extLst>
                </a:gridCol>
              </a:tblGrid>
              <a:tr h="653846">
                <a:tc>
                  <a:txBody>
                    <a:bodyPr/>
                    <a:lstStyle/>
                    <a:p>
                      <a:pPr algn="ctr" rtl="0" fontAlgn="ctr"/>
                      <a:r>
                        <a:rPr lang="es-MX" sz="1200" b="1" i="0" u="none" strike="noStrike" dirty="0">
                          <a:solidFill>
                            <a:srgbClr val="FFFFFF"/>
                          </a:solidFill>
                          <a:effectLst/>
                          <a:latin typeface="Tahoma" panose="020B0604030504040204" pitchFamily="34" charset="0"/>
                        </a:rPr>
                        <a:t>Meta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Tahoma" panose="020B0604030504040204" pitchFamily="34" charset="0"/>
                        </a:rPr>
                        <a:t>Ejecutado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200" b="1" i="0" u="none" strike="noStrike" dirty="0">
                          <a:solidFill>
                            <a:srgbClr val="FFFFFF"/>
                          </a:solidFill>
                          <a:effectLst/>
                          <a:latin typeface="Tahoma"/>
                        </a:rPr>
                        <a:t>% Cumplimiento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200" b="1" i="0" u="none" strike="noStrike" dirty="0">
                          <a:solidFill>
                            <a:srgbClr val="FFFFFF"/>
                          </a:solidFill>
                          <a:effectLst/>
                          <a:latin typeface="Tahoma" panose="020B0604030504040204" pitchFamily="34" charset="0"/>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555919468"/>
                  </a:ext>
                </a:extLst>
              </a:tr>
              <a:tr h="1315597">
                <a:tc>
                  <a:txBody>
                    <a:bodyPr/>
                    <a:lstStyle/>
                    <a:p>
                      <a:pPr algn="ctr" rtl="0" fontAlgn="ctr"/>
                      <a:r>
                        <a:rPr lang="es-MX" sz="1200" b="0" i="0" u="none" strike="noStrike" dirty="0">
                          <a:solidFill>
                            <a:srgbClr val="737373"/>
                          </a:solidFill>
                          <a:effectLst/>
                          <a:latin typeface="Tahoma"/>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dirty="0">
                          <a:solidFill>
                            <a:srgbClr val="737373"/>
                          </a:solidFill>
                          <a:effectLst/>
                          <a:latin typeface="Tahom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dirty="0">
                          <a:solidFill>
                            <a:srgbClr val="7AD400"/>
                          </a:solidFill>
                          <a:effectLst/>
                          <a:latin typeface="Tahom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auto"/>
                      <a:r>
                        <a:rPr lang="es-ES" sz="1200" b="0" i="0" u="none" strike="noStrike" dirty="0">
                          <a:solidFill>
                            <a:srgbClr val="737373"/>
                          </a:solidFill>
                          <a:effectLst/>
                          <a:latin typeface="Tahoma"/>
                        </a:rPr>
                        <a:t>En agosto el biosólido seco por sus características de calidad, cumple como tipo B  según decreto 1287 de 2014, alcanzando la meta establecida. Pendiente resultado de septiembre.</a:t>
                      </a:r>
                      <a:endParaRPr lang="es-MX" sz="1200" b="0" i="0" u="none" strike="noStrike" dirty="0">
                        <a:solidFill>
                          <a:srgbClr val="737373"/>
                        </a:solidFill>
                        <a:effectLst/>
                        <a:latin typeface="Tahoma" panose="020B0604030504040204" pitchFamily="34" charset="0"/>
                      </a:endParaRPr>
                    </a:p>
                  </a:txBody>
                  <a:tcPr marL="857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158922"/>
                  </a:ext>
                </a:extLst>
              </a:tr>
            </a:tbl>
          </a:graphicData>
        </a:graphic>
      </p:graphicFrame>
      <p:sp>
        <p:nvSpPr>
          <p:cNvPr id="12" name="CuadroTexto 11">
            <a:extLst>
              <a:ext uri="{FF2B5EF4-FFF2-40B4-BE49-F238E27FC236}">
                <a16:creationId xmlns:a16="http://schemas.microsoft.com/office/drawing/2014/main" id="{7E4FDAB2-FEBA-A83E-E7A4-1ADD8CC9EC23}"/>
              </a:ext>
            </a:extLst>
          </p:cNvPr>
          <p:cNvSpPr txBox="1"/>
          <p:nvPr/>
        </p:nvSpPr>
        <p:spPr>
          <a:xfrm>
            <a:off x="859123" y="601951"/>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3" name="Gráfico 12">
            <a:extLst>
              <a:ext uri="{FF2B5EF4-FFF2-40B4-BE49-F238E27FC236}">
                <a16:creationId xmlns:a16="http://schemas.microsoft.com/office/drawing/2014/main" id="{4F01DA09-0404-4613-86CE-94993BE6F15F}"/>
              </a:ext>
            </a:extLst>
          </p:cNvPr>
          <p:cNvGraphicFramePr>
            <a:graphicFrameLocks/>
          </p:cNvGraphicFramePr>
          <p:nvPr>
            <p:extLst>
              <p:ext uri="{D42A27DB-BD31-4B8C-83A1-F6EECF244321}">
                <p14:modId xmlns:p14="http://schemas.microsoft.com/office/powerpoint/2010/main" val="133318685"/>
              </p:ext>
            </p:extLst>
          </p:nvPr>
        </p:nvGraphicFramePr>
        <p:xfrm>
          <a:off x="-73718" y="931185"/>
          <a:ext cx="6233886" cy="33737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a:extLst>
              <a:ext uri="{FF2B5EF4-FFF2-40B4-BE49-F238E27FC236}">
                <a16:creationId xmlns:a16="http://schemas.microsoft.com/office/drawing/2014/main" id="{9575DD0C-A348-457F-81B7-6A8E4D88FB65}"/>
              </a:ext>
            </a:extLst>
          </p:cNvPr>
          <p:cNvGraphicFramePr>
            <a:graphicFrameLocks/>
          </p:cNvGraphicFramePr>
          <p:nvPr>
            <p:extLst>
              <p:ext uri="{D42A27DB-BD31-4B8C-83A1-F6EECF244321}">
                <p14:modId xmlns:p14="http://schemas.microsoft.com/office/powerpoint/2010/main" val="2048909593"/>
              </p:ext>
            </p:extLst>
          </p:nvPr>
        </p:nvGraphicFramePr>
        <p:xfrm>
          <a:off x="6196206" y="1066349"/>
          <a:ext cx="5822464" cy="32191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627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9 Elipse">
            <a:extLst>
              <a:ext uri="{FF2B5EF4-FFF2-40B4-BE49-F238E27FC236}">
                <a16:creationId xmlns:a16="http://schemas.microsoft.com/office/drawing/2014/main" id="{C6C06583-7587-4ABF-B8C7-5B8817027FAA}"/>
              </a:ext>
            </a:extLst>
          </p:cNvPr>
          <p:cNvSpPr/>
          <p:nvPr/>
        </p:nvSpPr>
        <p:spPr bwMode="auto">
          <a:xfrm>
            <a:off x="11087403" y="6108034"/>
            <a:ext cx="155578" cy="159429"/>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0" name="29 Elipse">
            <a:extLst>
              <a:ext uri="{FF2B5EF4-FFF2-40B4-BE49-F238E27FC236}">
                <a16:creationId xmlns:a16="http://schemas.microsoft.com/office/drawing/2014/main" id="{9DFB5050-3787-403D-85DC-9B22D620227D}"/>
              </a:ext>
            </a:extLst>
          </p:cNvPr>
          <p:cNvSpPr/>
          <p:nvPr/>
        </p:nvSpPr>
        <p:spPr bwMode="auto">
          <a:xfrm>
            <a:off x="11087403" y="6303333"/>
            <a:ext cx="155578" cy="14920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1" name="29 Elipse">
            <a:extLst>
              <a:ext uri="{FF2B5EF4-FFF2-40B4-BE49-F238E27FC236}">
                <a16:creationId xmlns:a16="http://schemas.microsoft.com/office/drawing/2014/main" id="{BF9D8EC5-11E7-457E-A5CA-27C9DAEA1E7A}"/>
              </a:ext>
            </a:extLst>
          </p:cNvPr>
          <p:cNvSpPr/>
          <p:nvPr/>
        </p:nvSpPr>
        <p:spPr bwMode="auto">
          <a:xfrm>
            <a:off x="11087403" y="6488409"/>
            <a:ext cx="155578" cy="14089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6" name="CuadroTexto 15">
            <a:extLst>
              <a:ext uri="{FF2B5EF4-FFF2-40B4-BE49-F238E27FC236}">
                <a16:creationId xmlns:a16="http://schemas.microsoft.com/office/drawing/2014/main" id="{86E77D6F-4BB5-41AB-9497-2474775E9DE1}"/>
              </a:ext>
            </a:extLst>
          </p:cNvPr>
          <p:cNvSpPr txBox="1"/>
          <p:nvPr/>
        </p:nvSpPr>
        <p:spPr>
          <a:xfrm>
            <a:off x="582088" y="812211"/>
            <a:ext cx="6233886" cy="362087"/>
          </a:xfrm>
          <a:prstGeom prst="rect">
            <a:avLst/>
          </a:prstGeom>
          <a:noFill/>
        </p:spPr>
        <p:txBody>
          <a:bodyPr wrap="square">
            <a:spAutoFit/>
          </a:bodyPr>
          <a:lstStyle/>
          <a:p>
            <a:pPr>
              <a:lnSpc>
                <a:spcPct val="107000"/>
              </a:lnSpc>
              <a:defRPr/>
            </a:pPr>
            <a:r>
              <a:rPr lang="es-ES" b="1" i="1" dirty="0">
                <a:solidFill>
                  <a:srgbClr val="FFCC00"/>
                </a:solidFill>
                <a:latin typeface="Tahoma" panose="020B0604030504040204" pitchFamily="34" charset="0"/>
                <a:ea typeface="Tahoma" panose="020B0604030504040204" pitchFamily="34" charset="0"/>
                <a:cs typeface="Tahoma" panose="020B0604030504040204" pitchFamily="34" charset="0"/>
              </a:rPr>
              <a:t>Generación de Valor</a:t>
            </a:r>
          </a:p>
        </p:txBody>
      </p:sp>
      <p:pic>
        <p:nvPicPr>
          <p:cNvPr id="17" name="object 6">
            <a:extLst>
              <a:ext uri="{FF2B5EF4-FFF2-40B4-BE49-F238E27FC236}">
                <a16:creationId xmlns:a16="http://schemas.microsoft.com/office/drawing/2014/main" id="{A5150676-FC51-43F7-999C-50DF4522571A}"/>
              </a:ext>
            </a:extLst>
          </p:cNvPr>
          <p:cNvPicPr/>
          <p:nvPr/>
        </p:nvPicPr>
        <p:blipFill>
          <a:blip r:embed="rId2" cstate="print"/>
          <a:stretch>
            <a:fillRect/>
          </a:stretch>
        </p:blipFill>
        <p:spPr>
          <a:xfrm>
            <a:off x="144459" y="66177"/>
            <a:ext cx="753164" cy="714446"/>
          </a:xfrm>
          <a:prstGeom prst="rect">
            <a:avLst/>
          </a:prstGeom>
        </p:spPr>
      </p:pic>
      <p:sp>
        <p:nvSpPr>
          <p:cNvPr id="18" name="Rectángulo 17">
            <a:extLst>
              <a:ext uri="{FF2B5EF4-FFF2-40B4-BE49-F238E27FC236}">
                <a16:creationId xmlns:a16="http://schemas.microsoft.com/office/drawing/2014/main" id="{0EB601BF-77F3-4512-9406-E64B08394782}"/>
              </a:ext>
            </a:extLst>
          </p:cNvPr>
          <p:cNvSpPr/>
          <p:nvPr/>
        </p:nvSpPr>
        <p:spPr>
          <a:xfrm>
            <a:off x="897623" y="107673"/>
            <a:ext cx="6298840"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t>
            </a:r>
            <a:r>
              <a:rPr lang="es-CO" sz="200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acumulado septiembre </a:t>
            </a: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12" name="Rectángulo: esquinas redondeadas 11">
            <a:hlinkClick r:id="rId3" action="ppaction://hlinksldjump"/>
            <a:extLst>
              <a:ext uri="{FF2B5EF4-FFF2-40B4-BE49-F238E27FC236}">
                <a16:creationId xmlns:a16="http://schemas.microsoft.com/office/drawing/2014/main" id="{0AB11C31-2BB2-4447-94B2-2FCCFEC4640C}"/>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20" name="Tabla 19">
            <a:extLst>
              <a:ext uri="{FF2B5EF4-FFF2-40B4-BE49-F238E27FC236}">
                <a16:creationId xmlns:a16="http://schemas.microsoft.com/office/drawing/2014/main" id="{5BB626B1-7D3B-98DB-0E76-858479EFF526}"/>
              </a:ext>
            </a:extLst>
          </p:cNvPr>
          <p:cNvGraphicFramePr>
            <a:graphicFrameLocks noGrp="1"/>
          </p:cNvGraphicFramePr>
          <p:nvPr/>
        </p:nvGraphicFramePr>
        <p:xfrm>
          <a:off x="10175693" y="6099906"/>
          <a:ext cx="1178106" cy="537709"/>
        </p:xfrm>
        <a:graphic>
          <a:graphicData uri="http://schemas.openxmlformats.org/drawingml/2006/table">
            <a:tbl>
              <a:tblPr/>
              <a:tblGrid>
                <a:gridCol w="825658">
                  <a:extLst>
                    <a:ext uri="{9D8B030D-6E8A-4147-A177-3AD203B41FA5}">
                      <a16:colId xmlns:a16="http://schemas.microsoft.com/office/drawing/2014/main" val="782090551"/>
                    </a:ext>
                  </a:extLst>
                </a:gridCol>
                <a:gridCol w="352448">
                  <a:extLst>
                    <a:ext uri="{9D8B030D-6E8A-4147-A177-3AD203B41FA5}">
                      <a16:colId xmlns:a16="http://schemas.microsoft.com/office/drawing/2014/main" val="2869738696"/>
                    </a:ext>
                  </a:extLst>
                </a:gridCol>
              </a:tblGrid>
              <a:tr h="180272">
                <a:tc>
                  <a:txBody>
                    <a:bodyPr/>
                    <a:lstStyle/>
                    <a:p>
                      <a:pPr algn="ctr" rtl="0" fontAlgn="ctr"/>
                      <a:r>
                        <a:rPr lang="es-CO" sz="700" b="0" i="0" u="none" strike="noStrike" dirty="0">
                          <a:solidFill>
                            <a:srgbClr val="000000"/>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173234">
                <a:tc>
                  <a:txBody>
                    <a:bodyPr/>
                    <a:lstStyle/>
                    <a:p>
                      <a:pPr algn="ctr" rtl="0" fontAlgn="ctr"/>
                      <a:r>
                        <a:rPr lang="es-CO" sz="700" b="0" i="0" u="none" strike="noStrike" dirty="0">
                          <a:solidFill>
                            <a:srgbClr val="000000"/>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80272">
                <a:tc>
                  <a:txBody>
                    <a:bodyPr/>
                    <a:lstStyle/>
                    <a:p>
                      <a:pPr algn="ctr" rtl="0" fontAlgn="ctr"/>
                      <a:r>
                        <a:rPr lang="es-CO" sz="700" b="0" i="0" u="none" strike="noStrike" dirty="0">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graphicFrame>
        <p:nvGraphicFramePr>
          <p:cNvPr id="9" name="Tabla 8">
            <a:extLst>
              <a:ext uri="{FF2B5EF4-FFF2-40B4-BE49-F238E27FC236}">
                <a16:creationId xmlns:a16="http://schemas.microsoft.com/office/drawing/2014/main" id="{FFE2B034-0287-961E-92B9-DC66AECEA704}"/>
              </a:ext>
            </a:extLst>
          </p:cNvPr>
          <p:cNvGraphicFramePr>
            <a:graphicFrameLocks noGrp="1"/>
          </p:cNvGraphicFramePr>
          <p:nvPr>
            <p:extLst>
              <p:ext uri="{D42A27DB-BD31-4B8C-83A1-F6EECF244321}">
                <p14:modId xmlns:p14="http://schemas.microsoft.com/office/powerpoint/2010/main" val="1899644784"/>
              </p:ext>
            </p:extLst>
          </p:nvPr>
        </p:nvGraphicFramePr>
        <p:xfrm>
          <a:off x="521041" y="3723950"/>
          <a:ext cx="10832758" cy="2183657"/>
        </p:xfrm>
        <a:graphic>
          <a:graphicData uri="http://schemas.openxmlformats.org/drawingml/2006/table">
            <a:tbl>
              <a:tblPr/>
              <a:tblGrid>
                <a:gridCol w="1066683">
                  <a:extLst>
                    <a:ext uri="{9D8B030D-6E8A-4147-A177-3AD203B41FA5}">
                      <a16:colId xmlns:a16="http://schemas.microsoft.com/office/drawing/2014/main" val="2511293445"/>
                    </a:ext>
                  </a:extLst>
                </a:gridCol>
                <a:gridCol w="1149647">
                  <a:extLst>
                    <a:ext uri="{9D8B030D-6E8A-4147-A177-3AD203B41FA5}">
                      <a16:colId xmlns:a16="http://schemas.microsoft.com/office/drawing/2014/main" val="4291468096"/>
                    </a:ext>
                  </a:extLst>
                </a:gridCol>
                <a:gridCol w="1149647">
                  <a:extLst>
                    <a:ext uri="{9D8B030D-6E8A-4147-A177-3AD203B41FA5}">
                      <a16:colId xmlns:a16="http://schemas.microsoft.com/office/drawing/2014/main" val="3762942153"/>
                    </a:ext>
                  </a:extLst>
                </a:gridCol>
                <a:gridCol w="865199">
                  <a:extLst>
                    <a:ext uri="{9D8B030D-6E8A-4147-A177-3AD203B41FA5}">
                      <a16:colId xmlns:a16="http://schemas.microsoft.com/office/drawing/2014/main" val="3027438691"/>
                    </a:ext>
                  </a:extLst>
                </a:gridCol>
                <a:gridCol w="829642">
                  <a:extLst>
                    <a:ext uri="{9D8B030D-6E8A-4147-A177-3AD203B41FA5}">
                      <a16:colId xmlns:a16="http://schemas.microsoft.com/office/drawing/2014/main" val="1752371149"/>
                    </a:ext>
                  </a:extLst>
                </a:gridCol>
                <a:gridCol w="5771940">
                  <a:extLst>
                    <a:ext uri="{9D8B030D-6E8A-4147-A177-3AD203B41FA5}">
                      <a16:colId xmlns:a16="http://schemas.microsoft.com/office/drawing/2014/main" val="843778025"/>
                    </a:ext>
                  </a:extLst>
                </a:gridCol>
              </a:tblGrid>
              <a:tr h="354857">
                <a:tc>
                  <a:txBody>
                    <a:bodyPr/>
                    <a:lstStyle/>
                    <a:p>
                      <a:pPr algn="ctr" rtl="0" fontAlgn="ctr"/>
                      <a:r>
                        <a:rPr lang="es-CO" sz="1100" b="1" i="0" u="none" strike="noStrike">
                          <a:solidFill>
                            <a:srgbClr val="FFFFFF"/>
                          </a:solidFill>
                          <a:effectLst/>
                          <a:highlight>
                            <a:srgbClr val="007934"/>
                          </a:highligh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highlight>
                            <a:srgbClr val="007934"/>
                          </a:highligh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highlight>
                            <a:srgbClr val="007934"/>
                          </a:highligh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highlight>
                            <a:srgbClr val="007934"/>
                          </a:highligh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rgbClr val="FFFFFF"/>
                          </a:solidFill>
                          <a:effectLst/>
                          <a:highlight>
                            <a:srgbClr val="007934"/>
                          </a:highligh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a:solidFill>
                            <a:srgbClr val="FFFFFF"/>
                          </a:solidFill>
                          <a:effectLst/>
                          <a:highlight>
                            <a:srgbClr val="007934"/>
                          </a:highlight>
                          <a:latin typeface="Tahoma" panose="020B0604030504040204" pitchFamily="34" charset="0"/>
                        </a:rPr>
                        <a:t>Observación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292416164"/>
                  </a:ext>
                </a:extLst>
              </a:tr>
              <a:tr h="774771">
                <a:tc rowSpan="2">
                  <a:txBody>
                    <a:bodyPr/>
                    <a:lstStyle/>
                    <a:p>
                      <a:pPr algn="ctr" rtl="0" fontAlgn="ctr"/>
                      <a:r>
                        <a:rPr lang="es-CO" sz="1100" b="0" i="0" u="none" strike="noStrike" dirty="0">
                          <a:solidFill>
                            <a:srgbClr val="737373"/>
                          </a:solidFill>
                          <a:effectLst/>
                          <a:latin typeface="Tahoma" panose="020B0604030504040204" pitchFamily="34" charset="0"/>
                        </a:rPr>
                        <a:t> $  476,771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dirty="0">
                          <a:solidFill>
                            <a:srgbClr val="737373"/>
                          </a:solidFill>
                          <a:effectLst/>
                          <a:latin typeface="Tahoma" panose="020B0604030504040204" pitchFamily="34" charset="0"/>
                        </a:rPr>
                        <a:t>$372,257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dirty="0">
                          <a:solidFill>
                            <a:srgbClr val="737373"/>
                          </a:solidFill>
                          <a:effectLst/>
                          <a:latin typeface="Tahoma" panose="020B0604030504040204" pitchFamily="34" charset="0"/>
                        </a:rPr>
                        <a:t>$386,465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100" b="1" i="0" u="none" strike="noStrike">
                          <a:solidFill>
                            <a:srgbClr val="FFC000"/>
                          </a:solidFill>
                          <a:effectLst/>
                          <a:latin typeface="Tahoma" panose="020B060403050404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100" b="0" i="0" u="none" strike="noStrike" dirty="0">
                          <a:solidFill>
                            <a:srgbClr val="737373"/>
                          </a:solidFill>
                          <a:effectLst/>
                          <a:latin typeface="Tahoma" panose="020B0604030504040204" pitchFamily="34" charset="0"/>
                        </a:rPr>
                        <a:t>-$   14,208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just" rtl="0" fontAlgn="t"/>
                      <a:r>
                        <a:rPr lang="es-ES" sz="1200" b="0" i="0" u="none" strike="noStrike" dirty="0">
                          <a:solidFill>
                            <a:srgbClr val="737373"/>
                          </a:solidFill>
                          <a:effectLst/>
                          <a:latin typeface="Tahoma" panose="020B0604030504040204" pitchFamily="34" charset="0"/>
                        </a:rPr>
                        <a:t>Ingresos Subejecución de $14,208:</a:t>
                      </a:r>
                    </a:p>
                    <a:p>
                      <a:pPr algn="just" rtl="0" fontAlgn="t"/>
                      <a:r>
                        <a:rPr lang="es-ES" sz="1200" b="0" i="0" u="none" strike="noStrike" dirty="0">
                          <a:solidFill>
                            <a:srgbClr val="737373"/>
                          </a:solidFill>
                          <a:effectLst/>
                          <a:latin typeface="Tahoma" panose="020B0604030504040204" pitchFamily="34" charset="0"/>
                        </a:rPr>
                        <a:t>Ingresos por Prestación de Servicios Alcantarillado: $17,596 principalmente en CMI en $19,580 por el menor valor ajuste por valoración de marzo frente a lo presupuestado derivado del IPC registrado en el periodo. En CMO se obtiene una sobreejecución de $1,984 producto de la conciliación semestral del contrato de interconexión y  el aumento de los m3 vertidos de más frente a lo presupuestado.</a:t>
                      </a:r>
                    </a:p>
                    <a:p>
                      <a:pPr algn="just" rtl="0" fontAlgn="t"/>
                      <a:r>
                        <a:rPr lang="es-ES" sz="1200" b="0" i="0" u="none" strike="noStrike" dirty="0">
                          <a:solidFill>
                            <a:srgbClr val="737373"/>
                          </a:solidFill>
                          <a:effectLst/>
                          <a:latin typeface="Tahoma" panose="020B0604030504040204" pitchFamily="34" charset="0"/>
                        </a:rPr>
                        <a:t>Se presenta una sobreejecución en otros ingresos operativos $3,388 principalmente por los honorarios interventoría y las recuperaciones de costos y gastos efectivos y no efectivos (estimados de servicios públicos, incapacidades, entre otros).</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888065"/>
                  </a:ext>
                </a:extLst>
              </a:tr>
              <a:tr h="839828">
                <a:tc vMerge="1">
                  <a:txBody>
                    <a:bodyPr/>
                    <a:lstStyle/>
                    <a:p>
                      <a:endParaRPr lang="es-CO"/>
                    </a:p>
                  </a:txBody>
                  <a:tcPr/>
                </a:tc>
                <a:tc>
                  <a:txBody>
                    <a:bodyPr/>
                    <a:lstStyle/>
                    <a:p>
                      <a:pPr algn="ctr" rtl="0" fontAlgn="ctr"/>
                      <a:r>
                        <a:rPr lang="es-CO" sz="1100" b="0" i="0" u="none" strike="noStrike" dirty="0">
                          <a:solidFill>
                            <a:srgbClr val="737373"/>
                          </a:solidFill>
                          <a:effectLst/>
                          <a:latin typeface="Tahoma" panose="020B060403050404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100" b="0" i="0" u="none" strike="noStrike" dirty="0">
                          <a:solidFill>
                            <a:srgbClr val="737373"/>
                          </a:solidFill>
                          <a:effectLst/>
                          <a:latin typeface="Tahoma" panose="020B060403050404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37822497"/>
                  </a:ext>
                </a:extLst>
              </a:tr>
            </a:tbl>
          </a:graphicData>
        </a:graphic>
      </p:graphicFrame>
      <p:graphicFrame>
        <p:nvGraphicFramePr>
          <p:cNvPr id="5" name="Gráfico 4">
            <a:extLst>
              <a:ext uri="{FF2B5EF4-FFF2-40B4-BE49-F238E27FC236}">
                <a16:creationId xmlns:a16="http://schemas.microsoft.com/office/drawing/2014/main" id="{F6E30C14-02A7-42F3-9485-49E0FAD330AD}"/>
              </a:ext>
            </a:extLst>
          </p:cNvPr>
          <p:cNvGraphicFramePr>
            <a:graphicFrameLocks/>
          </p:cNvGraphicFramePr>
          <p:nvPr>
            <p:extLst>
              <p:ext uri="{D42A27DB-BD31-4B8C-83A1-F6EECF244321}">
                <p14:modId xmlns:p14="http://schemas.microsoft.com/office/powerpoint/2010/main" val="1673365639"/>
              </p:ext>
            </p:extLst>
          </p:nvPr>
        </p:nvGraphicFramePr>
        <p:xfrm>
          <a:off x="3132083" y="950393"/>
          <a:ext cx="6741348" cy="2773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575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9 Elipse">
            <a:extLst>
              <a:ext uri="{FF2B5EF4-FFF2-40B4-BE49-F238E27FC236}">
                <a16:creationId xmlns:a16="http://schemas.microsoft.com/office/drawing/2014/main" id="{B1E126B0-0FB8-4747-B0C5-2708CE124C76}"/>
              </a:ext>
            </a:extLst>
          </p:cNvPr>
          <p:cNvSpPr/>
          <p:nvPr/>
        </p:nvSpPr>
        <p:spPr bwMode="auto">
          <a:xfrm>
            <a:off x="11957054" y="6221806"/>
            <a:ext cx="155578" cy="159429"/>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5" name="29 Elipse">
            <a:extLst>
              <a:ext uri="{FF2B5EF4-FFF2-40B4-BE49-F238E27FC236}">
                <a16:creationId xmlns:a16="http://schemas.microsoft.com/office/drawing/2014/main" id="{7024905C-9ED6-4038-A4F2-8A7E31ADD8C3}"/>
              </a:ext>
            </a:extLst>
          </p:cNvPr>
          <p:cNvSpPr/>
          <p:nvPr/>
        </p:nvSpPr>
        <p:spPr bwMode="auto">
          <a:xfrm>
            <a:off x="11957054" y="6407265"/>
            <a:ext cx="155578" cy="14920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6" name="29 Elipse">
            <a:extLst>
              <a:ext uri="{FF2B5EF4-FFF2-40B4-BE49-F238E27FC236}">
                <a16:creationId xmlns:a16="http://schemas.microsoft.com/office/drawing/2014/main" id="{1ABCCFBD-3F63-4E4A-A8CA-87585460D50C}"/>
              </a:ext>
            </a:extLst>
          </p:cNvPr>
          <p:cNvSpPr/>
          <p:nvPr/>
        </p:nvSpPr>
        <p:spPr bwMode="auto">
          <a:xfrm>
            <a:off x="11957054" y="6582501"/>
            <a:ext cx="155578" cy="14089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1045" kern="0">
              <a:solidFill>
                <a:srgbClr val="2F2F2F"/>
              </a:solidFill>
              <a:latin typeface="Calibri Light" panose="020F0302020204030204"/>
            </a:endParaRPr>
          </a:p>
        </p:txBody>
      </p:sp>
      <p:sp>
        <p:nvSpPr>
          <p:cNvPr id="17" name="Rectángulo: esquinas redondeadas 16">
            <a:hlinkClick r:id="rId3" action="ppaction://hlinksldjump"/>
            <a:extLst>
              <a:ext uri="{FF2B5EF4-FFF2-40B4-BE49-F238E27FC236}">
                <a16:creationId xmlns:a16="http://schemas.microsoft.com/office/drawing/2014/main" id="{39462BB0-38CC-42C5-A73A-07EECBDEC7DD}"/>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4" name="Tabla 3">
            <a:extLst>
              <a:ext uri="{FF2B5EF4-FFF2-40B4-BE49-F238E27FC236}">
                <a16:creationId xmlns:a16="http://schemas.microsoft.com/office/drawing/2014/main" id="{B5986CFF-062E-E4E8-B5A6-97E616961971}"/>
              </a:ext>
            </a:extLst>
          </p:cNvPr>
          <p:cNvGraphicFramePr>
            <a:graphicFrameLocks noGrp="1"/>
          </p:cNvGraphicFramePr>
          <p:nvPr>
            <p:extLst>
              <p:ext uri="{D42A27DB-BD31-4B8C-83A1-F6EECF244321}">
                <p14:modId xmlns:p14="http://schemas.microsoft.com/office/powerpoint/2010/main" val="3437469986"/>
              </p:ext>
            </p:extLst>
          </p:nvPr>
        </p:nvGraphicFramePr>
        <p:xfrm>
          <a:off x="11096926" y="6221806"/>
          <a:ext cx="1062037" cy="537709"/>
        </p:xfrm>
        <a:graphic>
          <a:graphicData uri="http://schemas.openxmlformats.org/drawingml/2006/table">
            <a:tbl>
              <a:tblPr/>
              <a:tblGrid>
                <a:gridCol w="773906">
                  <a:extLst>
                    <a:ext uri="{9D8B030D-6E8A-4147-A177-3AD203B41FA5}">
                      <a16:colId xmlns:a16="http://schemas.microsoft.com/office/drawing/2014/main" val="782090551"/>
                    </a:ext>
                  </a:extLst>
                </a:gridCol>
                <a:gridCol w="288131">
                  <a:extLst>
                    <a:ext uri="{9D8B030D-6E8A-4147-A177-3AD203B41FA5}">
                      <a16:colId xmlns:a16="http://schemas.microsoft.com/office/drawing/2014/main" val="2869738696"/>
                    </a:ext>
                  </a:extLst>
                </a:gridCol>
              </a:tblGrid>
              <a:tr h="180272">
                <a:tc>
                  <a:txBody>
                    <a:bodyPr/>
                    <a:lstStyle/>
                    <a:p>
                      <a:pPr algn="ctr" rtl="0" fontAlgn="ctr"/>
                      <a:r>
                        <a:rPr lang="es-CO" sz="700" b="0" i="0" u="none" strike="noStrike">
                          <a:solidFill>
                            <a:srgbClr val="000000"/>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173234">
                <a:tc>
                  <a:txBody>
                    <a:bodyPr/>
                    <a:lstStyle/>
                    <a:p>
                      <a:pPr algn="ctr" rtl="0" fontAlgn="ctr"/>
                      <a:r>
                        <a:rPr lang="es-CO" sz="700" b="0" i="0" u="none" strike="noStrike">
                          <a:solidFill>
                            <a:srgbClr val="000000"/>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80272">
                <a:tc>
                  <a:txBody>
                    <a:bodyPr/>
                    <a:lstStyle/>
                    <a:p>
                      <a:pPr algn="ctr" rtl="0" fontAlgn="ctr"/>
                      <a:r>
                        <a:rPr lang="es-CO" sz="700" b="0" i="0" u="none" strike="noStrike" dirty="0">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pic>
        <p:nvPicPr>
          <p:cNvPr id="2" name="object 6">
            <a:extLst>
              <a:ext uri="{FF2B5EF4-FFF2-40B4-BE49-F238E27FC236}">
                <a16:creationId xmlns:a16="http://schemas.microsoft.com/office/drawing/2014/main" id="{1A6CEC6C-4C97-C646-51CD-62641BAC825A}"/>
              </a:ext>
            </a:extLst>
          </p:cNvPr>
          <p:cNvPicPr/>
          <p:nvPr/>
        </p:nvPicPr>
        <p:blipFill>
          <a:blip r:embed="rId4" cstate="print"/>
          <a:stretch>
            <a:fillRect/>
          </a:stretch>
        </p:blipFill>
        <p:spPr>
          <a:xfrm>
            <a:off x="144459" y="24682"/>
            <a:ext cx="753164" cy="714446"/>
          </a:xfrm>
          <a:prstGeom prst="rect">
            <a:avLst/>
          </a:prstGeom>
        </p:spPr>
      </p:pic>
      <p:sp>
        <p:nvSpPr>
          <p:cNvPr id="3" name="Rectángulo 2">
            <a:extLst>
              <a:ext uri="{FF2B5EF4-FFF2-40B4-BE49-F238E27FC236}">
                <a16:creationId xmlns:a16="http://schemas.microsoft.com/office/drawing/2014/main" id="{06547045-386A-7C71-E17A-53ED3BDEF63F}"/>
              </a:ext>
            </a:extLst>
          </p:cNvPr>
          <p:cNvSpPr/>
          <p:nvPr/>
        </p:nvSpPr>
        <p:spPr>
          <a:xfrm>
            <a:off x="897623" y="107673"/>
            <a:ext cx="6298840"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septiembre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5" name="CuadroTexto 4">
            <a:extLst>
              <a:ext uri="{FF2B5EF4-FFF2-40B4-BE49-F238E27FC236}">
                <a16:creationId xmlns:a16="http://schemas.microsoft.com/office/drawing/2014/main" id="{91BCA957-6EFB-6D90-7296-5674501CEE10}"/>
              </a:ext>
            </a:extLst>
          </p:cNvPr>
          <p:cNvSpPr txBox="1"/>
          <p:nvPr/>
        </p:nvSpPr>
        <p:spPr>
          <a:xfrm>
            <a:off x="875071" y="728968"/>
            <a:ext cx="6233886" cy="362087"/>
          </a:xfrm>
          <a:prstGeom prst="rect">
            <a:avLst/>
          </a:prstGeom>
          <a:noFill/>
        </p:spPr>
        <p:txBody>
          <a:bodyPr wrap="square">
            <a:spAutoFit/>
          </a:bodyPr>
          <a:lstStyle/>
          <a:p>
            <a:pPr>
              <a:lnSpc>
                <a:spcPct val="107000"/>
              </a:lnSpc>
              <a:defRPr/>
            </a:pPr>
            <a:r>
              <a:rPr lang="es-ES" b="1" i="1" dirty="0">
                <a:solidFill>
                  <a:srgbClr val="FFCC00"/>
                </a:solidFill>
                <a:latin typeface="Tahoma" panose="020B0604030504040204" pitchFamily="34" charset="0"/>
                <a:ea typeface="Tahoma" panose="020B0604030504040204" pitchFamily="34" charset="0"/>
                <a:cs typeface="Tahoma" panose="020B0604030504040204" pitchFamily="34" charset="0"/>
              </a:rPr>
              <a:t>Generación de Valor</a:t>
            </a:r>
          </a:p>
        </p:txBody>
      </p:sp>
      <p:graphicFrame>
        <p:nvGraphicFramePr>
          <p:cNvPr id="21" name="Tabla 20">
            <a:extLst>
              <a:ext uri="{FF2B5EF4-FFF2-40B4-BE49-F238E27FC236}">
                <a16:creationId xmlns:a16="http://schemas.microsoft.com/office/drawing/2014/main" id="{71D721F4-86DC-7CE1-1F75-956577183418}"/>
              </a:ext>
            </a:extLst>
          </p:cNvPr>
          <p:cNvGraphicFramePr>
            <a:graphicFrameLocks noGrp="1"/>
          </p:cNvGraphicFramePr>
          <p:nvPr>
            <p:extLst>
              <p:ext uri="{D42A27DB-BD31-4B8C-83A1-F6EECF244321}">
                <p14:modId xmlns:p14="http://schemas.microsoft.com/office/powerpoint/2010/main" val="1107533682"/>
              </p:ext>
            </p:extLst>
          </p:nvPr>
        </p:nvGraphicFramePr>
        <p:xfrm>
          <a:off x="358603" y="5468720"/>
          <a:ext cx="5779803" cy="554990"/>
        </p:xfrm>
        <a:graphic>
          <a:graphicData uri="http://schemas.openxmlformats.org/drawingml/2006/table">
            <a:tbl>
              <a:tblPr/>
              <a:tblGrid>
                <a:gridCol w="5779803">
                  <a:extLst>
                    <a:ext uri="{9D8B030D-6E8A-4147-A177-3AD203B41FA5}">
                      <a16:colId xmlns:a16="http://schemas.microsoft.com/office/drawing/2014/main" val="2524553051"/>
                    </a:ext>
                  </a:extLst>
                </a:gridCol>
              </a:tblGrid>
              <a:tr h="554990">
                <a:tc>
                  <a:txBody>
                    <a:bodyPr/>
                    <a:lstStyle/>
                    <a:p>
                      <a:pPr algn="just" rtl="0" fontAlgn="auto"/>
                      <a:r>
                        <a:rPr lang="es-ES" sz="1200" b="0" i="0" u="none" strike="noStrike" dirty="0">
                          <a:solidFill>
                            <a:srgbClr val="737373"/>
                          </a:solidFill>
                          <a:effectLst/>
                          <a:latin typeface="Tahoma" panose="020B0604030504040204" pitchFamily="34" charset="0"/>
                        </a:rPr>
                        <a:t>Se obtuvo una sobreejecución EBITDA de $6,940 principalmente por el menor valor ejecutado en costos y gastos.</a:t>
                      </a:r>
                    </a:p>
                  </a:txBody>
                  <a:tcPr marL="7200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871026"/>
                  </a:ext>
                </a:extLst>
              </a:tr>
            </a:tbl>
          </a:graphicData>
        </a:graphic>
      </p:graphicFrame>
      <p:graphicFrame>
        <p:nvGraphicFramePr>
          <p:cNvPr id="29" name="Tabla 28">
            <a:extLst>
              <a:ext uri="{FF2B5EF4-FFF2-40B4-BE49-F238E27FC236}">
                <a16:creationId xmlns:a16="http://schemas.microsoft.com/office/drawing/2014/main" id="{DFB41D58-8E44-0716-1D21-D9CD30A79A79}"/>
              </a:ext>
            </a:extLst>
          </p:cNvPr>
          <p:cNvGraphicFramePr>
            <a:graphicFrameLocks noGrp="1"/>
          </p:cNvGraphicFramePr>
          <p:nvPr>
            <p:extLst>
              <p:ext uri="{D42A27DB-BD31-4B8C-83A1-F6EECF244321}">
                <p14:modId xmlns:p14="http://schemas.microsoft.com/office/powerpoint/2010/main" val="3188503684"/>
              </p:ext>
            </p:extLst>
          </p:nvPr>
        </p:nvGraphicFramePr>
        <p:xfrm>
          <a:off x="6388966" y="5468720"/>
          <a:ext cx="5779804" cy="554990"/>
        </p:xfrm>
        <a:graphic>
          <a:graphicData uri="http://schemas.openxmlformats.org/drawingml/2006/table">
            <a:tbl>
              <a:tblPr/>
              <a:tblGrid>
                <a:gridCol w="5779804">
                  <a:extLst>
                    <a:ext uri="{9D8B030D-6E8A-4147-A177-3AD203B41FA5}">
                      <a16:colId xmlns:a16="http://schemas.microsoft.com/office/drawing/2014/main" val="1796948626"/>
                    </a:ext>
                  </a:extLst>
                </a:gridCol>
              </a:tblGrid>
              <a:tr h="537709">
                <a:tc>
                  <a:txBody>
                    <a:bodyPr/>
                    <a:lstStyle/>
                    <a:p>
                      <a:pPr algn="just" rtl="0" fontAlgn="auto"/>
                      <a:r>
                        <a:rPr lang="es-ES" sz="1200" b="0" i="0" u="none" strike="noStrike" kern="1200" dirty="0">
                          <a:solidFill>
                            <a:srgbClr val="737373"/>
                          </a:solidFill>
                          <a:effectLst/>
                          <a:latin typeface="Tahoma" panose="020B0604030504040204" pitchFamily="34" charset="0"/>
                          <a:ea typeface="+mn-ea"/>
                          <a:cs typeface="+mn-cs"/>
                        </a:rPr>
                        <a:t>Se presenta una sobreejecución de $19,843 originado principalmente por el mayor valor de los rendimientos financieros obtenidos y los menores costos y gastos ejecutados.</a:t>
                      </a:r>
                    </a:p>
                  </a:txBody>
                  <a:tcPr marL="72000" marR="72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615135"/>
                  </a:ext>
                </a:extLst>
              </a:tr>
            </a:tbl>
          </a:graphicData>
        </a:graphic>
      </p:graphicFrame>
      <p:graphicFrame>
        <p:nvGraphicFramePr>
          <p:cNvPr id="22" name="Tabla 21">
            <a:extLst>
              <a:ext uri="{FF2B5EF4-FFF2-40B4-BE49-F238E27FC236}">
                <a16:creationId xmlns:a16="http://schemas.microsoft.com/office/drawing/2014/main" id="{9C33DB29-C6DE-6C41-4466-41FB617BC0EB}"/>
              </a:ext>
            </a:extLst>
          </p:cNvPr>
          <p:cNvGraphicFramePr>
            <a:graphicFrameLocks noGrp="1"/>
          </p:cNvGraphicFramePr>
          <p:nvPr>
            <p:extLst>
              <p:ext uri="{D42A27DB-BD31-4B8C-83A1-F6EECF244321}">
                <p14:modId xmlns:p14="http://schemas.microsoft.com/office/powerpoint/2010/main" val="3614811127"/>
              </p:ext>
            </p:extLst>
          </p:nvPr>
        </p:nvGraphicFramePr>
        <p:xfrm>
          <a:off x="358603" y="3962693"/>
          <a:ext cx="5779803" cy="1352679"/>
        </p:xfrm>
        <a:graphic>
          <a:graphicData uri="http://schemas.openxmlformats.org/drawingml/2006/table">
            <a:tbl>
              <a:tblPr/>
              <a:tblGrid>
                <a:gridCol w="1155960">
                  <a:extLst>
                    <a:ext uri="{9D8B030D-6E8A-4147-A177-3AD203B41FA5}">
                      <a16:colId xmlns:a16="http://schemas.microsoft.com/office/drawing/2014/main" val="791412307"/>
                    </a:ext>
                  </a:extLst>
                </a:gridCol>
                <a:gridCol w="1205502">
                  <a:extLst>
                    <a:ext uri="{9D8B030D-6E8A-4147-A177-3AD203B41FA5}">
                      <a16:colId xmlns:a16="http://schemas.microsoft.com/office/drawing/2014/main" val="4226615937"/>
                    </a:ext>
                  </a:extLst>
                </a:gridCol>
                <a:gridCol w="1205502">
                  <a:extLst>
                    <a:ext uri="{9D8B030D-6E8A-4147-A177-3AD203B41FA5}">
                      <a16:colId xmlns:a16="http://schemas.microsoft.com/office/drawing/2014/main" val="3520799816"/>
                    </a:ext>
                  </a:extLst>
                </a:gridCol>
                <a:gridCol w="1205502">
                  <a:extLst>
                    <a:ext uri="{9D8B030D-6E8A-4147-A177-3AD203B41FA5}">
                      <a16:colId xmlns:a16="http://schemas.microsoft.com/office/drawing/2014/main" val="2169830404"/>
                    </a:ext>
                  </a:extLst>
                </a:gridCol>
                <a:gridCol w="1007337">
                  <a:extLst>
                    <a:ext uri="{9D8B030D-6E8A-4147-A177-3AD203B41FA5}">
                      <a16:colId xmlns:a16="http://schemas.microsoft.com/office/drawing/2014/main" val="660334584"/>
                    </a:ext>
                  </a:extLst>
                </a:gridCol>
              </a:tblGrid>
              <a:tr h="453412">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1503704070"/>
                  </a:ext>
                </a:extLst>
              </a:tr>
              <a:tr h="513867">
                <a:tc rowSpan="2">
                  <a:txBody>
                    <a:bodyPr/>
                    <a:lstStyle/>
                    <a:p>
                      <a:pPr algn="ctr" fontAlgn="ctr"/>
                      <a:r>
                        <a:rPr lang="es-CO" sz="1200" b="0" i="0" u="none" strike="noStrike" dirty="0">
                          <a:solidFill>
                            <a:srgbClr val="737373"/>
                          </a:solidFill>
                          <a:effectLst/>
                          <a:latin typeface="Tahoma" panose="020B0604030504040204" pitchFamily="34" charset="0"/>
                        </a:rPr>
                        <a:t> $  351,590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737373"/>
                          </a:solidFill>
                          <a:effectLst/>
                          <a:latin typeface="Tahoma" panose="020B0604030504040204" pitchFamily="34" charset="0"/>
                        </a:rPr>
                        <a:t> $  299,059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737373"/>
                          </a:solidFill>
                          <a:effectLst/>
                          <a:latin typeface="Tahoma" panose="020B0604030504040204" pitchFamily="34" charset="0"/>
                        </a:rPr>
                        <a:t> $  292,119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200" b="1" i="0" u="none" strike="noStrike" dirty="0">
                          <a:solidFill>
                            <a:srgbClr val="7AD400"/>
                          </a:solidFill>
                          <a:effectLst/>
                          <a:latin typeface="Tahoma" panose="020B060403050404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200" b="0" i="0" u="none" strike="noStrike" dirty="0">
                          <a:solidFill>
                            <a:srgbClr val="737373"/>
                          </a:solidFill>
                          <a:effectLst/>
                          <a:latin typeface="Tahoma" panose="020B0604030504040204" pitchFamily="34" charset="0"/>
                        </a:rPr>
                        <a:t> $   6,940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8671985"/>
                  </a:ext>
                </a:extLst>
              </a:tr>
              <a:tr h="385400">
                <a:tc vMerge="1">
                  <a:txBody>
                    <a:bodyPr/>
                    <a:lstStyle/>
                    <a:p>
                      <a:endParaRPr lang="es-CO"/>
                    </a:p>
                  </a:txBody>
                  <a:tcPr/>
                </a:tc>
                <a:tc>
                  <a:txBody>
                    <a:bodyPr/>
                    <a:lstStyle/>
                    <a:p>
                      <a:pPr algn="ctr" fontAlgn="ctr"/>
                      <a:r>
                        <a:rPr lang="es-CO" sz="1200" b="0" i="0" u="none" strike="noStrike" dirty="0">
                          <a:solidFill>
                            <a:srgbClr val="737373"/>
                          </a:solidFill>
                          <a:effectLst/>
                          <a:latin typeface="Tahoma" panose="020B060403050404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737373"/>
                          </a:solidFill>
                          <a:effectLst/>
                          <a:latin typeface="Tahoma" panose="020B060403050404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708422438"/>
                  </a:ext>
                </a:extLst>
              </a:tr>
            </a:tbl>
          </a:graphicData>
        </a:graphic>
      </p:graphicFrame>
      <p:graphicFrame>
        <p:nvGraphicFramePr>
          <p:cNvPr id="23" name="Tabla 22">
            <a:extLst>
              <a:ext uri="{FF2B5EF4-FFF2-40B4-BE49-F238E27FC236}">
                <a16:creationId xmlns:a16="http://schemas.microsoft.com/office/drawing/2014/main" id="{70BD4399-E58A-D363-3A0F-F3913B3280A7}"/>
              </a:ext>
            </a:extLst>
          </p:cNvPr>
          <p:cNvGraphicFramePr>
            <a:graphicFrameLocks noGrp="1"/>
          </p:cNvGraphicFramePr>
          <p:nvPr>
            <p:extLst>
              <p:ext uri="{D42A27DB-BD31-4B8C-83A1-F6EECF244321}">
                <p14:modId xmlns:p14="http://schemas.microsoft.com/office/powerpoint/2010/main" val="1730245436"/>
              </p:ext>
            </p:extLst>
          </p:nvPr>
        </p:nvGraphicFramePr>
        <p:xfrm>
          <a:off x="6379160" y="3962693"/>
          <a:ext cx="5779803" cy="1352678"/>
        </p:xfrm>
        <a:graphic>
          <a:graphicData uri="http://schemas.openxmlformats.org/drawingml/2006/table">
            <a:tbl>
              <a:tblPr/>
              <a:tblGrid>
                <a:gridCol w="1155961">
                  <a:extLst>
                    <a:ext uri="{9D8B030D-6E8A-4147-A177-3AD203B41FA5}">
                      <a16:colId xmlns:a16="http://schemas.microsoft.com/office/drawing/2014/main" val="3560505784"/>
                    </a:ext>
                  </a:extLst>
                </a:gridCol>
                <a:gridCol w="1205502">
                  <a:extLst>
                    <a:ext uri="{9D8B030D-6E8A-4147-A177-3AD203B41FA5}">
                      <a16:colId xmlns:a16="http://schemas.microsoft.com/office/drawing/2014/main" val="2446510000"/>
                    </a:ext>
                  </a:extLst>
                </a:gridCol>
                <a:gridCol w="1205502">
                  <a:extLst>
                    <a:ext uri="{9D8B030D-6E8A-4147-A177-3AD203B41FA5}">
                      <a16:colId xmlns:a16="http://schemas.microsoft.com/office/drawing/2014/main" val="635268681"/>
                    </a:ext>
                  </a:extLst>
                </a:gridCol>
                <a:gridCol w="1205502">
                  <a:extLst>
                    <a:ext uri="{9D8B030D-6E8A-4147-A177-3AD203B41FA5}">
                      <a16:colId xmlns:a16="http://schemas.microsoft.com/office/drawing/2014/main" val="623936603"/>
                    </a:ext>
                  </a:extLst>
                </a:gridCol>
                <a:gridCol w="1007336">
                  <a:extLst>
                    <a:ext uri="{9D8B030D-6E8A-4147-A177-3AD203B41FA5}">
                      <a16:colId xmlns:a16="http://schemas.microsoft.com/office/drawing/2014/main" val="3608761038"/>
                    </a:ext>
                  </a:extLst>
                </a:gridCol>
              </a:tblGrid>
              <a:tr h="601190">
                <a:tc>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a:solidFill>
                            <a:srgbClr val="FFFFFF"/>
                          </a:solidFill>
                          <a:effectLst/>
                          <a:highlight>
                            <a:srgbClr val="007934"/>
                          </a:highligh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197917359"/>
                  </a:ext>
                </a:extLst>
              </a:tr>
              <a:tr h="410813">
                <a:tc rowSpan="2">
                  <a:txBody>
                    <a:bodyPr/>
                    <a:lstStyle/>
                    <a:p>
                      <a:pPr algn="ctr" fontAlgn="ctr"/>
                      <a:r>
                        <a:rPr lang="es-CO" sz="1200" b="0" i="0" u="none" strike="noStrike" dirty="0">
                          <a:solidFill>
                            <a:srgbClr val="737373"/>
                          </a:solidFill>
                          <a:effectLst/>
                          <a:latin typeface="Tahoma" panose="020B0604030504040204" pitchFamily="34" charset="0"/>
                        </a:rPr>
                        <a:t> $  228,316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737373"/>
                          </a:solidFill>
                          <a:effectLst/>
                          <a:latin typeface="Tahoma" panose="020B0604030504040204" pitchFamily="34" charset="0"/>
                        </a:rPr>
                        <a:t> $  209,577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737373"/>
                          </a:solidFill>
                          <a:effectLst/>
                          <a:latin typeface="Tahoma" panose="020B0604030504040204" pitchFamily="34" charset="0"/>
                        </a:rPr>
                        <a:t> $  189,734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es-CO" sz="1200" b="1" i="0" u="none" strike="noStrike" dirty="0">
                          <a:solidFill>
                            <a:srgbClr val="7AD400"/>
                          </a:solidFill>
                          <a:effectLst/>
                          <a:latin typeface="Tahoma" panose="020B060403050404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200" b="0" i="0" u="none" strike="noStrike" dirty="0">
                          <a:solidFill>
                            <a:srgbClr val="000000"/>
                          </a:solidFill>
                          <a:effectLst/>
                          <a:latin typeface="Tahoma" panose="020B0604030504040204" pitchFamily="34" charset="0"/>
                        </a:rPr>
                        <a:t> </a:t>
                      </a:r>
                      <a:r>
                        <a:rPr lang="es-CO" sz="1200" b="0" i="0" u="none" strike="noStrike" dirty="0">
                          <a:solidFill>
                            <a:srgbClr val="737373"/>
                          </a:solidFill>
                          <a:effectLst/>
                          <a:latin typeface="Tahoma" panose="020B0604030504040204" pitchFamily="34" charset="0"/>
                        </a:rPr>
                        <a:t>$19,843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673728"/>
                  </a:ext>
                </a:extLst>
              </a:tr>
              <a:tr h="340675">
                <a:tc vMerge="1">
                  <a:txBody>
                    <a:bodyPr/>
                    <a:lstStyle/>
                    <a:p>
                      <a:endParaRPr lang="es-CO"/>
                    </a:p>
                  </a:txBody>
                  <a:tcPr/>
                </a:tc>
                <a:tc>
                  <a:txBody>
                    <a:bodyPr/>
                    <a:lstStyle/>
                    <a:p>
                      <a:pPr algn="ctr" fontAlgn="ctr"/>
                      <a:r>
                        <a:rPr lang="es-CO" sz="1200" b="0" i="0" u="none" strike="noStrike" dirty="0">
                          <a:solidFill>
                            <a:srgbClr val="737373"/>
                          </a:solidFill>
                          <a:effectLst/>
                          <a:latin typeface="Tahoma" panose="020B060403050404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737373"/>
                          </a:solidFill>
                          <a:effectLst/>
                          <a:latin typeface="Tahoma" panose="020B060403050404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61475886"/>
                  </a:ext>
                </a:extLst>
              </a:tr>
            </a:tbl>
          </a:graphicData>
        </a:graphic>
      </p:graphicFrame>
      <p:graphicFrame>
        <p:nvGraphicFramePr>
          <p:cNvPr id="12" name="Gráfico 11">
            <a:extLst>
              <a:ext uri="{FF2B5EF4-FFF2-40B4-BE49-F238E27FC236}">
                <a16:creationId xmlns:a16="http://schemas.microsoft.com/office/drawing/2014/main" id="{2F1199A6-116D-442D-BD9B-E5F496C81322}"/>
              </a:ext>
            </a:extLst>
          </p:cNvPr>
          <p:cNvGraphicFramePr>
            <a:graphicFrameLocks/>
          </p:cNvGraphicFramePr>
          <p:nvPr>
            <p:extLst>
              <p:ext uri="{D42A27DB-BD31-4B8C-83A1-F6EECF244321}">
                <p14:modId xmlns:p14="http://schemas.microsoft.com/office/powerpoint/2010/main" val="1292277992"/>
              </p:ext>
            </p:extLst>
          </p:nvPr>
        </p:nvGraphicFramePr>
        <p:xfrm>
          <a:off x="-1" y="1268115"/>
          <a:ext cx="6138407" cy="25412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a:extLst>
              <a:ext uri="{FF2B5EF4-FFF2-40B4-BE49-F238E27FC236}">
                <a16:creationId xmlns:a16="http://schemas.microsoft.com/office/drawing/2014/main" id="{49FE6043-06A3-43D7-9773-43B3476F73DF}"/>
              </a:ext>
            </a:extLst>
          </p:cNvPr>
          <p:cNvGraphicFramePr>
            <a:graphicFrameLocks/>
          </p:cNvGraphicFramePr>
          <p:nvPr>
            <p:extLst>
              <p:ext uri="{D42A27DB-BD31-4B8C-83A1-F6EECF244321}">
                <p14:modId xmlns:p14="http://schemas.microsoft.com/office/powerpoint/2010/main" val="2007770334"/>
              </p:ext>
            </p:extLst>
          </p:nvPr>
        </p:nvGraphicFramePr>
        <p:xfrm>
          <a:off x="6138406" y="1244403"/>
          <a:ext cx="6020557" cy="2642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2365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7272AA33-DB5A-495E-91F0-1DA5A7A7FF6D}"/>
              </a:ext>
            </a:extLst>
          </p:cNvPr>
          <p:cNvSpPr txBox="1"/>
          <p:nvPr/>
        </p:nvSpPr>
        <p:spPr>
          <a:xfrm>
            <a:off x="897623" y="512916"/>
            <a:ext cx="6573520"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p>
        </p:txBody>
      </p:sp>
      <p:sp>
        <p:nvSpPr>
          <p:cNvPr id="12" name="Rectángulo: esquinas redondeadas 11">
            <a:hlinkClick r:id="rId3" action="ppaction://hlinksldjump"/>
            <a:extLst>
              <a:ext uri="{FF2B5EF4-FFF2-40B4-BE49-F238E27FC236}">
                <a16:creationId xmlns:a16="http://schemas.microsoft.com/office/drawing/2014/main" id="{AF53EE99-BEF3-4FC7-8EA4-7F984505D895}"/>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2" name="Tabla 1">
            <a:extLst>
              <a:ext uri="{FF2B5EF4-FFF2-40B4-BE49-F238E27FC236}">
                <a16:creationId xmlns:a16="http://schemas.microsoft.com/office/drawing/2014/main" id="{FBED4276-C5A9-4409-8130-A6A18313086F}"/>
              </a:ext>
            </a:extLst>
          </p:cNvPr>
          <p:cNvGraphicFramePr>
            <a:graphicFrameLocks noGrp="1"/>
          </p:cNvGraphicFramePr>
          <p:nvPr>
            <p:extLst>
              <p:ext uri="{D42A27DB-BD31-4B8C-83A1-F6EECF244321}">
                <p14:modId xmlns:p14="http://schemas.microsoft.com/office/powerpoint/2010/main" val="957090047"/>
              </p:ext>
            </p:extLst>
          </p:nvPr>
        </p:nvGraphicFramePr>
        <p:xfrm>
          <a:off x="10306975" y="6002904"/>
          <a:ext cx="1674324" cy="792480"/>
        </p:xfrm>
        <a:graphic>
          <a:graphicData uri="http://schemas.openxmlformats.org/drawingml/2006/table">
            <a:tbl>
              <a:tblPr/>
              <a:tblGrid>
                <a:gridCol w="1430379">
                  <a:extLst>
                    <a:ext uri="{9D8B030D-6E8A-4147-A177-3AD203B41FA5}">
                      <a16:colId xmlns:a16="http://schemas.microsoft.com/office/drawing/2014/main" val="3835071929"/>
                    </a:ext>
                  </a:extLst>
                </a:gridCol>
                <a:gridCol w="243945">
                  <a:extLst>
                    <a:ext uri="{9D8B030D-6E8A-4147-A177-3AD203B41FA5}">
                      <a16:colId xmlns:a16="http://schemas.microsoft.com/office/drawing/2014/main" val="3559152424"/>
                    </a:ext>
                  </a:extLst>
                </a:gridCol>
              </a:tblGrid>
              <a:tr h="211527">
                <a:tc>
                  <a:txBody>
                    <a:bodyPr/>
                    <a:lstStyle/>
                    <a:p>
                      <a:pPr algn="ctr" fontAlgn="base"/>
                      <a:r>
                        <a:rPr lang="es-CO" sz="700" b="0" i="0" u="none" strike="noStrike">
                          <a:solidFill>
                            <a:srgbClr val="000000"/>
                          </a:solidFill>
                          <a:effectLst/>
                          <a:latin typeface="Tahoma" panose="020B0604030504040204" pitchFamily="34" charset="0"/>
                        </a:rPr>
                        <a:t>101=&gt;x&gt;=90% </a:t>
                      </a:r>
                      <a:r>
                        <a:rPr lang="es-CO" sz="700" b="0" i="0">
                          <a:solidFill>
                            <a:srgbClr val="000000"/>
                          </a:solidFill>
                          <a:effectLst/>
                          <a:latin typeface="Tahoma" panose="020B0604030504040204" pitchFamily="34" charset="0"/>
                        </a:rPr>
                        <a:t>​</a:t>
                      </a:r>
                      <a:endParaRPr lang="es-CO" sz="7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auto"/>
                      <a:r>
                        <a:rPr lang="es-CO" sz="1000" b="0" i="0" u="none" strike="noStrike" dirty="0">
                          <a:solidFill>
                            <a:srgbClr val="000000"/>
                          </a:solidFill>
                          <a:effectLst/>
                          <a:latin typeface="Calibri" panose="020F0502020204030204" pitchFamily="34" charset="0"/>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961344"/>
                  </a:ext>
                </a:extLst>
              </a:tr>
              <a:tr h="264408">
                <a:tc>
                  <a:txBody>
                    <a:bodyPr/>
                    <a:lstStyle/>
                    <a:p>
                      <a:pPr algn="ctr" fontAlgn="base"/>
                      <a:r>
                        <a:rPr lang="es-CO" sz="700" b="0" i="0" u="none" strike="noStrike">
                          <a:solidFill>
                            <a:srgbClr val="000000"/>
                          </a:solidFill>
                          <a:effectLst/>
                          <a:latin typeface="Tahoma" panose="020B0604030504040204" pitchFamily="34" charset="0"/>
                        </a:rPr>
                        <a:t>entre 90%&gt;x&gt;80% y 101%&lt;x&lt;105%</a:t>
                      </a:r>
                      <a:r>
                        <a:rPr lang="es-CO" sz="700" b="0" i="0">
                          <a:solidFill>
                            <a:srgbClr val="000000"/>
                          </a:solidFill>
                          <a:effectLst/>
                          <a:latin typeface="Tahoma" panose="020B0604030504040204" pitchFamily="34" charset="0"/>
                        </a:rPr>
                        <a:t>​</a:t>
                      </a:r>
                      <a:endParaRPr lang="es-CO" sz="7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auto"/>
                      <a:r>
                        <a:rPr lang="es-CO" sz="1000" b="0" i="0" u="none" strike="noStrike">
                          <a:solidFill>
                            <a:srgbClr val="000000"/>
                          </a:solidFill>
                          <a:effectLst/>
                          <a:latin typeface="Calibri" panose="020F0502020204030204" pitchFamily="34" charset="0"/>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369854"/>
                  </a:ext>
                </a:extLst>
              </a:tr>
              <a:tr h="211527">
                <a:tc>
                  <a:txBody>
                    <a:bodyPr/>
                    <a:lstStyle/>
                    <a:p>
                      <a:pPr algn="ctr" fontAlgn="base"/>
                      <a:r>
                        <a:rPr lang="es-CO" sz="700" b="0" i="0" u="none" strike="noStrike" dirty="0">
                          <a:solidFill>
                            <a:srgbClr val="000000"/>
                          </a:solidFill>
                          <a:effectLst/>
                          <a:latin typeface="Tahoma" panose="020B0604030504040204" pitchFamily="34" charset="0"/>
                        </a:rPr>
                        <a:t>x&lt;=80% y x&gt;=105%</a:t>
                      </a:r>
                      <a:r>
                        <a:rPr lang="es-CO" sz="700" b="0" i="0" dirty="0">
                          <a:solidFill>
                            <a:srgbClr val="000000"/>
                          </a:solidFill>
                          <a:effectLst/>
                          <a:latin typeface="Tahoma" panose="020B0604030504040204" pitchFamily="34" charset="0"/>
                        </a:rPr>
                        <a:t>​</a:t>
                      </a:r>
                      <a:endParaRPr lang="es-CO" sz="700" b="0" i="0" dirty="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auto"/>
                      <a:r>
                        <a:rPr lang="es-CO" sz="1000" b="0" i="0" u="none" strike="noStrike" dirty="0">
                          <a:solidFill>
                            <a:srgbClr val="000000"/>
                          </a:solidFill>
                          <a:effectLst/>
                          <a:latin typeface="Calibri" panose="020F0502020204030204" pitchFamily="34" charset="0"/>
                        </a:rPr>
                        <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75665"/>
                  </a:ext>
                </a:extLst>
              </a:tr>
            </a:tbl>
          </a:graphicData>
        </a:graphic>
      </p:graphicFrame>
      <p:sp>
        <p:nvSpPr>
          <p:cNvPr id="21" name="29 Elipse">
            <a:extLst>
              <a:ext uri="{FF2B5EF4-FFF2-40B4-BE49-F238E27FC236}">
                <a16:creationId xmlns:a16="http://schemas.microsoft.com/office/drawing/2014/main" id="{2A5F7C2A-9B52-4662-B831-23942133C778}"/>
              </a:ext>
            </a:extLst>
          </p:cNvPr>
          <p:cNvSpPr/>
          <p:nvPr/>
        </p:nvSpPr>
        <p:spPr bwMode="auto">
          <a:xfrm>
            <a:off x="11769882" y="6064276"/>
            <a:ext cx="186419" cy="176400"/>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22" name="29 Elipse">
            <a:extLst>
              <a:ext uri="{FF2B5EF4-FFF2-40B4-BE49-F238E27FC236}">
                <a16:creationId xmlns:a16="http://schemas.microsoft.com/office/drawing/2014/main" id="{3C77F6DB-4BE0-4227-8823-547E57C8A96D}"/>
              </a:ext>
            </a:extLst>
          </p:cNvPr>
          <p:cNvSpPr/>
          <p:nvPr/>
        </p:nvSpPr>
        <p:spPr bwMode="auto">
          <a:xfrm>
            <a:off x="11769881" y="6337381"/>
            <a:ext cx="186419" cy="176400"/>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23" name="29 Elipse">
            <a:extLst>
              <a:ext uri="{FF2B5EF4-FFF2-40B4-BE49-F238E27FC236}">
                <a16:creationId xmlns:a16="http://schemas.microsoft.com/office/drawing/2014/main" id="{D3CC34ED-DFB3-4D9A-9416-1C258421587A}"/>
              </a:ext>
            </a:extLst>
          </p:cNvPr>
          <p:cNvSpPr/>
          <p:nvPr/>
        </p:nvSpPr>
        <p:spPr bwMode="auto">
          <a:xfrm>
            <a:off x="11773533" y="6591710"/>
            <a:ext cx="182767" cy="176399"/>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6">
            <a:extLst>
              <a:ext uri="{FF2B5EF4-FFF2-40B4-BE49-F238E27FC236}">
                <a16:creationId xmlns:a16="http://schemas.microsoft.com/office/drawing/2014/main" id="{2E450088-F21C-B2E6-04FE-60B344516551}"/>
              </a:ext>
            </a:extLst>
          </p:cNvPr>
          <p:cNvPicPr/>
          <p:nvPr/>
        </p:nvPicPr>
        <p:blipFill>
          <a:blip r:embed="rId4" cstate="print"/>
          <a:stretch>
            <a:fillRect/>
          </a:stretch>
        </p:blipFill>
        <p:spPr>
          <a:xfrm>
            <a:off x="144459" y="24682"/>
            <a:ext cx="753164" cy="714446"/>
          </a:xfrm>
          <a:prstGeom prst="rect">
            <a:avLst/>
          </a:prstGeom>
        </p:spPr>
      </p:pic>
      <p:sp>
        <p:nvSpPr>
          <p:cNvPr id="8" name="Rectángulo 7">
            <a:extLst>
              <a:ext uri="{FF2B5EF4-FFF2-40B4-BE49-F238E27FC236}">
                <a16:creationId xmlns:a16="http://schemas.microsoft.com/office/drawing/2014/main" id="{8561B880-1808-21F8-391B-71D9478F0951}"/>
              </a:ext>
            </a:extLst>
          </p:cNvPr>
          <p:cNvSpPr/>
          <p:nvPr/>
        </p:nvSpPr>
        <p:spPr>
          <a:xfrm>
            <a:off x="897623" y="37289"/>
            <a:ext cx="6298840"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septiembre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11" name="CuadroTexto 10">
            <a:extLst>
              <a:ext uri="{FF2B5EF4-FFF2-40B4-BE49-F238E27FC236}">
                <a16:creationId xmlns:a16="http://schemas.microsoft.com/office/drawing/2014/main" id="{B35157CB-435D-93B9-BA9E-061B2CBBB0A8}"/>
              </a:ext>
            </a:extLst>
          </p:cNvPr>
          <p:cNvSpPr txBox="1"/>
          <p:nvPr/>
        </p:nvSpPr>
        <p:spPr>
          <a:xfrm>
            <a:off x="0" y="3096523"/>
            <a:ext cx="12090400" cy="3677930"/>
          </a:xfrm>
          <a:prstGeom prst="rect">
            <a:avLst/>
          </a:prstGeom>
          <a:noFill/>
        </p:spPr>
        <p:txBody>
          <a:bodyPr wrap="square" lIns="91440" tIns="45720" rIns="91440" bIns="45720" anchor="t">
            <a:spAutoFit/>
          </a:bodyPr>
          <a:lstStyle/>
          <a:p>
            <a:pPr algn="just" defTabSz="931591"/>
            <a:r>
              <a:rPr lang="es-CO" altLang="es-CO" sz="1200" b="1" dirty="0">
                <a:solidFill>
                  <a:srgbClr val="737373"/>
                </a:solidFill>
                <a:latin typeface="Tahoma" panose="020B0604030504040204" pitchFamily="34" charset="0"/>
                <a:ea typeface="Tahoma" panose="020B0604030504040204" pitchFamily="34" charset="0"/>
                <a:cs typeface="Tahoma" panose="020B0604030504040204" pitchFamily="34" charset="0"/>
              </a:rPr>
              <a:t>Costos y gastos efectivos: Su</a:t>
            </a:r>
            <a:r>
              <a:rPr lang="es-CO" sz="1200" b="1" dirty="0">
                <a:solidFill>
                  <a:srgbClr val="737373"/>
                </a:solidFill>
                <a:latin typeface="Tahoma" panose="020B0604030504040204" pitchFamily="34" charset="0"/>
                <a:ea typeface="Tahoma" panose="020B0604030504040204" pitchFamily="34" charset="0"/>
                <a:cs typeface="Tahoma" panose="020B0604030504040204" pitchFamily="34" charset="0"/>
              </a:rPr>
              <a:t>bejecución de $21,273</a:t>
            </a:r>
            <a:r>
              <a:rPr lang="es-CO" sz="1200" b="1" i="1"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CO" sz="1200" dirty="0">
                <a:solidFill>
                  <a:srgbClr val="737373"/>
                </a:solidFill>
                <a:latin typeface="Tahoma" panose="020B0604030504040204" pitchFamily="34" charset="0"/>
                <a:ea typeface="Tahoma" panose="020B0604030504040204" pitchFamily="34" charset="0"/>
                <a:cs typeface="Tahoma" panose="020B0604030504040204" pitchFamily="34" charset="0"/>
              </a:rPr>
              <a:t>principalmente en:</a:t>
            </a:r>
          </a:p>
          <a:p>
            <a:pPr algn="just" defTabSz="931591"/>
            <a:r>
              <a:rPr lang="es-CO" sz="1100" b="1" dirty="0">
                <a:solidFill>
                  <a:srgbClr val="737373"/>
                </a:solidFill>
                <a:latin typeface="Tahoma" panose="020B0604030504040204" pitchFamily="34" charset="0"/>
                <a:ea typeface="Tahoma" panose="020B0604030504040204" pitchFamily="34" charset="0"/>
                <a:cs typeface="Tahoma" panose="020B0604030504040204" pitchFamily="34" charset="0"/>
              </a:rPr>
              <a:t>Prestación por servicios: </a:t>
            </a:r>
            <a:r>
              <a:rPr lang="es-CO" sz="1100" dirty="0">
                <a:solidFill>
                  <a:srgbClr val="737373"/>
                </a:solidFill>
                <a:latin typeface="Tahoma" panose="020B0604030504040204" pitchFamily="34" charset="0"/>
                <a:ea typeface="Tahoma" panose="020B0604030504040204" pitchFamily="34" charset="0"/>
                <a:cs typeface="Tahoma" panose="020B0604030504040204" pitchFamily="34" charset="0"/>
              </a:rPr>
              <a:t>$6,740 principalmente en productos químicos $3,626 por menor valor de consumo de polímero al tener menos lodos a deshidratar, gas natural $2,940 por la disminución en la cantidad de biosólido húmedo a procesar en secado térmico dado por la reducción en el caudal de ingreso a la PTAR por la intervención del Interceptor Oriental por parte de EPM, entre otros.</a:t>
            </a:r>
          </a:p>
          <a:p>
            <a:pPr marL="12402" algn="just">
              <a:spcBef>
                <a:spcPts val="186"/>
              </a:spcBef>
            </a:pPr>
            <a:r>
              <a:rPr lang="es-ES" sz="1100" b="1" dirty="0">
                <a:solidFill>
                  <a:srgbClr val="737373"/>
                </a:solidFill>
                <a:latin typeface="Tahoma" panose="020B0604030504040204" pitchFamily="34" charset="0"/>
                <a:ea typeface="Tahoma" panose="020B0604030504040204" pitchFamily="34" charset="0"/>
                <a:cs typeface="Tahoma" panose="020B0604030504040204" pitchFamily="34" charset="0"/>
              </a:rPr>
              <a:t>Generales: </a:t>
            </a:r>
            <a:r>
              <a:rPr lang="es-ES" sz="1100" dirty="0">
                <a:solidFill>
                  <a:srgbClr val="737373"/>
                </a:solidFill>
                <a:latin typeface="Tahoma" panose="020B0604030504040204" pitchFamily="34" charset="0"/>
                <a:ea typeface="Tahoma" panose="020B0604030504040204" pitchFamily="34" charset="0"/>
                <a:cs typeface="Tahoma" panose="020B0604030504040204" pitchFamily="34" charset="0"/>
              </a:rPr>
              <a:t>$6,168: En comisiones y honorarios $3,235 </a:t>
            </a:r>
            <a:r>
              <a:rPr lang="es-CO" sz="1100" dirty="0">
                <a:solidFill>
                  <a:srgbClr val="737373"/>
                </a:solidFill>
                <a:latin typeface="Tahoma" panose="020B0604030504040204" pitchFamily="34" charset="0"/>
                <a:ea typeface="Tahoma" panose="020B0604030504040204" pitchFamily="34" charset="0"/>
                <a:cs typeface="Tahoma" panose="020B0604030504040204" pitchFamily="34" charset="0"/>
              </a:rPr>
              <a:t>de los cuales $ 2,939 corresponden  al perito (Kroll) contratado para la defensa ante el tribunal de arbitramento con el Consorcio HHA, el cual desde el mes de mayo no ha facturado los servicios prestados</a:t>
            </a:r>
            <a:r>
              <a:rPr lang="es-ES" sz="1100" dirty="0">
                <a:solidFill>
                  <a:srgbClr val="737373"/>
                </a:solidFill>
                <a:latin typeface="Tahoma"/>
                <a:cs typeface="Tahoma"/>
              </a:rPr>
              <a:t>, estudios y proyectos por $</a:t>
            </a:r>
            <a:r>
              <a:rPr lang="es-ES" sz="1100" dirty="0">
                <a:solidFill>
                  <a:srgbClr val="737373"/>
                </a:solidFill>
                <a:latin typeface="Tahoma" panose="020B0604030504040204" pitchFamily="34" charset="0"/>
                <a:ea typeface="Tahoma" panose="020B0604030504040204" pitchFamily="34" charset="0"/>
                <a:cs typeface="Tahoma" panose="020B0604030504040204" pitchFamily="34" charset="0"/>
              </a:rPr>
              <a:t>1,169 para los cuales se dio inicio a las contrataciones en unos meses posteriores a lo presupuestado, otros gastos $1,301 principalmente por gastos legales, los cuales a la fecha solo se ha registrado un anticipo de $140,  los demás gastos de por concepto de  árbitros y del tribunal dependen de lo que se determine en el curso del proceso, seguridad industrial  por desplazamiento en las contrataciones y  servicio de transporte $650 por el menor número de viajes realizados a los predios para entrega de biosólido, pues se </a:t>
            </a:r>
            <a:r>
              <a:rPr lang="es-CO" sz="1100" dirty="0">
                <a:solidFill>
                  <a:srgbClr val="737373"/>
                </a:solidFill>
                <a:latin typeface="Tahoma" panose="020B0604030504040204" pitchFamily="34" charset="0"/>
                <a:ea typeface="Tahoma" panose="020B0604030504040204" pitchFamily="34" charset="0"/>
                <a:cs typeface="Tahoma" panose="020B0604030504040204" pitchFamily="34" charset="0"/>
              </a:rPr>
              <a:t>presenta recolección de biosólidos por parte de los usuarios con vehículo propio.</a:t>
            </a:r>
            <a:endParaRPr lang="es-ES" sz="11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2402" algn="just">
              <a:spcBef>
                <a:spcPts val="186"/>
              </a:spcBef>
            </a:pPr>
            <a:r>
              <a:rPr lang="es-ES" sz="1100" b="1" dirty="0">
                <a:solidFill>
                  <a:srgbClr val="737373"/>
                </a:solidFill>
                <a:latin typeface="Tahoma" panose="020B0604030504040204" pitchFamily="34" charset="0"/>
                <a:ea typeface="Tahoma" panose="020B0604030504040204" pitchFamily="34" charset="0"/>
                <a:cs typeface="Tahoma" panose="020B0604030504040204" pitchFamily="34" charset="0"/>
              </a:rPr>
              <a:t>Órdenes y contratos</a:t>
            </a:r>
            <a:r>
              <a:rPr lang="es-ES" sz="1100" dirty="0">
                <a:solidFill>
                  <a:srgbClr val="737373"/>
                </a:solidFill>
                <a:latin typeface="Tahoma" panose="020B0604030504040204" pitchFamily="34" charset="0"/>
                <a:ea typeface="Tahoma" panose="020B0604030504040204" pitchFamily="34" charset="0"/>
                <a:cs typeface="Tahoma" panose="020B0604030504040204" pitchFamily="34" charset="0"/>
              </a:rPr>
              <a:t>: $5,273 representados así: mantenimiento y reparaciones por $ 2,840 dentro de este rubro se encuentra reparaciones de maquinaria y equipo asociado principalmente al contrato de adquisición de repuestos para las turbinas de secado térmico que se había planeado entrega de éstos en junio pero el mismo se está realizando con pagos mensualizados, en el acta de transacción del Interceptor  suscrita con EPM se tienen algunas actividades programadas pendientes por ejecutar y otras pendientes por facturar en el mes de octubre y  repuestos y accesorios por $1,665 dentro del cual se encuentra el  contrato de calidad del agua que presenta retrasos por perfeccionamiento de los informes de ejecución por parte del contratista que condicionan el pago de la totalidad de la ejecución por parte del administrador,  mantenimiento forestal el cual ha tenido retrasos en la firma del AMB, entre otros. EL contrato de  combustibles y lubricantes han disminuido $798 debido a la reducción de viajes de biosólido húmedo y seco por intervención del Interceptor Oriental por parte de EPM.</a:t>
            </a:r>
          </a:p>
          <a:p>
            <a:pPr marL="12402" algn="just">
              <a:spcBef>
                <a:spcPts val="186"/>
              </a:spcBef>
            </a:pPr>
            <a:r>
              <a:rPr lang="es-ES" sz="1100" b="1" dirty="0">
                <a:solidFill>
                  <a:srgbClr val="737373"/>
                </a:solidFill>
                <a:latin typeface="Tahoma" panose="020B0604030504040204" pitchFamily="34" charset="0"/>
                <a:ea typeface="Tahoma" panose="020B0604030504040204" pitchFamily="34" charset="0"/>
                <a:cs typeface="Tahoma" panose="020B0604030504040204" pitchFamily="34" charset="0"/>
              </a:rPr>
              <a:t>Servicios personales</a:t>
            </a:r>
            <a:r>
              <a:rPr lang="es-ES" sz="1100" dirty="0">
                <a:solidFill>
                  <a:srgbClr val="737373"/>
                </a:solidFill>
                <a:latin typeface="Tahoma" panose="020B0604030504040204" pitchFamily="34" charset="0"/>
                <a:ea typeface="Tahoma" panose="020B0604030504040204" pitchFamily="34" charset="0"/>
                <a:cs typeface="Tahoma" panose="020B0604030504040204" pitchFamily="34" charset="0"/>
              </a:rPr>
              <a:t>: $2,173 por cargos vacantes en la estructura de personal </a:t>
            </a:r>
            <a:r>
              <a:rPr lang="es-ES" sz="1100" dirty="0">
                <a:solidFill>
                  <a:srgbClr val="737373"/>
                </a:solidFill>
                <a:latin typeface="Tahoma"/>
                <a:cs typeface="Tahoma"/>
              </a:rPr>
              <a:t>principalmente de la interventoría, igualmente porque en servicios temporales se han ejecutado menos recursos de los presupuestados durante el primer semestre. </a:t>
            </a:r>
          </a:p>
          <a:p>
            <a:pPr marL="12402" algn="just">
              <a:spcBef>
                <a:spcPts val="186"/>
              </a:spcBef>
            </a:pPr>
            <a:r>
              <a:rPr lang="es-ES" sz="1100" b="1" dirty="0">
                <a:solidFill>
                  <a:srgbClr val="737373"/>
                </a:solidFill>
                <a:latin typeface="Tahoma"/>
                <a:cs typeface="Tahoma"/>
              </a:rPr>
              <a:t>Impuestos, Contribuciones y tasas : </a:t>
            </a:r>
            <a:r>
              <a:rPr lang="es-ES" sz="1100" dirty="0">
                <a:solidFill>
                  <a:srgbClr val="737373"/>
                </a:solidFill>
                <a:latin typeface="Tahoma"/>
                <a:ea typeface="Tahoma" panose="020B0604030504040204" pitchFamily="34" charset="0"/>
                <a:cs typeface="Tahoma"/>
              </a:rPr>
              <a:t>$833 </a:t>
            </a:r>
            <a:r>
              <a:rPr lang="es-CO" sz="1100" dirty="0">
                <a:solidFill>
                  <a:srgbClr val="737373"/>
                </a:solidFill>
                <a:latin typeface="Tahoma" panose="020B0604030504040204" pitchFamily="34" charset="0"/>
                <a:ea typeface="Tahoma" panose="020B0604030504040204" pitchFamily="34" charset="0"/>
                <a:cs typeface="Tahoma" panose="020B0604030504040204" pitchFamily="34" charset="0"/>
              </a:rPr>
              <a:t>principalmente en el impuesto predial por $664 originado por la clasificación catastral otorgada por el Municipio.</a:t>
            </a:r>
            <a:endParaRPr lang="es-ES" sz="11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2402" algn="just">
              <a:spcBef>
                <a:spcPts val="186"/>
              </a:spcBef>
            </a:pPr>
            <a:endParaRPr lang="es-ES" sz="1200" dirty="0">
              <a:latin typeface="Tahoma" panose="020B0604030504040204" pitchFamily="34" charset="0"/>
              <a:ea typeface="Tahoma" panose="020B0604030504040204" pitchFamily="34" charset="0"/>
              <a:cs typeface="Tahoma" panose="020B0604030504040204" pitchFamily="34" charset="0"/>
            </a:endParaRPr>
          </a:p>
          <a:p>
            <a:pPr marL="12065" algn="just">
              <a:spcBef>
                <a:spcPts val="186"/>
              </a:spcBef>
            </a:pPr>
            <a:endParaRPr lang="es-ES" sz="1200" dirty="0">
              <a:solidFill>
                <a:schemeClr val="tx1">
                  <a:lumMod val="95000"/>
                  <a:lumOff val="5000"/>
                </a:schemeClr>
              </a:solidFill>
              <a:latin typeface="Tahoma"/>
              <a:ea typeface="Tahoma"/>
              <a:cs typeface="Tahoma"/>
            </a:endParaRPr>
          </a:p>
        </p:txBody>
      </p:sp>
      <p:graphicFrame>
        <p:nvGraphicFramePr>
          <p:cNvPr id="7" name="Tabla 6">
            <a:extLst>
              <a:ext uri="{FF2B5EF4-FFF2-40B4-BE49-F238E27FC236}">
                <a16:creationId xmlns:a16="http://schemas.microsoft.com/office/drawing/2014/main" id="{3F9AA91E-6FA6-50A3-E90B-40D3E0131236}"/>
              </a:ext>
            </a:extLst>
          </p:cNvPr>
          <p:cNvGraphicFramePr>
            <a:graphicFrameLocks noGrp="1"/>
          </p:cNvGraphicFramePr>
          <p:nvPr>
            <p:extLst>
              <p:ext uri="{D42A27DB-BD31-4B8C-83A1-F6EECF244321}">
                <p14:modId xmlns:p14="http://schemas.microsoft.com/office/powerpoint/2010/main" val="515419331"/>
              </p:ext>
            </p:extLst>
          </p:nvPr>
        </p:nvGraphicFramePr>
        <p:xfrm>
          <a:off x="6395721" y="1260816"/>
          <a:ext cx="5390693" cy="1563070"/>
        </p:xfrm>
        <a:graphic>
          <a:graphicData uri="http://schemas.openxmlformats.org/drawingml/2006/table">
            <a:tbl>
              <a:tblPr/>
              <a:tblGrid>
                <a:gridCol w="898450">
                  <a:extLst>
                    <a:ext uri="{9D8B030D-6E8A-4147-A177-3AD203B41FA5}">
                      <a16:colId xmlns:a16="http://schemas.microsoft.com/office/drawing/2014/main" val="2803199260"/>
                    </a:ext>
                  </a:extLst>
                </a:gridCol>
                <a:gridCol w="936953">
                  <a:extLst>
                    <a:ext uri="{9D8B030D-6E8A-4147-A177-3AD203B41FA5}">
                      <a16:colId xmlns:a16="http://schemas.microsoft.com/office/drawing/2014/main" val="1621532296"/>
                    </a:ext>
                  </a:extLst>
                </a:gridCol>
                <a:gridCol w="1059211">
                  <a:extLst>
                    <a:ext uri="{9D8B030D-6E8A-4147-A177-3AD203B41FA5}">
                      <a16:colId xmlns:a16="http://schemas.microsoft.com/office/drawing/2014/main" val="2986916272"/>
                    </a:ext>
                  </a:extLst>
                </a:gridCol>
                <a:gridCol w="814694">
                  <a:extLst>
                    <a:ext uri="{9D8B030D-6E8A-4147-A177-3AD203B41FA5}">
                      <a16:colId xmlns:a16="http://schemas.microsoft.com/office/drawing/2014/main" val="4277932087"/>
                    </a:ext>
                  </a:extLst>
                </a:gridCol>
                <a:gridCol w="782935">
                  <a:extLst>
                    <a:ext uri="{9D8B030D-6E8A-4147-A177-3AD203B41FA5}">
                      <a16:colId xmlns:a16="http://schemas.microsoft.com/office/drawing/2014/main" val="987934407"/>
                    </a:ext>
                  </a:extLst>
                </a:gridCol>
                <a:gridCol w="898450">
                  <a:extLst>
                    <a:ext uri="{9D8B030D-6E8A-4147-A177-3AD203B41FA5}">
                      <a16:colId xmlns:a16="http://schemas.microsoft.com/office/drawing/2014/main" val="350890965"/>
                    </a:ext>
                  </a:extLst>
                </a:gridCol>
              </a:tblGrid>
              <a:tr h="348574">
                <a:tc gridSpan="2">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Meta 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hMerge="1">
                  <a:txBody>
                    <a:bodyPr/>
                    <a:lstStyle/>
                    <a:p>
                      <a:endParaRPr lang="es-CO"/>
                    </a:p>
                  </a:txBody>
                  <a:tcPr/>
                </a:tc>
                <a:tc>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Gap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highlight>
                            <a:srgbClr val="007934"/>
                          </a:highlight>
                          <a:latin typeface="Tahoma" panose="020B0604030504040204" pitchFamily="34" charset="0"/>
                        </a:rPr>
                        <a:t>Resultado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2289516876"/>
                  </a:ext>
                </a:extLst>
              </a:tr>
              <a:tr h="300143">
                <a:tc>
                  <a:txBody>
                    <a:bodyPr/>
                    <a:lstStyle/>
                    <a:p>
                      <a:pPr algn="l" rtl="0" fontAlgn="b"/>
                      <a:r>
                        <a:rPr lang="es-CO" sz="1000" b="0" i="0" u="none" strike="noStrike" dirty="0">
                          <a:solidFill>
                            <a:srgbClr val="737373"/>
                          </a:solidFill>
                          <a:effectLst/>
                          <a:latin typeface="Tahoma" panose="020B0604030504040204" pitchFamily="34" charset="0"/>
                        </a:rPr>
                        <a:t>Costos</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94,237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55,118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000" b="0" i="0" u="none" strike="noStrike" dirty="0">
                          <a:solidFill>
                            <a:srgbClr val="737373"/>
                          </a:solidFill>
                          <a:effectLst/>
                          <a:latin typeface="Tahoma" panose="020B0604030504040204" pitchFamily="34" charset="0"/>
                        </a:rPr>
                        <a:t> $    71,610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000" b="0" i="0" u="none" strike="noStrike" dirty="0">
                          <a:solidFill>
                            <a:srgbClr val="737373"/>
                          </a:solidFill>
                          <a:effectLst/>
                          <a:latin typeface="Tahoma" panose="020B0604030504040204" pitchFamily="34" charset="0"/>
                        </a:rPr>
                        <a:t>-$ 16,492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rtl="0" fontAlgn="ctr"/>
                      <a:r>
                        <a:rPr lang="es-CO" sz="1000" b="1" i="0" u="none" strike="noStrike" dirty="0">
                          <a:solidFill>
                            <a:srgbClr val="FF0000"/>
                          </a:solidFill>
                          <a:effectLst/>
                          <a:latin typeface="Tahoma" panose="020B0604030504040204" pitchFamily="34" charset="0"/>
                        </a:rPr>
                        <a:t>77%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131132"/>
                  </a:ext>
                </a:extLst>
              </a:tr>
              <a:tr h="294552">
                <a:tc>
                  <a:txBody>
                    <a:bodyPr/>
                    <a:lstStyle/>
                    <a:p>
                      <a:pPr algn="l" rtl="0" fontAlgn="b"/>
                      <a:r>
                        <a:rPr lang="es-CO" sz="1000" b="0" i="0" u="none" strike="noStrike" dirty="0">
                          <a:solidFill>
                            <a:srgbClr val="737373"/>
                          </a:solidFill>
                          <a:effectLst/>
                          <a:latin typeface="Tahoma" panose="020B0604030504040204" pitchFamily="34" charset="0"/>
                        </a:rPr>
                        <a:t>Gastos</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30,944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17,954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000" b="0" i="0" u="none" strike="noStrike" dirty="0">
                          <a:solidFill>
                            <a:srgbClr val="737373"/>
                          </a:solidFill>
                          <a:effectLst/>
                          <a:latin typeface="Tahoma" panose="020B0604030504040204" pitchFamily="34" charset="0"/>
                        </a:rPr>
                        <a:t> $    22,735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000" b="0" i="0" u="none" strike="noStrike" dirty="0">
                          <a:solidFill>
                            <a:srgbClr val="737373"/>
                          </a:solidFill>
                          <a:effectLst/>
                          <a:latin typeface="Tahoma" panose="020B0604030504040204" pitchFamily="34" charset="0"/>
                        </a:rPr>
                        <a:t>-$   4,781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91129063"/>
                  </a:ext>
                </a:extLst>
              </a:tr>
              <a:tr h="450215">
                <a:tc>
                  <a:txBody>
                    <a:bodyPr/>
                    <a:lstStyle/>
                    <a:p>
                      <a:pPr algn="l" rtl="0" fontAlgn="b"/>
                      <a:r>
                        <a:rPr lang="es-CO" sz="1000" b="0" i="0" u="none" strike="noStrike" dirty="0">
                          <a:solidFill>
                            <a:srgbClr val="737373"/>
                          </a:solidFill>
                          <a:effectLst/>
                          <a:latin typeface="Tahoma" panose="020B0604030504040204" pitchFamily="34" charset="0"/>
                        </a:rPr>
                        <a:t>Total Costos y Gastos</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  125,181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    73,072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    94,345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737373"/>
                          </a:solidFill>
                          <a:effectLst/>
                          <a:latin typeface="Tahoma" panose="020B0604030504040204" pitchFamily="34" charset="0"/>
                        </a:rPr>
                        <a:t>-$ 21,273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extLst>
                  <a:ext uri="{0D108BD9-81ED-4DB2-BD59-A6C34878D82A}">
                    <a16:rowId xmlns:a16="http://schemas.microsoft.com/office/drawing/2014/main" val="2464561347"/>
                  </a:ext>
                </a:extLst>
              </a:tr>
              <a:tr h="150072">
                <a:tc>
                  <a:txBody>
                    <a:bodyPr/>
                    <a:lstStyle/>
                    <a:p>
                      <a:pPr algn="l" rtl="0" fontAlgn="b"/>
                      <a:r>
                        <a:rPr lang="es-CO" sz="1000" b="0" i="0" u="none" strike="noStrike">
                          <a:solidFill>
                            <a:srgbClr val="737373"/>
                          </a:solidFill>
                          <a:effectLst/>
                          <a:latin typeface="Tahoma" panose="020B0604030504040204" pitchFamily="34" charset="0"/>
                        </a:rPr>
                        <a:t> </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1000" b="0" i="0" u="none" strike="noStrike">
                          <a:solidFill>
                            <a:srgbClr val="737373"/>
                          </a:solidFill>
                          <a:effectLst/>
                          <a:latin typeface="Tahoma" panose="020B0604030504040204" pitchFamily="34" charset="0"/>
                        </a:rPr>
                        <a:t> </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000" b="0" i="0" u="none" strike="noStrike" dirty="0">
                          <a:solidFill>
                            <a:srgbClr val="737373"/>
                          </a:solidFill>
                          <a:effectLst/>
                          <a:latin typeface="Tahoma" panose="020B0604030504040204" pitchFamily="34" charset="0"/>
                        </a:rPr>
                        <a:t>58%</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CO" sz="1000" b="0" i="0" u="none" strike="noStrike" dirty="0">
                          <a:solidFill>
                            <a:srgbClr val="737373"/>
                          </a:solidFill>
                          <a:effectLst/>
                          <a:latin typeface="Tahoma" panose="020B0604030504040204" pitchFamily="34" charset="0"/>
                        </a:rPr>
                        <a:t>75%</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s-CO" sz="1000" b="0" i="0" u="none" strike="noStrike" dirty="0">
                          <a:solidFill>
                            <a:srgbClr val="737373"/>
                          </a:solidFill>
                          <a:effectLst/>
                          <a:latin typeface="Tahoma" panose="020B0604030504040204" pitchFamily="34" charset="0"/>
                        </a:rPr>
                        <a:t> </a:t>
                      </a:r>
                    </a:p>
                  </a:txBody>
                  <a:tcPr marL="72000" marR="72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CO" sz="1000" b="0" i="0" u="none" strike="noStrike" dirty="0">
                          <a:solidFill>
                            <a:srgbClr val="000000"/>
                          </a:solidFill>
                          <a:effectLst/>
                          <a:latin typeface="Tahoma" panose="020B0604030504040204" pitchFamily="34" charset="0"/>
                        </a:rPr>
                        <a:t>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316154"/>
                  </a:ext>
                </a:extLst>
              </a:tr>
            </a:tbl>
          </a:graphicData>
        </a:graphic>
      </p:graphicFrame>
      <p:graphicFrame>
        <p:nvGraphicFramePr>
          <p:cNvPr id="5" name="Gráfico 4">
            <a:extLst>
              <a:ext uri="{FF2B5EF4-FFF2-40B4-BE49-F238E27FC236}">
                <a16:creationId xmlns:a16="http://schemas.microsoft.com/office/drawing/2014/main" id="{FBF3EA31-DA2F-48CA-8AAF-CC3726EC3D35}"/>
              </a:ext>
            </a:extLst>
          </p:cNvPr>
          <p:cNvGraphicFramePr>
            <a:graphicFrameLocks/>
          </p:cNvGraphicFramePr>
          <p:nvPr>
            <p:extLst>
              <p:ext uri="{D42A27DB-BD31-4B8C-83A1-F6EECF244321}">
                <p14:modId xmlns:p14="http://schemas.microsoft.com/office/powerpoint/2010/main" val="3750568152"/>
              </p:ext>
            </p:extLst>
          </p:nvPr>
        </p:nvGraphicFramePr>
        <p:xfrm>
          <a:off x="35561" y="811955"/>
          <a:ext cx="6096000" cy="2211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835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9 Elipse">
            <a:extLst>
              <a:ext uri="{FF2B5EF4-FFF2-40B4-BE49-F238E27FC236}">
                <a16:creationId xmlns:a16="http://schemas.microsoft.com/office/drawing/2014/main" id="{3F4ACAF0-A04C-4FAF-939A-0FF84AC4D1B6}"/>
              </a:ext>
            </a:extLst>
          </p:cNvPr>
          <p:cNvSpPr/>
          <p:nvPr/>
        </p:nvSpPr>
        <p:spPr bwMode="auto">
          <a:xfrm>
            <a:off x="11415291" y="6093883"/>
            <a:ext cx="148636" cy="14928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6" name="Rectángulo: esquinas redondeadas 15">
            <a:hlinkClick r:id="rId3" action="ppaction://hlinksldjump"/>
            <a:extLst>
              <a:ext uri="{FF2B5EF4-FFF2-40B4-BE49-F238E27FC236}">
                <a16:creationId xmlns:a16="http://schemas.microsoft.com/office/drawing/2014/main" id="{716429AD-06C8-4658-879E-8C0ED49C9DC8}"/>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4" name="Tabla 3">
            <a:extLst>
              <a:ext uri="{FF2B5EF4-FFF2-40B4-BE49-F238E27FC236}">
                <a16:creationId xmlns:a16="http://schemas.microsoft.com/office/drawing/2014/main" id="{3322A93D-C1A5-9E95-7AF6-F70A90175359}"/>
              </a:ext>
            </a:extLst>
          </p:cNvPr>
          <p:cNvGraphicFramePr>
            <a:graphicFrameLocks noGrp="1"/>
          </p:cNvGraphicFramePr>
          <p:nvPr/>
        </p:nvGraphicFramePr>
        <p:xfrm>
          <a:off x="10337533" y="6055916"/>
          <a:ext cx="1321065" cy="403801"/>
        </p:xfrm>
        <a:graphic>
          <a:graphicData uri="http://schemas.openxmlformats.org/drawingml/2006/table">
            <a:tbl>
              <a:tblPr/>
              <a:tblGrid>
                <a:gridCol w="871648">
                  <a:extLst>
                    <a:ext uri="{9D8B030D-6E8A-4147-A177-3AD203B41FA5}">
                      <a16:colId xmlns:a16="http://schemas.microsoft.com/office/drawing/2014/main" val="3335554159"/>
                    </a:ext>
                  </a:extLst>
                </a:gridCol>
                <a:gridCol w="449417">
                  <a:extLst>
                    <a:ext uri="{9D8B030D-6E8A-4147-A177-3AD203B41FA5}">
                      <a16:colId xmlns:a16="http://schemas.microsoft.com/office/drawing/2014/main" val="3139328613"/>
                    </a:ext>
                  </a:extLst>
                </a:gridCol>
              </a:tblGrid>
              <a:tr h="218696">
                <a:tc>
                  <a:txBody>
                    <a:bodyPr/>
                    <a:lstStyle/>
                    <a:p>
                      <a:pPr algn="ctr" rtl="0" fontAlgn="ctr"/>
                      <a:r>
                        <a:rPr lang="es-CO" sz="700" b="0" i="0" u="none" strike="noStrike" dirty="0">
                          <a:solidFill>
                            <a:srgbClr val="000000"/>
                          </a:solidFill>
                          <a:effectLst/>
                          <a:latin typeface="Tahoma" panose="020B0604030504040204" pitchFamily="34" charset="0"/>
                        </a:rPr>
                        <a:t>95%&lt;=X&lt;=100%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863204"/>
                  </a:ext>
                </a:extLst>
              </a:tr>
              <a:tr h="185105">
                <a:tc>
                  <a:txBody>
                    <a:bodyPr/>
                    <a:lstStyle/>
                    <a:p>
                      <a:pPr algn="ctr" rtl="0" fontAlgn="ctr"/>
                      <a:r>
                        <a:rPr lang="es-CO" sz="700" b="0" i="0" u="none" strike="noStrike">
                          <a:solidFill>
                            <a:srgbClr val="000000"/>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95127"/>
                  </a:ext>
                </a:extLst>
              </a:tr>
            </a:tbl>
          </a:graphicData>
        </a:graphic>
      </p:graphicFrame>
      <p:pic>
        <p:nvPicPr>
          <p:cNvPr id="3" name="object 6">
            <a:extLst>
              <a:ext uri="{FF2B5EF4-FFF2-40B4-BE49-F238E27FC236}">
                <a16:creationId xmlns:a16="http://schemas.microsoft.com/office/drawing/2014/main" id="{BB65DA14-3C9E-E0BF-F52D-7CE3C31C511C}"/>
              </a:ext>
            </a:extLst>
          </p:cNvPr>
          <p:cNvPicPr/>
          <p:nvPr/>
        </p:nvPicPr>
        <p:blipFill>
          <a:blip r:embed="rId4" cstate="print"/>
          <a:stretch>
            <a:fillRect/>
          </a:stretch>
        </p:blipFill>
        <p:spPr>
          <a:xfrm>
            <a:off x="144459" y="24682"/>
            <a:ext cx="753164" cy="714446"/>
          </a:xfrm>
          <a:prstGeom prst="rect">
            <a:avLst/>
          </a:prstGeom>
        </p:spPr>
      </p:pic>
      <p:sp>
        <p:nvSpPr>
          <p:cNvPr id="6" name="Rectángulo 5">
            <a:extLst>
              <a:ext uri="{FF2B5EF4-FFF2-40B4-BE49-F238E27FC236}">
                <a16:creationId xmlns:a16="http://schemas.microsoft.com/office/drawing/2014/main" id="{FAA965AB-0C95-BCAC-E953-74400A37C098}"/>
              </a:ext>
            </a:extLst>
          </p:cNvPr>
          <p:cNvSpPr/>
          <p:nvPr/>
        </p:nvSpPr>
        <p:spPr>
          <a:xfrm>
            <a:off x="897623" y="107673"/>
            <a:ext cx="6298840"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septiembre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8" name="CuadroTexto 7">
            <a:extLst>
              <a:ext uri="{FF2B5EF4-FFF2-40B4-BE49-F238E27FC236}">
                <a16:creationId xmlns:a16="http://schemas.microsoft.com/office/drawing/2014/main" id="{6CA045E1-414D-1EB3-F7F8-3E3285B006F8}"/>
              </a:ext>
            </a:extLst>
          </p:cNvPr>
          <p:cNvSpPr txBox="1"/>
          <p:nvPr/>
        </p:nvSpPr>
        <p:spPr>
          <a:xfrm>
            <a:off x="897623" y="694973"/>
            <a:ext cx="6233886" cy="362087"/>
          </a:xfrm>
          <a:prstGeom prst="rect">
            <a:avLst/>
          </a:prstGeom>
          <a:noFill/>
        </p:spPr>
        <p:txBody>
          <a:bodyPr wrap="square">
            <a:spAutoFit/>
          </a:bodyPr>
          <a:lstStyle/>
          <a:p>
            <a:pPr>
              <a:lnSpc>
                <a:spcPct val="107000"/>
              </a:lnSpc>
              <a:defRPr/>
            </a:pPr>
            <a:r>
              <a:rPr lang="es-ES" b="1" i="1" dirty="0">
                <a:solidFill>
                  <a:srgbClr val="FFCC00"/>
                </a:solidFill>
                <a:latin typeface="Tahoma" panose="020B0604030504040204" pitchFamily="34" charset="0"/>
                <a:ea typeface="Tahoma" panose="020B0604030504040204" pitchFamily="34" charset="0"/>
                <a:cs typeface="Tahoma" panose="020B0604030504040204" pitchFamily="34" charset="0"/>
              </a:rPr>
              <a:t>Generación de Valor</a:t>
            </a:r>
          </a:p>
        </p:txBody>
      </p:sp>
      <p:sp>
        <p:nvSpPr>
          <p:cNvPr id="13" name="29 Elipse">
            <a:extLst>
              <a:ext uri="{FF2B5EF4-FFF2-40B4-BE49-F238E27FC236}">
                <a16:creationId xmlns:a16="http://schemas.microsoft.com/office/drawing/2014/main" id="{344BD678-6B7F-FACB-6B73-DBC2BB96207D}"/>
              </a:ext>
            </a:extLst>
          </p:cNvPr>
          <p:cNvSpPr/>
          <p:nvPr/>
        </p:nvSpPr>
        <p:spPr bwMode="auto">
          <a:xfrm>
            <a:off x="11416582" y="6283473"/>
            <a:ext cx="148637" cy="149282"/>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5" name="Tabla 4">
            <a:extLst>
              <a:ext uri="{FF2B5EF4-FFF2-40B4-BE49-F238E27FC236}">
                <a16:creationId xmlns:a16="http://schemas.microsoft.com/office/drawing/2014/main" id="{19538AB8-EB74-F3A6-D5B2-E3CBDF5EAB2A}"/>
              </a:ext>
            </a:extLst>
          </p:cNvPr>
          <p:cNvGraphicFramePr>
            <a:graphicFrameLocks noGrp="1"/>
          </p:cNvGraphicFramePr>
          <p:nvPr>
            <p:extLst>
              <p:ext uri="{D42A27DB-BD31-4B8C-83A1-F6EECF244321}">
                <p14:modId xmlns:p14="http://schemas.microsoft.com/office/powerpoint/2010/main" val="403905766"/>
              </p:ext>
            </p:extLst>
          </p:nvPr>
        </p:nvGraphicFramePr>
        <p:xfrm>
          <a:off x="2184401" y="4227193"/>
          <a:ext cx="7406639" cy="1208407"/>
        </p:xfrm>
        <a:graphic>
          <a:graphicData uri="http://schemas.openxmlformats.org/drawingml/2006/table">
            <a:tbl>
              <a:tblPr/>
              <a:tblGrid>
                <a:gridCol w="782024">
                  <a:extLst>
                    <a:ext uri="{9D8B030D-6E8A-4147-A177-3AD203B41FA5}">
                      <a16:colId xmlns:a16="http://schemas.microsoft.com/office/drawing/2014/main" val="520448747"/>
                    </a:ext>
                  </a:extLst>
                </a:gridCol>
                <a:gridCol w="1199032">
                  <a:extLst>
                    <a:ext uri="{9D8B030D-6E8A-4147-A177-3AD203B41FA5}">
                      <a16:colId xmlns:a16="http://schemas.microsoft.com/office/drawing/2014/main" val="3609410162"/>
                    </a:ext>
                  </a:extLst>
                </a:gridCol>
                <a:gridCol w="1734771">
                  <a:extLst>
                    <a:ext uri="{9D8B030D-6E8A-4147-A177-3AD203B41FA5}">
                      <a16:colId xmlns:a16="http://schemas.microsoft.com/office/drawing/2014/main" val="1420049522"/>
                    </a:ext>
                  </a:extLst>
                </a:gridCol>
                <a:gridCol w="3690812">
                  <a:extLst>
                    <a:ext uri="{9D8B030D-6E8A-4147-A177-3AD203B41FA5}">
                      <a16:colId xmlns:a16="http://schemas.microsoft.com/office/drawing/2014/main" val="1788001609"/>
                    </a:ext>
                  </a:extLst>
                </a:gridCol>
              </a:tblGrid>
              <a:tr h="492750">
                <a:tc>
                  <a:txBody>
                    <a:bodyPr/>
                    <a:lstStyle/>
                    <a:p>
                      <a:pPr algn="ctr" rtl="0" fontAlgn="ctr"/>
                      <a:r>
                        <a:rPr lang="es-CO" sz="1200" b="1" i="0" u="none" strike="noStrike" dirty="0">
                          <a:solidFill>
                            <a:srgbClr val="FFFFFF"/>
                          </a:solidFill>
                          <a:effectLst/>
                          <a:latin typeface="Tahoma" panose="020B0604030504040204" pitchFamily="34" charset="0"/>
                        </a:rPr>
                        <a:t>Meta</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latin typeface="Tahoma" panose="020B0604030504040204" pitchFamily="34" charset="0"/>
                        </a:rPr>
                        <a:t>Ejecución</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a:rPr>
                        <a:t>Resultado</a:t>
                      </a:r>
                      <a:endParaRPr lang="es-419" sz="1200" b="1" i="0" u="none" strike="noStrike" dirty="0">
                        <a:solidFill>
                          <a:srgbClr val="FFFFFF"/>
                        </a:solidFill>
                        <a:effectLst/>
                        <a:latin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panose="020B0604030504040204" pitchFamily="34" charset="0"/>
                        </a:rPr>
                        <a:t>Observaciones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079755813"/>
                  </a:ext>
                </a:extLst>
              </a:tr>
              <a:tr h="715657">
                <a:tc>
                  <a:txBody>
                    <a:bodyPr/>
                    <a:lstStyle/>
                    <a:p>
                      <a:pPr algn="ctr" rtl="0" fontAlgn="ctr"/>
                      <a:r>
                        <a:rPr lang="es-CO" sz="1200" b="0" i="0" u="none" strike="noStrike" dirty="0">
                          <a:solidFill>
                            <a:srgbClr val="737373"/>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panose="020B060403050404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1" i="0" u="none" strike="noStrike" dirty="0">
                          <a:solidFill>
                            <a:srgbClr val="7AD400"/>
                          </a:solidFill>
                          <a:effectLst/>
                          <a:latin typeface="Tahoma" panose="020B060403050404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200" b="0" i="0" u="none" strike="noStrike" dirty="0">
                          <a:solidFill>
                            <a:srgbClr val="737373"/>
                          </a:solidFill>
                          <a:effectLst/>
                          <a:latin typeface="Tahoma" panose="020B0604030504040204" pitchFamily="34" charset="0"/>
                        </a:rPr>
                        <a:t>En la proyección de flujo de caja no se evidencia necesidad de recursos para cumplir con las obligaciones en los próximos doce (12)  meses. </a:t>
                      </a:r>
                    </a:p>
                  </a:txBody>
                  <a:tcPr marL="72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92580"/>
                  </a:ext>
                </a:extLst>
              </a:tr>
            </a:tbl>
          </a:graphicData>
        </a:graphic>
      </p:graphicFrame>
      <p:graphicFrame>
        <p:nvGraphicFramePr>
          <p:cNvPr id="2" name="Gráfico 1">
            <a:extLst>
              <a:ext uri="{FF2B5EF4-FFF2-40B4-BE49-F238E27FC236}">
                <a16:creationId xmlns:a16="http://schemas.microsoft.com/office/drawing/2014/main" id="{EB9303D6-F746-4495-9CCF-3D8DA2A66338}"/>
              </a:ext>
            </a:extLst>
          </p:cNvPr>
          <p:cNvGraphicFramePr>
            <a:graphicFrameLocks/>
          </p:cNvGraphicFramePr>
          <p:nvPr>
            <p:extLst>
              <p:ext uri="{D42A27DB-BD31-4B8C-83A1-F6EECF244321}">
                <p14:modId xmlns:p14="http://schemas.microsoft.com/office/powerpoint/2010/main" val="893846134"/>
              </p:ext>
            </p:extLst>
          </p:nvPr>
        </p:nvGraphicFramePr>
        <p:xfrm>
          <a:off x="2232976" y="1285400"/>
          <a:ext cx="7358064" cy="26908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547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9 Elipse">
            <a:extLst>
              <a:ext uri="{FF2B5EF4-FFF2-40B4-BE49-F238E27FC236}">
                <a16:creationId xmlns:a16="http://schemas.microsoft.com/office/drawing/2014/main" id="{3F4ACAF0-A04C-4FAF-939A-0FF84AC4D1B6}"/>
              </a:ext>
            </a:extLst>
          </p:cNvPr>
          <p:cNvSpPr/>
          <p:nvPr/>
        </p:nvSpPr>
        <p:spPr bwMode="auto">
          <a:xfrm>
            <a:off x="11003781" y="6357712"/>
            <a:ext cx="170682" cy="149282"/>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6" name="Rectángulo: esquinas redondeadas 15">
            <a:hlinkClick r:id="rId3" action="ppaction://hlinksldjump"/>
            <a:extLst>
              <a:ext uri="{FF2B5EF4-FFF2-40B4-BE49-F238E27FC236}">
                <a16:creationId xmlns:a16="http://schemas.microsoft.com/office/drawing/2014/main" id="{716429AD-06C8-4658-879E-8C0ED49C9DC8}"/>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4" name="Tabla 3">
            <a:extLst>
              <a:ext uri="{FF2B5EF4-FFF2-40B4-BE49-F238E27FC236}">
                <a16:creationId xmlns:a16="http://schemas.microsoft.com/office/drawing/2014/main" id="{3322A93D-C1A5-9E95-7AF6-F70A90175359}"/>
              </a:ext>
            </a:extLst>
          </p:cNvPr>
          <p:cNvGraphicFramePr>
            <a:graphicFrameLocks noGrp="1"/>
          </p:cNvGraphicFramePr>
          <p:nvPr>
            <p:extLst>
              <p:ext uri="{D42A27DB-BD31-4B8C-83A1-F6EECF244321}">
                <p14:modId xmlns:p14="http://schemas.microsoft.com/office/powerpoint/2010/main" val="2970716676"/>
              </p:ext>
            </p:extLst>
          </p:nvPr>
        </p:nvGraphicFramePr>
        <p:xfrm>
          <a:off x="10034696" y="6319745"/>
          <a:ext cx="1234438" cy="403801"/>
        </p:xfrm>
        <a:graphic>
          <a:graphicData uri="http://schemas.openxmlformats.org/drawingml/2006/table">
            <a:tbl>
              <a:tblPr/>
              <a:tblGrid>
                <a:gridCol w="814490">
                  <a:extLst>
                    <a:ext uri="{9D8B030D-6E8A-4147-A177-3AD203B41FA5}">
                      <a16:colId xmlns:a16="http://schemas.microsoft.com/office/drawing/2014/main" val="3335554159"/>
                    </a:ext>
                  </a:extLst>
                </a:gridCol>
                <a:gridCol w="419948">
                  <a:extLst>
                    <a:ext uri="{9D8B030D-6E8A-4147-A177-3AD203B41FA5}">
                      <a16:colId xmlns:a16="http://schemas.microsoft.com/office/drawing/2014/main" val="3139328613"/>
                    </a:ext>
                  </a:extLst>
                </a:gridCol>
              </a:tblGrid>
              <a:tr h="218696">
                <a:tc>
                  <a:txBody>
                    <a:bodyPr/>
                    <a:lstStyle/>
                    <a:p>
                      <a:pPr algn="ctr" rtl="0" fontAlgn="ctr"/>
                      <a:r>
                        <a:rPr lang="es-CO" sz="700" b="0" i="0" u="none" strike="noStrike" dirty="0">
                          <a:solidFill>
                            <a:schemeClr val="tx1"/>
                          </a:solidFill>
                          <a:effectLst/>
                          <a:latin typeface="Tahoma" panose="020B0604030504040204" pitchFamily="34" charset="0"/>
                        </a:rPr>
                        <a:t>95%&lt;=X&lt;=100%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863204"/>
                  </a:ext>
                </a:extLst>
              </a:tr>
              <a:tr h="185105">
                <a:tc>
                  <a:txBody>
                    <a:bodyPr/>
                    <a:lstStyle/>
                    <a:p>
                      <a:pPr algn="ctr" rtl="0" fontAlgn="ctr"/>
                      <a:r>
                        <a:rPr lang="es-CO" sz="700" b="0" i="0" u="none" strike="noStrike" dirty="0">
                          <a:solidFill>
                            <a:schemeClr val="tx1"/>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95127"/>
                  </a:ext>
                </a:extLst>
              </a:tr>
            </a:tbl>
          </a:graphicData>
        </a:graphic>
      </p:graphicFrame>
      <p:pic>
        <p:nvPicPr>
          <p:cNvPr id="3" name="object 6">
            <a:extLst>
              <a:ext uri="{FF2B5EF4-FFF2-40B4-BE49-F238E27FC236}">
                <a16:creationId xmlns:a16="http://schemas.microsoft.com/office/drawing/2014/main" id="{BB65DA14-3C9E-E0BF-F52D-7CE3C31C511C}"/>
              </a:ext>
            </a:extLst>
          </p:cNvPr>
          <p:cNvPicPr/>
          <p:nvPr/>
        </p:nvPicPr>
        <p:blipFill>
          <a:blip r:embed="rId4" cstate="print"/>
          <a:stretch>
            <a:fillRect/>
          </a:stretch>
        </p:blipFill>
        <p:spPr>
          <a:xfrm>
            <a:off x="144459" y="24682"/>
            <a:ext cx="753164" cy="714446"/>
          </a:xfrm>
          <a:prstGeom prst="rect">
            <a:avLst/>
          </a:prstGeom>
        </p:spPr>
      </p:pic>
      <p:sp>
        <p:nvSpPr>
          <p:cNvPr id="6" name="Rectángulo 5">
            <a:extLst>
              <a:ext uri="{FF2B5EF4-FFF2-40B4-BE49-F238E27FC236}">
                <a16:creationId xmlns:a16="http://schemas.microsoft.com/office/drawing/2014/main" id="{FAA965AB-0C95-BCAC-E953-74400A37C098}"/>
              </a:ext>
            </a:extLst>
          </p:cNvPr>
          <p:cNvSpPr/>
          <p:nvPr/>
        </p:nvSpPr>
        <p:spPr>
          <a:xfrm>
            <a:off x="897623" y="107673"/>
            <a:ext cx="6345327" cy="631455"/>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septiembre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8" name="CuadroTexto 7">
            <a:extLst>
              <a:ext uri="{FF2B5EF4-FFF2-40B4-BE49-F238E27FC236}">
                <a16:creationId xmlns:a16="http://schemas.microsoft.com/office/drawing/2014/main" id="{6CA045E1-414D-1EB3-F7F8-3E3285B006F8}"/>
              </a:ext>
            </a:extLst>
          </p:cNvPr>
          <p:cNvSpPr txBox="1"/>
          <p:nvPr/>
        </p:nvSpPr>
        <p:spPr>
          <a:xfrm>
            <a:off x="897623" y="694973"/>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sp>
        <p:nvSpPr>
          <p:cNvPr id="13" name="29 Elipse">
            <a:extLst>
              <a:ext uri="{FF2B5EF4-FFF2-40B4-BE49-F238E27FC236}">
                <a16:creationId xmlns:a16="http://schemas.microsoft.com/office/drawing/2014/main" id="{344BD678-6B7F-FACB-6B73-DBC2BB96207D}"/>
              </a:ext>
            </a:extLst>
          </p:cNvPr>
          <p:cNvSpPr/>
          <p:nvPr/>
        </p:nvSpPr>
        <p:spPr bwMode="auto">
          <a:xfrm>
            <a:off x="11005072" y="6547302"/>
            <a:ext cx="170683" cy="149282"/>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5" name="Gráfico 4">
            <a:extLst>
              <a:ext uri="{FF2B5EF4-FFF2-40B4-BE49-F238E27FC236}">
                <a16:creationId xmlns:a16="http://schemas.microsoft.com/office/drawing/2014/main" id="{7B59255B-0E33-5AC5-5BB4-24C39A91CFFF}"/>
              </a:ext>
            </a:extLst>
          </p:cNvPr>
          <p:cNvGraphicFramePr>
            <a:graphicFrameLocks/>
          </p:cNvGraphicFramePr>
          <p:nvPr>
            <p:extLst>
              <p:ext uri="{D42A27DB-BD31-4B8C-83A1-F6EECF244321}">
                <p14:modId xmlns:p14="http://schemas.microsoft.com/office/powerpoint/2010/main" val="3206952704"/>
              </p:ext>
            </p:extLst>
          </p:nvPr>
        </p:nvGraphicFramePr>
        <p:xfrm>
          <a:off x="2624327" y="1068695"/>
          <a:ext cx="6925917" cy="24940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a 8">
            <a:extLst>
              <a:ext uri="{FF2B5EF4-FFF2-40B4-BE49-F238E27FC236}">
                <a16:creationId xmlns:a16="http://schemas.microsoft.com/office/drawing/2014/main" id="{3A9294E7-1DE2-0B55-CFF2-4813FD103276}"/>
              </a:ext>
            </a:extLst>
          </p:cNvPr>
          <p:cNvGraphicFramePr>
            <a:graphicFrameLocks noGrp="1"/>
          </p:cNvGraphicFramePr>
          <p:nvPr>
            <p:extLst>
              <p:ext uri="{D42A27DB-BD31-4B8C-83A1-F6EECF244321}">
                <p14:modId xmlns:p14="http://schemas.microsoft.com/office/powerpoint/2010/main" val="1050272276"/>
              </p:ext>
            </p:extLst>
          </p:nvPr>
        </p:nvGraphicFramePr>
        <p:xfrm>
          <a:off x="829484" y="3622103"/>
          <a:ext cx="10439650" cy="2184426"/>
        </p:xfrm>
        <a:graphic>
          <a:graphicData uri="http://schemas.openxmlformats.org/drawingml/2006/table">
            <a:tbl>
              <a:tblPr/>
              <a:tblGrid>
                <a:gridCol w="2711909">
                  <a:extLst>
                    <a:ext uri="{9D8B030D-6E8A-4147-A177-3AD203B41FA5}">
                      <a16:colId xmlns:a16="http://schemas.microsoft.com/office/drawing/2014/main" val="1401115008"/>
                    </a:ext>
                  </a:extLst>
                </a:gridCol>
                <a:gridCol w="803973">
                  <a:extLst>
                    <a:ext uri="{9D8B030D-6E8A-4147-A177-3AD203B41FA5}">
                      <a16:colId xmlns:a16="http://schemas.microsoft.com/office/drawing/2014/main" val="2176167313"/>
                    </a:ext>
                  </a:extLst>
                </a:gridCol>
                <a:gridCol w="935969">
                  <a:extLst>
                    <a:ext uri="{9D8B030D-6E8A-4147-A177-3AD203B41FA5}">
                      <a16:colId xmlns:a16="http://schemas.microsoft.com/office/drawing/2014/main" val="229804970"/>
                    </a:ext>
                  </a:extLst>
                </a:gridCol>
                <a:gridCol w="947968">
                  <a:extLst>
                    <a:ext uri="{9D8B030D-6E8A-4147-A177-3AD203B41FA5}">
                      <a16:colId xmlns:a16="http://schemas.microsoft.com/office/drawing/2014/main" val="3461039083"/>
                    </a:ext>
                  </a:extLst>
                </a:gridCol>
                <a:gridCol w="863971">
                  <a:extLst>
                    <a:ext uri="{9D8B030D-6E8A-4147-A177-3AD203B41FA5}">
                      <a16:colId xmlns:a16="http://schemas.microsoft.com/office/drawing/2014/main" val="760180545"/>
                    </a:ext>
                  </a:extLst>
                </a:gridCol>
                <a:gridCol w="971968">
                  <a:extLst>
                    <a:ext uri="{9D8B030D-6E8A-4147-A177-3AD203B41FA5}">
                      <a16:colId xmlns:a16="http://schemas.microsoft.com/office/drawing/2014/main" val="3882784998"/>
                    </a:ext>
                  </a:extLst>
                </a:gridCol>
                <a:gridCol w="3203892">
                  <a:extLst>
                    <a:ext uri="{9D8B030D-6E8A-4147-A177-3AD203B41FA5}">
                      <a16:colId xmlns:a16="http://schemas.microsoft.com/office/drawing/2014/main" val="1498037782"/>
                    </a:ext>
                  </a:extLst>
                </a:gridCol>
              </a:tblGrid>
              <a:tr h="367661">
                <a:tc>
                  <a:txBody>
                    <a:bodyPr/>
                    <a:lstStyle/>
                    <a:p>
                      <a:pPr algn="ctr" rtl="0" fontAlgn="ctr"/>
                      <a:r>
                        <a:rPr lang="es-ES" sz="1100" b="1" i="0" u="none" strike="noStrike" dirty="0">
                          <a:solidFill>
                            <a:srgbClr val="FFFFFF"/>
                          </a:solidFill>
                          <a:effectLst/>
                          <a:latin typeface="Tahoma" panose="020B0604030504040204" pitchFamily="34" charset="0"/>
                        </a:rPr>
                        <a:t>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Planeado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Avance esperado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Avance acumulado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Resultado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Resultado acumulado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100" b="1" i="0" u="none" strike="noStrike">
                          <a:solidFill>
                            <a:srgbClr val="FFFFFF"/>
                          </a:solidFill>
                          <a:effectLst/>
                          <a:latin typeface="Tahoma" panose="020B0604030504040204" pitchFamily="34" charset="0"/>
                        </a:rPr>
                        <a:t>Observaciones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2955397993"/>
                  </a:ext>
                </a:extLst>
              </a:tr>
              <a:tr h="489765">
                <a:tc>
                  <a:txBody>
                    <a:bodyPr/>
                    <a:lstStyle/>
                    <a:p>
                      <a:pPr algn="l" fontAlgn="ctr"/>
                      <a:r>
                        <a:rPr lang="es-ES" sz="1100" b="0" i="0" u="none" strike="noStrike" dirty="0">
                          <a:solidFill>
                            <a:srgbClr val="737373"/>
                          </a:solidFill>
                          <a:effectLst/>
                          <a:latin typeface="Tahoma" panose="020B0604030504040204" pitchFamily="34" charset="0"/>
                        </a:rPr>
                        <a:t>EBAR Machado</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r>
                        <a:rPr lang="es-CO" sz="1100" kern="1200" dirty="0">
                          <a:solidFill>
                            <a:srgbClr val="737373"/>
                          </a:solidFill>
                          <a:effectLst/>
                          <a:latin typeface="Tahoma" panose="020B0604030504040204" pitchFamily="34" charset="0"/>
                          <a:ea typeface="Tahoma" panose="020B0604030504040204" pitchFamily="34" charset="0"/>
                          <a:cs typeface="Tahoma" panose="020B0604030504040204" pitchFamily="34" charset="0"/>
                        </a:rPr>
                        <a:t>Se están realizando los procesos de selección del personal de proyectos, se contará para el mes de noviembre con personal en planta realizando la planeación y estructuración de los proyectos.</a:t>
                      </a:r>
                      <a:endParaRPr lang="es-ES" sz="1100" kern="1200" dirty="0">
                        <a:solidFill>
                          <a:srgbClr val="737373"/>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262138"/>
                  </a:ext>
                </a:extLst>
              </a:tr>
              <a:tr h="472611">
                <a:tc>
                  <a:txBody>
                    <a:bodyPr/>
                    <a:lstStyle/>
                    <a:p>
                      <a:pPr algn="l" fontAlgn="ctr"/>
                      <a:r>
                        <a:rPr lang="es-ES" sz="1100" b="0" i="0" u="none" strike="noStrike" dirty="0">
                          <a:solidFill>
                            <a:srgbClr val="737373"/>
                          </a:solidFill>
                          <a:effectLst/>
                          <a:latin typeface="Tahoma" panose="020B0604030504040204" pitchFamily="34" charset="0"/>
                        </a:rPr>
                        <a:t>EBAR Navarra</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ES"/>
                    </a:p>
                  </a:txBody>
                  <a:tcPr/>
                </a:tc>
                <a:extLst>
                  <a:ext uri="{0D108BD9-81ED-4DB2-BD59-A6C34878D82A}">
                    <a16:rowId xmlns:a16="http://schemas.microsoft.com/office/drawing/2014/main" val="2851615553"/>
                  </a:ext>
                </a:extLst>
              </a:tr>
              <a:tr h="582887">
                <a:tc>
                  <a:txBody>
                    <a:bodyPr/>
                    <a:lstStyle/>
                    <a:p>
                      <a:pPr algn="l" fontAlgn="ctr"/>
                      <a:r>
                        <a:rPr lang="es-ES" sz="1100" b="0" i="0" u="none" strike="noStrike" dirty="0">
                          <a:solidFill>
                            <a:srgbClr val="737373"/>
                          </a:solidFill>
                          <a:effectLst/>
                          <a:latin typeface="Tahoma" panose="020B0604030504040204" pitchFamily="34" charset="0"/>
                        </a:rPr>
                        <a:t>Equipos</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7,105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340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1,458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a:solidFill>
                            <a:srgbClr val="737373"/>
                          </a:solidFill>
                          <a:effectLst/>
                          <a:latin typeface="Tahoma" panose="020B0604030504040204" pitchFamily="34" charset="0"/>
                        </a:rPr>
                        <a:t>428.9%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0" i="0" u="none" strike="noStrike" dirty="0">
                          <a:solidFill>
                            <a:srgbClr val="737373"/>
                          </a:solidFill>
                          <a:effectLst/>
                          <a:latin typeface="Tahoma" panose="020B0604030504040204" pitchFamily="34" charset="0"/>
                        </a:rPr>
                        <a:t>20.52%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ES" sz="1100" kern="1200" dirty="0">
                          <a:solidFill>
                            <a:srgbClr val="737373"/>
                          </a:solidFill>
                          <a:effectLst/>
                          <a:latin typeface="Tahoma" panose="020B0604030504040204" pitchFamily="34" charset="0"/>
                          <a:ea typeface="Tahoma" panose="020B0604030504040204" pitchFamily="34" charset="0"/>
                          <a:cs typeface="Tahoma" panose="020B0604030504040204" pitchFamily="34" charset="0"/>
                        </a:rPr>
                        <a:t>En el mes de septiembre se reciben equipos de recambio para los sistemas de bombeo de planta tanto centrífugos como de cavidad progresiva y los equipos de </a:t>
                      </a:r>
                      <a:r>
                        <a:rPr lang="es-ES" sz="1100" kern="1200" dirty="0" err="1">
                          <a:solidFill>
                            <a:srgbClr val="737373"/>
                          </a:solidFill>
                          <a:effectLst/>
                          <a:latin typeface="Tahoma" panose="020B0604030504040204" pitchFamily="34" charset="0"/>
                          <a:ea typeface="Tahoma" panose="020B0604030504040204" pitchFamily="34" charset="0"/>
                          <a:cs typeface="Tahoma" panose="020B0604030504040204" pitchFamily="34" charset="0"/>
                        </a:rPr>
                        <a:t>turbosopladores</a:t>
                      </a:r>
                      <a:endParaRPr lang="es-ES" sz="1100" kern="1200" dirty="0">
                        <a:solidFill>
                          <a:srgbClr val="737373"/>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896725"/>
                  </a:ext>
                </a:extLst>
              </a:tr>
              <a:tr h="183829">
                <a:tc>
                  <a:txBody>
                    <a:bodyPr/>
                    <a:lstStyle/>
                    <a:p>
                      <a:pPr algn="ctr" rtl="0" fontAlgn="ctr"/>
                      <a:r>
                        <a:rPr lang="es-ES" sz="1100" b="1" i="0" u="none" strike="noStrike" dirty="0">
                          <a:solidFill>
                            <a:srgbClr val="737373"/>
                          </a:solidFill>
                          <a:effectLst/>
                          <a:latin typeface="Tahoma" panose="020B0604030504040204" pitchFamily="34" charset="0"/>
                        </a:rPr>
                        <a:t>Total</a:t>
                      </a:r>
                    </a:p>
                  </a:txBody>
                  <a:tcPr marL="10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a:solidFill>
                            <a:srgbClr val="737373"/>
                          </a:solidFill>
                          <a:effectLst/>
                          <a:latin typeface="Tahoma" panose="020B0604030504040204" pitchFamily="34" charset="0"/>
                        </a:rPr>
                        <a:t>7,905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a:solidFill>
                            <a:srgbClr val="737373"/>
                          </a:solidFill>
                          <a:effectLst/>
                          <a:latin typeface="Tahoma" panose="020B0604030504040204" pitchFamily="34" charset="0"/>
                        </a:rPr>
                        <a:t>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dirty="0">
                          <a:solidFill>
                            <a:srgbClr val="737373"/>
                          </a:solidFill>
                          <a:effectLst/>
                          <a:latin typeface="Tahoma" panose="020B0604030504040204" pitchFamily="34" charset="0"/>
                        </a:rPr>
                        <a:t>1,458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a:solidFill>
                            <a:srgbClr val="FF0000"/>
                          </a:solidFill>
                          <a:effectLst/>
                          <a:latin typeface="Tahoma" panose="020B0604030504040204" pitchFamily="34" charset="0"/>
                        </a:rPr>
                        <a:t>155.1%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100" b="1" i="0" u="none" strike="noStrike">
                          <a:solidFill>
                            <a:srgbClr val="FF0000"/>
                          </a:solidFill>
                          <a:effectLst/>
                          <a:latin typeface="Tahoma" panose="020B0604030504040204" pitchFamily="34" charset="0"/>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s-ES" sz="1100" b="0" i="0" u="none" strike="noStrike" dirty="0">
                          <a:solidFill>
                            <a:srgbClr val="000000"/>
                          </a:solidFill>
                          <a:effectLst/>
                          <a:latin typeface="Tahoma" panose="020B0604030504040204" pitchFamily="34" charset="0"/>
                        </a:rPr>
                        <a:t> </a:t>
                      </a:r>
                    </a:p>
                  </a:txBody>
                  <a:tcPr marL="9065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6825118"/>
                  </a:ext>
                </a:extLst>
              </a:tr>
            </a:tbl>
          </a:graphicData>
        </a:graphic>
      </p:graphicFrame>
    </p:spTree>
    <p:extLst>
      <p:ext uri="{BB962C8B-B14F-4D97-AF65-F5344CB8AC3E}">
        <p14:creationId xmlns:p14="http://schemas.microsoft.com/office/powerpoint/2010/main" val="408195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B1D3F0F-6E32-4BC0-A0A7-E6E2B9AA1C1E}"/>
              </a:ext>
            </a:extLst>
          </p:cNvPr>
          <p:cNvSpPr/>
          <p:nvPr/>
        </p:nvSpPr>
        <p:spPr>
          <a:xfrm>
            <a:off x="9158554" y="1937032"/>
            <a:ext cx="2412306" cy="1119776"/>
          </a:xfrm>
          <a:prstGeom prst="roundRect">
            <a:avLst/>
          </a:prstGeom>
          <a:ln>
            <a:solidFill>
              <a:srgbClr val="00793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
        <p:nvSpPr>
          <p:cNvPr id="14" name="29 Elipse">
            <a:extLst>
              <a:ext uri="{FF2B5EF4-FFF2-40B4-BE49-F238E27FC236}">
                <a16:creationId xmlns:a16="http://schemas.microsoft.com/office/drawing/2014/main" id="{3F4ACAF0-A04C-4FAF-939A-0FF84AC4D1B6}"/>
              </a:ext>
            </a:extLst>
          </p:cNvPr>
          <p:cNvSpPr/>
          <p:nvPr/>
        </p:nvSpPr>
        <p:spPr bwMode="auto">
          <a:xfrm>
            <a:off x="11056709" y="5798393"/>
            <a:ext cx="150686" cy="128674"/>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5" name="29 Elipse">
            <a:extLst>
              <a:ext uri="{FF2B5EF4-FFF2-40B4-BE49-F238E27FC236}">
                <a16:creationId xmlns:a16="http://schemas.microsoft.com/office/drawing/2014/main" id="{4F62366D-58D9-4D59-92FD-D82402DD0BB7}"/>
              </a:ext>
            </a:extLst>
          </p:cNvPr>
          <p:cNvSpPr/>
          <p:nvPr/>
        </p:nvSpPr>
        <p:spPr bwMode="auto">
          <a:xfrm>
            <a:off x="11056709" y="5985920"/>
            <a:ext cx="150686" cy="128674"/>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9" name="CuadroTexto 18">
            <a:extLst>
              <a:ext uri="{FF2B5EF4-FFF2-40B4-BE49-F238E27FC236}">
                <a16:creationId xmlns:a16="http://schemas.microsoft.com/office/drawing/2014/main" id="{8152827E-D4F2-4EC9-B421-44E0DB5F63FB}"/>
              </a:ext>
            </a:extLst>
          </p:cNvPr>
          <p:cNvSpPr txBox="1"/>
          <p:nvPr/>
        </p:nvSpPr>
        <p:spPr>
          <a:xfrm>
            <a:off x="9337211" y="1919975"/>
            <a:ext cx="2255062" cy="1200329"/>
          </a:xfrm>
          <a:prstGeom prst="rect">
            <a:avLst/>
          </a:prstGeom>
          <a:noFill/>
        </p:spPr>
        <p:txBody>
          <a:bodyPr wrap="square">
            <a:spAutoFit/>
          </a:bodyPr>
          <a:lstStyle/>
          <a:p>
            <a:pPr algn="ctr" defTabSz="931591" fontAlgn="b"/>
            <a:r>
              <a:rPr lang="es-ES" sz="1200" b="1" dirty="0">
                <a:solidFill>
                  <a:srgbClr val="006600"/>
                </a:solidFill>
                <a:latin typeface="Tahoma" panose="020B0604030504040204" pitchFamily="34" charset="0"/>
                <a:ea typeface="Tahoma" panose="020B0604030504040204" pitchFamily="34" charset="0"/>
                <a:cs typeface="Tahoma" panose="020B0604030504040204" pitchFamily="34" charset="0"/>
              </a:rPr>
              <a:t>Convenciones </a:t>
            </a:r>
          </a:p>
          <a:p>
            <a:pPr algn="just" defTabSz="931591" fontAlgn="b"/>
            <a:r>
              <a:rPr lang="es-ES" sz="1200" b="1" dirty="0">
                <a:solidFill>
                  <a:srgbClr val="737373"/>
                </a:solidFill>
                <a:latin typeface="Tahoma" panose="020B0604030504040204" pitchFamily="34" charset="0"/>
                <a:ea typeface="Tahoma" panose="020B0604030504040204" pitchFamily="34" charset="0"/>
                <a:cs typeface="Tahoma" panose="020B0604030504040204" pitchFamily="34" charset="0"/>
              </a:rPr>
              <a:t>A.T: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Accidentes de trabajo </a:t>
            </a:r>
          </a:p>
          <a:p>
            <a:pPr algn="just" defTabSz="931591" fontAlgn="b"/>
            <a:r>
              <a:rPr lang="es-ES" sz="1200" b="1" dirty="0">
                <a:solidFill>
                  <a:srgbClr val="737373"/>
                </a:solidFill>
                <a:latin typeface="Tahoma" panose="020B0604030504040204" pitchFamily="34" charset="0"/>
                <a:ea typeface="Tahoma" panose="020B0604030504040204" pitchFamily="34" charset="0"/>
                <a:cs typeface="Tahoma" panose="020B0604030504040204" pitchFamily="34" charset="0"/>
              </a:rPr>
              <a:t>A.A</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 Aguas del Atrato</a:t>
            </a:r>
          </a:p>
          <a:p>
            <a:pPr algn="just" defTabSz="931591" fontAlgn="b"/>
            <a:r>
              <a:rPr lang="es-ES" sz="1200" b="1" dirty="0">
                <a:solidFill>
                  <a:srgbClr val="737373"/>
                </a:solidFill>
                <a:latin typeface="Tahoma" panose="020B0604030504040204" pitchFamily="34" charset="0"/>
                <a:ea typeface="Tahoma" panose="020B0604030504040204" pitchFamily="34" charset="0"/>
                <a:cs typeface="Tahoma" panose="020B0604030504040204" pitchFamily="34" charset="0"/>
              </a:rPr>
              <a:t>PTAR</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 Planta de Tratamiento de Aguas Residuales </a:t>
            </a:r>
          </a:p>
          <a:p>
            <a:pPr algn="just" defTabSz="931591" fontAlgn="b"/>
            <a:endParaRPr lang="es-E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ángulo: esquinas redondeadas 2">
            <a:hlinkClick r:id="rId3" action="ppaction://hlinksldjump"/>
            <a:extLst>
              <a:ext uri="{FF2B5EF4-FFF2-40B4-BE49-F238E27FC236}">
                <a16:creationId xmlns:a16="http://schemas.microsoft.com/office/drawing/2014/main" id="{73501608-1FAE-BF62-02C6-4EE8913DAEEC}"/>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6" name="Tabla 5">
            <a:extLst>
              <a:ext uri="{FF2B5EF4-FFF2-40B4-BE49-F238E27FC236}">
                <a16:creationId xmlns:a16="http://schemas.microsoft.com/office/drawing/2014/main" id="{FE8D343E-5D0D-D17D-C823-7E1CC70BE979}"/>
              </a:ext>
            </a:extLst>
          </p:cNvPr>
          <p:cNvGraphicFramePr>
            <a:graphicFrameLocks noGrp="1"/>
          </p:cNvGraphicFramePr>
          <p:nvPr>
            <p:extLst>
              <p:ext uri="{D42A27DB-BD31-4B8C-83A1-F6EECF244321}">
                <p14:modId xmlns:p14="http://schemas.microsoft.com/office/powerpoint/2010/main" val="1994842622"/>
              </p:ext>
            </p:extLst>
          </p:nvPr>
        </p:nvGraphicFramePr>
        <p:xfrm>
          <a:off x="10196889" y="5781871"/>
          <a:ext cx="1108021" cy="354330"/>
        </p:xfrm>
        <a:graphic>
          <a:graphicData uri="http://schemas.openxmlformats.org/drawingml/2006/table">
            <a:tbl>
              <a:tblPr/>
              <a:tblGrid>
                <a:gridCol w="809888">
                  <a:extLst>
                    <a:ext uri="{9D8B030D-6E8A-4147-A177-3AD203B41FA5}">
                      <a16:colId xmlns:a16="http://schemas.microsoft.com/office/drawing/2014/main" val="3335554159"/>
                    </a:ext>
                  </a:extLst>
                </a:gridCol>
                <a:gridCol w="298133">
                  <a:extLst>
                    <a:ext uri="{9D8B030D-6E8A-4147-A177-3AD203B41FA5}">
                      <a16:colId xmlns:a16="http://schemas.microsoft.com/office/drawing/2014/main" val="3139328613"/>
                    </a:ext>
                  </a:extLst>
                </a:gridCol>
              </a:tblGrid>
              <a:tr h="135378">
                <a:tc>
                  <a:txBody>
                    <a:bodyPr/>
                    <a:lstStyle/>
                    <a:p>
                      <a:pPr algn="ctr" rtl="0" fontAlgn="ctr"/>
                      <a:r>
                        <a:rPr lang="es-CO" sz="700" b="0" i="0" u="none" strike="noStrike" dirty="0">
                          <a:solidFill>
                            <a:schemeClr val="tx1"/>
                          </a:solidFill>
                          <a:effectLst/>
                          <a:latin typeface="Tahoma" panose="020B0604030504040204" pitchFamily="34" charset="0"/>
                        </a:rPr>
                        <a:t>X&lt;=95%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863204"/>
                  </a:ext>
                </a:extLst>
              </a:tr>
              <a:tr h="157748">
                <a:tc>
                  <a:txBody>
                    <a:bodyPr/>
                    <a:lstStyle/>
                    <a:p>
                      <a:pPr algn="ctr" rtl="0" fontAlgn="ctr"/>
                      <a:r>
                        <a:rPr lang="es-CO" sz="700" b="0" i="0" u="none" strike="noStrike" dirty="0">
                          <a:solidFill>
                            <a:schemeClr val="tx1"/>
                          </a:solidFill>
                          <a:effectLst/>
                          <a:latin typeface="Tahoma" panose="020B0604030504040204" pitchFamily="34" charset="0"/>
                        </a:rPr>
                        <a:t>X &gt;95%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95127"/>
                  </a:ext>
                </a:extLst>
              </a:tr>
            </a:tbl>
          </a:graphicData>
        </a:graphic>
      </p:graphicFrame>
      <p:pic>
        <p:nvPicPr>
          <p:cNvPr id="5" name="object 6">
            <a:extLst>
              <a:ext uri="{FF2B5EF4-FFF2-40B4-BE49-F238E27FC236}">
                <a16:creationId xmlns:a16="http://schemas.microsoft.com/office/drawing/2014/main" id="{E67A6769-7E75-ACAB-B7DB-F23E5980B65B}"/>
              </a:ext>
            </a:extLst>
          </p:cNvPr>
          <p:cNvPicPr/>
          <p:nvPr/>
        </p:nvPicPr>
        <p:blipFill>
          <a:blip r:embed="rId4" cstate="print"/>
          <a:stretch>
            <a:fillRect/>
          </a:stretch>
        </p:blipFill>
        <p:spPr>
          <a:xfrm>
            <a:off x="144459" y="24682"/>
            <a:ext cx="753164" cy="714446"/>
          </a:xfrm>
          <a:prstGeom prst="rect">
            <a:avLst/>
          </a:prstGeom>
        </p:spPr>
      </p:pic>
      <p:sp>
        <p:nvSpPr>
          <p:cNvPr id="7" name="Rectángulo 6">
            <a:extLst>
              <a:ext uri="{FF2B5EF4-FFF2-40B4-BE49-F238E27FC236}">
                <a16:creationId xmlns:a16="http://schemas.microsoft.com/office/drawing/2014/main" id="{E7F02D55-D69C-C7D4-20EB-246C9A010540}"/>
              </a:ext>
            </a:extLst>
          </p:cNvPr>
          <p:cNvSpPr/>
          <p:nvPr/>
        </p:nvSpPr>
        <p:spPr>
          <a:xfrm>
            <a:off x="897623" y="107673"/>
            <a:ext cx="5848076" cy="391967"/>
          </a:xfrm>
          <a:prstGeom prst="rect">
            <a:avLst/>
          </a:prstGeom>
        </p:spPr>
        <p:txBody>
          <a:bodyPr wrap="none">
            <a:spAutoFit/>
          </a:bodyPr>
          <a:lstStyle/>
          <a:p>
            <a:pPr>
              <a:lnSpc>
                <a:spcPct val="107000"/>
              </a:lnSpc>
              <a:spcAft>
                <a:spcPts val="0"/>
              </a:spcAft>
            </a:pPr>
            <a:r>
              <a:rPr lang="es-CO" sz="2000" dirty="0">
                <a:ln>
                  <a:solidFill>
                    <a:srgbClr val="006600"/>
                  </a:solidFill>
                </a:ln>
                <a:solidFill>
                  <a:srgbClr val="006600"/>
                </a:solidFill>
                <a:latin typeface="Tahoma" panose="020B0604030504040204" pitchFamily="34" charset="0"/>
                <a:ea typeface="Tahoma" panose="020B0604030504040204" pitchFamily="34" charset="0"/>
                <a:cs typeface="Tahoma" panose="020B0604030504040204" pitchFamily="34" charset="0"/>
              </a:rPr>
              <a:t>CMI acumulado agosto 2024 – Aguas Nacionales  </a:t>
            </a:r>
            <a:endParaRPr lang="es-CO" sz="2000"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2B4159A1-8B1D-FA50-E80C-7462D1545CE3}"/>
              </a:ext>
            </a:extLst>
          </p:cNvPr>
          <p:cNvSpPr txBox="1"/>
          <p:nvPr/>
        </p:nvSpPr>
        <p:spPr>
          <a:xfrm>
            <a:off x="859123" y="601951"/>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9" name="Gráfico 8">
            <a:extLst>
              <a:ext uri="{FF2B5EF4-FFF2-40B4-BE49-F238E27FC236}">
                <a16:creationId xmlns:a16="http://schemas.microsoft.com/office/drawing/2014/main" id="{A20D8236-3486-449C-9082-99169CE4760B}"/>
              </a:ext>
            </a:extLst>
          </p:cNvPr>
          <p:cNvGraphicFramePr>
            <a:graphicFrameLocks/>
          </p:cNvGraphicFramePr>
          <p:nvPr>
            <p:extLst>
              <p:ext uri="{D42A27DB-BD31-4B8C-83A1-F6EECF244321}">
                <p14:modId xmlns:p14="http://schemas.microsoft.com/office/powerpoint/2010/main" val="9182078"/>
              </p:ext>
            </p:extLst>
          </p:nvPr>
        </p:nvGraphicFramePr>
        <p:xfrm>
          <a:off x="2588034" y="823307"/>
          <a:ext cx="6233886" cy="27213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a 11">
            <a:extLst>
              <a:ext uri="{FF2B5EF4-FFF2-40B4-BE49-F238E27FC236}">
                <a16:creationId xmlns:a16="http://schemas.microsoft.com/office/drawing/2014/main" id="{F189BD2B-5757-8849-D99E-74B7E2A5F66A}"/>
              </a:ext>
            </a:extLst>
          </p:cNvPr>
          <p:cNvGraphicFramePr>
            <a:graphicFrameLocks noGrp="1"/>
          </p:cNvGraphicFramePr>
          <p:nvPr>
            <p:extLst>
              <p:ext uri="{D42A27DB-BD31-4B8C-83A1-F6EECF244321}">
                <p14:modId xmlns:p14="http://schemas.microsoft.com/office/powerpoint/2010/main" val="1113214386"/>
              </p:ext>
            </p:extLst>
          </p:nvPr>
        </p:nvGraphicFramePr>
        <p:xfrm>
          <a:off x="789310" y="3748592"/>
          <a:ext cx="10515600" cy="1961378"/>
        </p:xfrm>
        <a:graphic>
          <a:graphicData uri="http://schemas.openxmlformats.org/drawingml/2006/table">
            <a:tbl>
              <a:tblPr/>
              <a:tblGrid>
                <a:gridCol w="1129775">
                  <a:extLst>
                    <a:ext uri="{9D8B030D-6E8A-4147-A177-3AD203B41FA5}">
                      <a16:colId xmlns:a16="http://schemas.microsoft.com/office/drawing/2014/main" val="1587110949"/>
                    </a:ext>
                  </a:extLst>
                </a:gridCol>
                <a:gridCol w="1129775">
                  <a:extLst>
                    <a:ext uri="{9D8B030D-6E8A-4147-A177-3AD203B41FA5}">
                      <a16:colId xmlns:a16="http://schemas.microsoft.com/office/drawing/2014/main" val="852292492"/>
                    </a:ext>
                  </a:extLst>
                </a:gridCol>
                <a:gridCol w="825605">
                  <a:extLst>
                    <a:ext uri="{9D8B030D-6E8A-4147-A177-3AD203B41FA5}">
                      <a16:colId xmlns:a16="http://schemas.microsoft.com/office/drawing/2014/main" val="2845674465"/>
                    </a:ext>
                  </a:extLst>
                </a:gridCol>
                <a:gridCol w="825605">
                  <a:extLst>
                    <a:ext uri="{9D8B030D-6E8A-4147-A177-3AD203B41FA5}">
                      <a16:colId xmlns:a16="http://schemas.microsoft.com/office/drawing/2014/main" val="2437054268"/>
                    </a:ext>
                  </a:extLst>
                </a:gridCol>
                <a:gridCol w="825605">
                  <a:extLst>
                    <a:ext uri="{9D8B030D-6E8A-4147-A177-3AD203B41FA5}">
                      <a16:colId xmlns:a16="http://schemas.microsoft.com/office/drawing/2014/main" val="1251696888"/>
                    </a:ext>
                  </a:extLst>
                </a:gridCol>
                <a:gridCol w="825605">
                  <a:extLst>
                    <a:ext uri="{9D8B030D-6E8A-4147-A177-3AD203B41FA5}">
                      <a16:colId xmlns:a16="http://schemas.microsoft.com/office/drawing/2014/main" val="1694751773"/>
                    </a:ext>
                  </a:extLst>
                </a:gridCol>
                <a:gridCol w="1037072">
                  <a:extLst>
                    <a:ext uri="{9D8B030D-6E8A-4147-A177-3AD203B41FA5}">
                      <a16:colId xmlns:a16="http://schemas.microsoft.com/office/drawing/2014/main" val="1076423270"/>
                    </a:ext>
                  </a:extLst>
                </a:gridCol>
                <a:gridCol w="614138">
                  <a:extLst>
                    <a:ext uri="{9D8B030D-6E8A-4147-A177-3AD203B41FA5}">
                      <a16:colId xmlns:a16="http://schemas.microsoft.com/office/drawing/2014/main" val="1862123770"/>
                    </a:ext>
                  </a:extLst>
                </a:gridCol>
                <a:gridCol w="825605">
                  <a:extLst>
                    <a:ext uri="{9D8B030D-6E8A-4147-A177-3AD203B41FA5}">
                      <a16:colId xmlns:a16="http://schemas.microsoft.com/office/drawing/2014/main" val="3828285373"/>
                    </a:ext>
                  </a:extLst>
                </a:gridCol>
                <a:gridCol w="882833">
                  <a:extLst>
                    <a:ext uri="{9D8B030D-6E8A-4147-A177-3AD203B41FA5}">
                      <a16:colId xmlns:a16="http://schemas.microsoft.com/office/drawing/2014/main" val="134566728"/>
                    </a:ext>
                  </a:extLst>
                </a:gridCol>
                <a:gridCol w="768377">
                  <a:extLst>
                    <a:ext uri="{9D8B030D-6E8A-4147-A177-3AD203B41FA5}">
                      <a16:colId xmlns:a16="http://schemas.microsoft.com/office/drawing/2014/main" val="2085069556"/>
                    </a:ext>
                  </a:extLst>
                </a:gridCol>
                <a:gridCol w="825605">
                  <a:extLst>
                    <a:ext uri="{9D8B030D-6E8A-4147-A177-3AD203B41FA5}">
                      <a16:colId xmlns:a16="http://schemas.microsoft.com/office/drawing/2014/main" val="2366243089"/>
                    </a:ext>
                  </a:extLst>
                </a:gridCol>
              </a:tblGrid>
              <a:tr h="530899">
                <a:tc>
                  <a:txBody>
                    <a:bodyPr/>
                    <a:lstStyle/>
                    <a:p>
                      <a:pPr algn="ctr" rtl="0" fontAlgn="ctr"/>
                      <a:r>
                        <a:rPr lang="es-ES" sz="1000" b="1" i="0" u="none" strike="noStrike" dirty="0">
                          <a:solidFill>
                            <a:srgbClr val="FFFFFF"/>
                          </a:solidFill>
                          <a:effectLst/>
                          <a:latin typeface="Tahoma" panose="020B0604030504040204" pitchFamily="34" charset="0"/>
                        </a:rPr>
                        <a:t>PERIÓDO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1" i="0" u="none" strike="noStrike">
                          <a:solidFill>
                            <a:srgbClr val="FFFFFF"/>
                          </a:solidFill>
                          <a:effectLst/>
                          <a:latin typeface="Tahoma" panose="020B0604030504040204" pitchFamily="34" charset="0"/>
                        </a:rPr>
                        <a:t>Máximo permitido</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1" i="0" u="none" strike="noStrike">
                          <a:solidFill>
                            <a:srgbClr val="FFFFFF"/>
                          </a:solidFill>
                          <a:effectLst/>
                          <a:latin typeface="Tahoma" panose="020B0604030504040204" pitchFamily="34" charset="0"/>
                        </a:rPr>
                        <a:t>ILI Mes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1" i="0" u="none" strike="noStrike" dirty="0">
                          <a:solidFill>
                            <a:srgbClr val="FFFFFF"/>
                          </a:solidFill>
                          <a:effectLst/>
                          <a:latin typeface="Tahoma" panose="020B0604030504040204" pitchFamily="34" charset="0"/>
                        </a:rPr>
                        <a:t># A. T.</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0" i="0" u="none" strike="noStrike">
                          <a:solidFill>
                            <a:srgbClr val="FFFFFF"/>
                          </a:solidFill>
                          <a:effectLst/>
                          <a:latin typeface="Tahoma" panose="020B0604030504040204" pitchFamily="34" charset="0"/>
                        </a:rPr>
                        <a:t>PTAR</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A. A.</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1" i="0" u="none" strike="noStrike">
                          <a:solidFill>
                            <a:srgbClr val="FFFFFF"/>
                          </a:solidFill>
                          <a:effectLst/>
                          <a:latin typeface="Tahoma" panose="020B0604030504040204" pitchFamily="34" charset="0"/>
                        </a:rPr>
                        <a:t>A.T Incapacitantes</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0" i="0" u="none" strike="noStrike">
                          <a:solidFill>
                            <a:srgbClr val="FFFFFF"/>
                          </a:solidFill>
                          <a:effectLst/>
                          <a:latin typeface="Tahoma" panose="020B0604030504040204" pitchFamily="34" charset="0"/>
                        </a:rPr>
                        <a:t>PTAR</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A. A</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1" i="0" u="none" strike="noStrike">
                          <a:solidFill>
                            <a:srgbClr val="FFFFFF"/>
                          </a:solidFill>
                          <a:effectLst/>
                          <a:latin typeface="Tahoma" panose="020B0604030504040204" pitchFamily="34" charset="0"/>
                        </a:rPr>
                        <a:t>Días  incapacidad</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0" i="0" u="none" strike="noStrike">
                          <a:solidFill>
                            <a:srgbClr val="FFFFFF"/>
                          </a:solidFill>
                          <a:effectLst/>
                          <a:latin typeface="Tahoma" panose="020B0604030504040204" pitchFamily="34" charset="0"/>
                        </a:rPr>
                        <a:t>PTAR</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A. A.</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extLst>
                  <a:ext uri="{0D108BD9-81ED-4DB2-BD59-A6C34878D82A}">
                    <a16:rowId xmlns:a16="http://schemas.microsoft.com/office/drawing/2014/main" val="3401803201"/>
                  </a:ext>
                </a:extLst>
              </a:tr>
              <a:tr h="176966">
                <a:tc>
                  <a:txBody>
                    <a:bodyPr/>
                    <a:lstStyle/>
                    <a:p>
                      <a:pPr algn="ctr" rtl="0" fontAlgn="ctr"/>
                      <a:r>
                        <a:rPr lang="es-ES" sz="1000" b="1" i="0" u="none" strike="noStrike" dirty="0">
                          <a:solidFill>
                            <a:srgbClr val="737373"/>
                          </a:solidFill>
                          <a:effectLst/>
                          <a:latin typeface="Tahoma" panose="020B0604030504040204" pitchFamily="34" charset="0"/>
                        </a:rPr>
                        <a:t>Septiembre</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0.85</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a:solidFill>
                            <a:srgbClr val="33CC33"/>
                          </a:solidFill>
                          <a:effectLst/>
                          <a:latin typeface="Tahoma" panose="020B0604030504040204" pitchFamily="34" charset="0"/>
                        </a:rPr>
                        <a:t>           0.18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0</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0</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35</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30</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5</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1361420"/>
                  </a:ext>
                </a:extLst>
              </a:tr>
              <a:tr h="182865">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S" sz="1000" b="0" i="0" u="none" strike="noStrike">
                        <a:solidFill>
                          <a:srgbClr val="000000"/>
                        </a:solidFill>
                        <a:effectLst/>
                        <a:latin typeface="Tahoma" panose="020B0604030504040204" pitchFamily="34" charset="0"/>
                      </a:endParaRPr>
                    </a:p>
                  </a:txBody>
                  <a:tcPr marL="5432" marR="5432" marT="54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3762844"/>
                  </a:ext>
                </a:extLst>
              </a:tr>
              <a:tr h="415872">
                <a:tc rowSpan="2">
                  <a:txBody>
                    <a:bodyPr/>
                    <a:lstStyle/>
                    <a:p>
                      <a:pPr algn="ctr" rtl="0" fontAlgn="ctr"/>
                      <a:r>
                        <a:rPr lang="es-ES" sz="1000" b="1" i="0" u="none" strike="noStrike" dirty="0">
                          <a:solidFill>
                            <a:srgbClr val="FFFFFF"/>
                          </a:solidFill>
                          <a:effectLst/>
                          <a:latin typeface="Tahoma" panose="020B0604030504040204" pitchFamily="34" charset="0"/>
                        </a:rPr>
                        <a:t>PERIÓDO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000" b="1" i="0" u="none" strike="noStrike">
                          <a:solidFill>
                            <a:srgbClr val="FFFFFF"/>
                          </a:solidFill>
                          <a:effectLst/>
                          <a:latin typeface="Tahoma" panose="020B0604030504040204" pitchFamily="34" charset="0"/>
                        </a:rPr>
                        <a:t>Máximo permitido</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000" b="1" i="0" u="none" strike="noStrike">
                          <a:solidFill>
                            <a:srgbClr val="FFFFFF"/>
                          </a:solidFill>
                          <a:effectLst/>
                          <a:latin typeface="Tahoma" panose="020B0604030504040204" pitchFamily="34" charset="0"/>
                        </a:rPr>
                        <a:t>ILI acumulado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000" b="1" i="0" u="none" strike="noStrike">
                          <a:solidFill>
                            <a:srgbClr val="FFFFFF"/>
                          </a:solidFill>
                          <a:effectLst/>
                          <a:latin typeface="Tahoma" panose="020B0604030504040204" pitchFamily="34" charset="0"/>
                        </a:rPr>
                        <a:t># A. T.</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rowSpan="2">
                  <a:txBody>
                    <a:bodyPr/>
                    <a:lstStyle/>
                    <a:p>
                      <a:pPr algn="ctr" rtl="0" fontAlgn="ctr"/>
                      <a:r>
                        <a:rPr lang="es-ES" sz="1000" b="0" i="0" u="none" strike="noStrike">
                          <a:solidFill>
                            <a:srgbClr val="FFFFFF"/>
                          </a:solidFill>
                          <a:effectLst/>
                          <a:latin typeface="Tahoma" panose="020B0604030504040204" pitchFamily="34" charset="0"/>
                        </a:rPr>
                        <a:t>PTAR</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rowSpan="2">
                  <a:txBody>
                    <a:bodyPr/>
                    <a:lstStyle/>
                    <a:p>
                      <a:pPr algn="ctr" rtl="0" fontAlgn="ctr"/>
                      <a:r>
                        <a:rPr lang="es-ES" sz="1000" b="0" i="0" u="none" strike="noStrike">
                          <a:solidFill>
                            <a:srgbClr val="FFFFFF"/>
                          </a:solidFill>
                          <a:effectLst/>
                          <a:latin typeface="Tahoma" panose="020B0604030504040204" pitchFamily="34" charset="0"/>
                        </a:rPr>
                        <a:t>A. A.</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7373"/>
                    </a:solidFill>
                  </a:tcPr>
                </a:tc>
                <a:tc rowSpan="2">
                  <a:txBody>
                    <a:bodyPr/>
                    <a:lstStyle/>
                    <a:p>
                      <a:pPr algn="ctr" rtl="0" fontAlgn="ctr"/>
                      <a:r>
                        <a:rPr lang="es-ES" sz="1000" b="1" i="0" u="none" strike="noStrike">
                          <a:solidFill>
                            <a:srgbClr val="FFFFFF"/>
                          </a:solidFill>
                          <a:effectLst/>
                          <a:latin typeface="Tahoma" panose="020B0604030504040204" pitchFamily="34" charset="0"/>
                        </a:rPr>
                        <a:t>A.T Incapacitantes</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0" i="0" u="none" strike="noStrike">
                          <a:solidFill>
                            <a:srgbClr val="FFFFFF"/>
                          </a:solidFill>
                          <a:effectLst/>
                          <a:latin typeface="Tahoma" panose="020B0604030504040204" pitchFamily="34" charset="0"/>
                        </a:rPr>
                        <a:t>PTAR</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A. A</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tc rowSpan="2">
                  <a:txBody>
                    <a:bodyPr/>
                    <a:lstStyle/>
                    <a:p>
                      <a:pPr algn="ctr" rtl="0" fontAlgn="ctr"/>
                      <a:r>
                        <a:rPr lang="es-ES" sz="1000" b="1" i="0" u="none" strike="noStrike">
                          <a:solidFill>
                            <a:srgbClr val="FFFFFF"/>
                          </a:solidFill>
                          <a:effectLst/>
                          <a:latin typeface="Tahoma" panose="020B0604030504040204" pitchFamily="34" charset="0"/>
                        </a:rPr>
                        <a:t>Días  incapacidad</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000" b="0" i="0" u="none" strike="noStrike">
                          <a:solidFill>
                            <a:srgbClr val="FFFFFF"/>
                          </a:solidFill>
                          <a:effectLst/>
                          <a:latin typeface="Tahoma" panose="020B0604030504040204" pitchFamily="34" charset="0"/>
                        </a:rPr>
                        <a:t>PTAR</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A. A.</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37373"/>
                    </a:solidFill>
                  </a:tcPr>
                </a:tc>
                <a:extLst>
                  <a:ext uri="{0D108BD9-81ED-4DB2-BD59-A6C34878D82A}">
                    <a16:rowId xmlns:a16="http://schemas.microsoft.com/office/drawing/2014/main" val="1533469500"/>
                  </a:ext>
                </a:extLst>
              </a:tr>
              <a:tr h="21236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000" b="0" i="0" u="none" strike="noStrike">
                          <a:solidFill>
                            <a:srgbClr val="FFFFFF"/>
                          </a:solidFill>
                          <a:effectLst/>
                          <a:latin typeface="Tahoma" panose="020B0604030504040204" pitchFamily="34" charset="0"/>
                        </a:rPr>
                        <a:t>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tc vMerge="1">
                  <a:txBody>
                    <a:bodyPr/>
                    <a:lstStyle/>
                    <a:p>
                      <a:endParaRPr lang="es-ES"/>
                    </a:p>
                  </a:txBody>
                  <a:tcPr/>
                </a:tc>
                <a:tc>
                  <a:txBody>
                    <a:bodyPr/>
                    <a:lstStyle/>
                    <a:p>
                      <a:pPr algn="ctr" rtl="0" fontAlgn="ctr"/>
                      <a:r>
                        <a:rPr lang="es-ES" sz="1000" b="0" i="0" u="none" strike="noStrike">
                          <a:solidFill>
                            <a:srgbClr val="FFFFFF"/>
                          </a:solidFill>
                          <a:effectLst/>
                          <a:latin typeface="Tahoma" panose="020B0604030504040204" pitchFamily="34" charset="0"/>
                        </a:rPr>
                        <a:t>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tc>
                  <a:txBody>
                    <a:bodyPr/>
                    <a:lstStyle/>
                    <a:p>
                      <a:pPr algn="ctr" rtl="0" fontAlgn="ctr"/>
                      <a:r>
                        <a:rPr lang="es-ES" sz="1000" b="0" i="0" u="none" strike="noStrike">
                          <a:solidFill>
                            <a:srgbClr val="FFFFFF"/>
                          </a:solidFill>
                          <a:effectLst/>
                          <a:latin typeface="Tahoma" panose="020B0604030504040204" pitchFamily="34" charset="0"/>
                        </a:rPr>
                        <a:t>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737373"/>
                    </a:solidFill>
                  </a:tcPr>
                </a:tc>
                <a:extLst>
                  <a:ext uri="{0D108BD9-81ED-4DB2-BD59-A6C34878D82A}">
                    <a16:rowId xmlns:a16="http://schemas.microsoft.com/office/drawing/2014/main" val="3638471208"/>
                  </a:ext>
                </a:extLst>
              </a:tr>
              <a:tr h="442416">
                <a:tc>
                  <a:txBody>
                    <a:bodyPr/>
                    <a:lstStyle/>
                    <a:p>
                      <a:pPr algn="ctr" rtl="0" fontAlgn="ctr"/>
                      <a:r>
                        <a:rPr lang="es-ES" sz="1000" b="1" i="0" u="none" strike="noStrike" dirty="0">
                          <a:solidFill>
                            <a:srgbClr val="737373"/>
                          </a:solidFill>
                          <a:effectLst/>
                          <a:latin typeface="Tahoma" panose="020B0604030504040204" pitchFamily="34" charset="0"/>
                        </a:rPr>
                        <a:t>ENERO – SEPTIEMBRE</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0.85</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a:solidFill>
                            <a:srgbClr val="33CC33"/>
                          </a:solidFill>
                          <a:effectLst/>
                          <a:latin typeface="Tahoma" panose="020B0604030504040204" pitchFamily="34" charset="0"/>
                        </a:rPr>
                        <a:t>           0.40 </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31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23</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8</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26</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20</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6</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1" i="0" u="none" strike="noStrike" dirty="0">
                          <a:solidFill>
                            <a:srgbClr val="737373"/>
                          </a:solidFill>
                          <a:effectLst/>
                          <a:latin typeface="Tahoma" panose="020B0604030504040204" pitchFamily="34" charset="0"/>
                        </a:rPr>
                        <a:t>241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221</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ES" sz="1000" b="0" i="0" u="none" strike="noStrike" dirty="0">
                          <a:solidFill>
                            <a:srgbClr val="737373"/>
                          </a:solidFill>
                          <a:effectLst/>
                          <a:latin typeface="Tahoma" panose="020B0604030504040204" pitchFamily="34" charset="0"/>
                        </a:rPr>
                        <a:t>20</a:t>
                      </a:r>
                    </a:p>
                  </a:txBody>
                  <a:tcPr marL="5432" marR="5432" marT="5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033628"/>
                  </a:ext>
                </a:extLst>
              </a:tr>
            </a:tbl>
          </a:graphicData>
        </a:graphic>
      </p:graphicFrame>
    </p:spTree>
    <p:extLst>
      <p:ext uri="{BB962C8B-B14F-4D97-AF65-F5344CB8AC3E}">
        <p14:creationId xmlns:p14="http://schemas.microsoft.com/office/powerpoint/2010/main" val="412723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129F5AA1-8371-C8E9-684C-E751E1BF81E6}"/>
              </a:ext>
            </a:extLst>
          </p:cNvPr>
          <p:cNvGraphicFramePr>
            <a:graphicFrameLocks noGrp="1"/>
          </p:cNvGraphicFramePr>
          <p:nvPr>
            <p:extLst>
              <p:ext uri="{D42A27DB-BD31-4B8C-83A1-F6EECF244321}">
                <p14:modId xmlns:p14="http://schemas.microsoft.com/office/powerpoint/2010/main" val="2625205952"/>
              </p:ext>
            </p:extLst>
          </p:nvPr>
        </p:nvGraphicFramePr>
        <p:xfrm>
          <a:off x="144459" y="6166898"/>
          <a:ext cx="1162121" cy="583429"/>
        </p:xfrm>
        <a:graphic>
          <a:graphicData uri="http://schemas.openxmlformats.org/drawingml/2006/table">
            <a:tbl>
              <a:tblPr/>
              <a:tblGrid>
                <a:gridCol w="686274">
                  <a:extLst>
                    <a:ext uri="{9D8B030D-6E8A-4147-A177-3AD203B41FA5}">
                      <a16:colId xmlns:a16="http://schemas.microsoft.com/office/drawing/2014/main" val="3640297218"/>
                    </a:ext>
                  </a:extLst>
                </a:gridCol>
                <a:gridCol w="475847">
                  <a:extLst>
                    <a:ext uri="{9D8B030D-6E8A-4147-A177-3AD203B41FA5}">
                      <a16:colId xmlns:a16="http://schemas.microsoft.com/office/drawing/2014/main" val="3230843338"/>
                    </a:ext>
                  </a:extLst>
                </a:gridCol>
              </a:tblGrid>
              <a:tr h="180272">
                <a:tc>
                  <a:txBody>
                    <a:bodyPr/>
                    <a:lstStyle/>
                    <a:p>
                      <a:pPr algn="ctr" rtl="0" fontAlgn="ctr"/>
                      <a:r>
                        <a:rPr lang="es-CO" sz="700" b="0" i="0" u="none" strike="noStrike" dirty="0">
                          <a:solidFill>
                            <a:schemeClr val="tx1"/>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417562"/>
                  </a:ext>
                </a:extLst>
              </a:tr>
              <a:tr h="173234">
                <a:tc>
                  <a:txBody>
                    <a:bodyPr/>
                    <a:lstStyle/>
                    <a:p>
                      <a:pPr algn="ctr" rtl="0" fontAlgn="ctr"/>
                      <a:r>
                        <a:rPr lang="es-CO" sz="700" b="0" i="0" u="none" strike="noStrike" dirty="0">
                          <a:solidFill>
                            <a:schemeClr val="tx1"/>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113439"/>
                  </a:ext>
                </a:extLst>
              </a:tr>
              <a:tr h="180272">
                <a:tc>
                  <a:txBody>
                    <a:bodyPr/>
                    <a:lstStyle/>
                    <a:p>
                      <a:pPr algn="ctr" rtl="0" fontAlgn="ctr"/>
                      <a:r>
                        <a:rPr lang="es-CO" sz="700" b="0" i="0" u="none" strike="noStrike" dirty="0">
                          <a:solidFill>
                            <a:schemeClr val="tx1"/>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737373"/>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303431"/>
                  </a:ext>
                </a:extLst>
              </a:tr>
            </a:tbl>
          </a:graphicData>
        </a:graphic>
      </p:graphicFrame>
      <p:sp>
        <p:nvSpPr>
          <p:cNvPr id="10" name="29 Elipse">
            <a:extLst>
              <a:ext uri="{FF2B5EF4-FFF2-40B4-BE49-F238E27FC236}">
                <a16:creationId xmlns:a16="http://schemas.microsoft.com/office/drawing/2014/main" id="{40BF7957-B705-8C80-8783-D5256EB4248B}"/>
              </a:ext>
            </a:extLst>
          </p:cNvPr>
          <p:cNvSpPr/>
          <p:nvPr/>
        </p:nvSpPr>
        <p:spPr bwMode="auto">
          <a:xfrm>
            <a:off x="1105107" y="6182443"/>
            <a:ext cx="155578" cy="140896"/>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12" name="29 Elipse">
            <a:extLst>
              <a:ext uri="{FF2B5EF4-FFF2-40B4-BE49-F238E27FC236}">
                <a16:creationId xmlns:a16="http://schemas.microsoft.com/office/drawing/2014/main" id="{E3213C8A-4933-C9B1-D0FC-9765FB7EA5A4}"/>
              </a:ext>
            </a:extLst>
          </p:cNvPr>
          <p:cNvSpPr/>
          <p:nvPr/>
        </p:nvSpPr>
        <p:spPr bwMode="auto">
          <a:xfrm>
            <a:off x="1105107" y="6369150"/>
            <a:ext cx="155578" cy="14089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sp>
        <p:nvSpPr>
          <p:cNvPr id="13" name="29 Elipse">
            <a:extLst>
              <a:ext uri="{FF2B5EF4-FFF2-40B4-BE49-F238E27FC236}">
                <a16:creationId xmlns:a16="http://schemas.microsoft.com/office/drawing/2014/main" id="{8827C444-2E28-888C-6331-E54948D0944C}"/>
              </a:ext>
            </a:extLst>
          </p:cNvPr>
          <p:cNvSpPr/>
          <p:nvPr/>
        </p:nvSpPr>
        <p:spPr bwMode="auto">
          <a:xfrm>
            <a:off x="1105107" y="6555857"/>
            <a:ext cx="155578" cy="140896"/>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Tahoma" panose="020B0604030504040204" pitchFamily="34" charset="0"/>
              <a:ea typeface="Tahoma" panose="020B0604030504040204" pitchFamily="34" charset="0"/>
              <a:cs typeface="Tahoma" panose="020B0604030504040204" pitchFamily="34" charset="0"/>
            </a:endParaRPr>
          </a:p>
        </p:txBody>
      </p:sp>
      <p:pic>
        <p:nvPicPr>
          <p:cNvPr id="3" name="object 6">
            <a:extLst>
              <a:ext uri="{FF2B5EF4-FFF2-40B4-BE49-F238E27FC236}">
                <a16:creationId xmlns:a16="http://schemas.microsoft.com/office/drawing/2014/main" id="{F839BC6C-6E96-7F40-90E7-8F2277BC22DB}"/>
              </a:ext>
            </a:extLst>
          </p:cNvPr>
          <p:cNvPicPr/>
          <p:nvPr/>
        </p:nvPicPr>
        <p:blipFill>
          <a:blip r:embed="rId2" cstate="print"/>
          <a:stretch>
            <a:fillRect/>
          </a:stretch>
        </p:blipFill>
        <p:spPr>
          <a:xfrm>
            <a:off x="144459" y="24682"/>
            <a:ext cx="753164" cy="714446"/>
          </a:xfrm>
          <a:prstGeom prst="rect">
            <a:avLst/>
          </a:prstGeom>
        </p:spPr>
      </p:pic>
      <p:sp>
        <p:nvSpPr>
          <p:cNvPr id="5" name="Rectángulo 4">
            <a:extLst>
              <a:ext uri="{FF2B5EF4-FFF2-40B4-BE49-F238E27FC236}">
                <a16:creationId xmlns:a16="http://schemas.microsoft.com/office/drawing/2014/main" id="{EF455636-85D7-3C6C-32F6-46AF69A5315B}"/>
              </a:ext>
            </a:extLst>
          </p:cNvPr>
          <p:cNvSpPr/>
          <p:nvPr/>
        </p:nvSpPr>
        <p:spPr>
          <a:xfrm>
            <a:off x="897623" y="107673"/>
            <a:ext cx="6345327" cy="631455"/>
          </a:xfrm>
          <a:prstGeom prst="rect">
            <a:avLst/>
          </a:prstGeom>
        </p:spPr>
        <p:txBody>
          <a:bodyPr wrap="none" lIns="91440" tIns="45720" rIns="91440" bIns="45720" anchor="t">
            <a:spAutoFit/>
          </a:bodyPr>
          <a:lstStyle/>
          <a:p>
            <a:pPr>
              <a:lnSpc>
                <a:spcPct val="107000"/>
              </a:lnSpc>
              <a:spcAft>
                <a:spcPts val="0"/>
              </a:spcAft>
            </a:pPr>
            <a:r>
              <a:rPr lang="es-CO" sz="2000" dirty="0">
                <a:ln>
                  <a:solidFill>
                    <a:srgbClr val="006600"/>
                  </a:solidFill>
                </a:ln>
                <a:solidFill>
                  <a:srgbClr val="006600"/>
                </a:solidFill>
                <a:latin typeface="Tahoma"/>
                <a:ea typeface="Tahoma"/>
                <a:cs typeface="Tahoma"/>
              </a:rPr>
              <a:t>CMI acumulado septiembre 2024 – Aguas Nacionales  </a:t>
            </a:r>
            <a:endParaRPr lang="es-CO" sz="2000" dirty="0">
              <a:solidFill>
                <a:srgbClr val="737373"/>
              </a:solidFill>
              <a:latin typeface="Tahoma"/>
              <a:ea typeface="Tahoma"/>
              <a:cs typeface="Tahoma"/>
            </a:endParaRPr>
          </a:p>
          <a:p>
            <a:pPr>
              <a:lnSpc>
                <a:spcPct val="107000"/>
              </a:lnSpc>
              <a:spcAft>
                <a:spcPts val="0"/>
              </a:spcAft>
            </a:pPr>
            <a:r>
              <a:rPr lang="es-ES" sz="1400" i="1" dirty="0">
                <a:solidFill>
                  <a:srgbClr val="737373"/>
                </a:solidFill>
                <a:latin typeface="Tahoma" panose="020B0604030504040204" pitchFamily="34" charset="0"/>
                <a:ea typeface="Tahoma" panose="020B0604030504040204" pitchFamily="34" charset="0"/>
                <a:cs typeface="Tahoma" panose="020B0604030504040204" pitchFamily="34" charset="0"/>
              </a:rPr>
              <a:t>Millones de pesos</a:t>
            </a:r>
          </a:p>
        </p:txBody>
      </p:sp>
      <p:sp>
        <p:nvSpPr>
          <p:cNvPr id="15" name="CuadroTexto 14">
            <a:extLst>
              <a:ext uri="{FF2B5EF4-FFF2-40B4-BE49-F238E27FC236}">
                <a16:creationId xmlns:a16="http://schemas.microsoft.com/office/drawing/2014/main" id="{3A3D185E-6D87-B554-15C9-D9C0CE356B79}"/>
              </a:ext>
            </a:extLst>
          </p:cNvPr>
          <p:cNvSpPr txBox="1"/>
          <p:nvPr/>
        </p:nvSpPr>
        <p:spPr>
          <a:xfrm>
            <a:off x="859123" y="601951"/>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6" name="Tabla 15">
            <a:extLst>
              <a:ext uri="{FF2B5EF4-FFF2-40B4-BE49-F238E27FC236}">
                <a16:creationId xmlns:a16="http://schemas.microsoft.com/office/drawing/2014/main" id="{B62353CC-4B38-9A85-0AE7-343269FCD350}"/>
              </a:ext>
            </a:extLst>
          </p:cNvPr>
          <p:cNvGraphicFramePr>
            <a:graphicFrameLocks noGrp="1"/>
          </p:cNvGraphicFramePr>
          <p:nvPr>
            <p:extLst>
              <p:ext uri="{D42A27DB-BD31-4B8C-83A1-F6EECF244321}">
                <p14:modId xmlns:p14="http://schemas.microsoft.com/office/powerpoint/2010/main" val="3383942152"/>
              </p:ext>
            </p:extLst>
          </p:nvPr>
        </p:nvGraphicFramePr>
        <p:xfrm>
          <a:off x="146946" y="3820392"/>
          <a:ext cx="6006327" cy="2323190"/>
        </p:xfrm>
        <a:graphic>
          <a:graphicData uri="http://schemas.openxmlformats.org/drawingml/2006/table">
            <a:tbl>
              <a:tblPr/>
              <a:tblGrid>
                <a:gridCol w="690452">
                  <a:extLst>
                    <a:ext uri="{9D8B030D-6E8A-4147-A177-3AD203B41FA5}">
                      <a16:colId xmlns:a16="http://schemas.microsoft.com/office/drawing/2014/main" val="520448747"/>
                    </a:ext>
                  </a:extLst>
                </a:gridCol>
                <a:gridCol w="910222">
                  <a:extLst>
                    <a:ext uri="{9D8B030D-6E8A-4147-A177-3AD203B41FA5}">
                      <a16:colId xmlns:a16="http://schemas.microsoft.com/office/drawing/2014/main" val="3609410162"/>
                    </a:ext>
                  </a:extLst>
                </a:gridCol>
                <a:gridCol w="1511166">
                  <a:extLst>
                    <a:ext uri="{9D8B030D-6E8A-4147-A177-3AD203B41FA5}">
                      <a16:colId xmlns:a16="http://schemas.microsoft.com/office/drawing/2014/main" val="1420049522"/>
                    </a:ext>
                  </a:extLst>
                </a:gridCol>
                <a:gridCol w="2894487">
                  <a:extLst>
                    <a:ext uri="{9D8B030D-6E8A-4147-A177-3AD203B41FA5}">
                      <a16:colId xmlns:a16="http://schemas.microsoft.com/office/drawing/2014/main" val="1788001609"/>
                    </a:ext>
                  </a:extLst>
                </a:gridCol>
              </a:tblGrid>
              <a:tr h="911189">
                <a:tc>
                  <a:txBody>
                    <a:bodyPr/>
                    <a:lstStyle/>
                    <a:p>
                      <a:pPr algn="ctr" rtl="0" fontAlgn="ctr"/>
                      <a:r>
                        <a:rPr lang="es-CO" sz="1200" b="1" i="0" u="none" strike="noStrike" dirty="0">
                          <a:solidFill>
                            <a:srgbClr val="FFFFFF"/>
                          </a:solidFill>
                          <a:effectLst/>
                          <a:latin typeface="Tahoma" panose="020B0604030504040204" pitchFamily="34" charset="0"/>
                        </a:rPr>
                        <a:t>Meta</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200" b="1" i="0" u="none" strike="noStrike" dirty="0">
                          <a:solidFill>
                            <a:srgbClr val="FFFFFF"/>
                          </a:solidFill>
                          <a:effectLst/>
                          <a:latin typeface="Tahoma" panose="020B0604030504040204" pitchFamily="34" charset="0"/>
                        </a:rPr>
                        <a:t>Ejecución</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a:rPr>
                        <a:t>% Cumplimiento </a:t>
                      </a:r>
                      <a:endParaRPr lang="es-419" sz="1200" b="1" i="0" u="none" strike="noStrike" dirty="0">
                        <a:solidFill>
                          <a:srgbClr val="FFFFFF"/>
                        </a:solidFill>
                        <a:effectLst/>
                        <a:latin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419" sz="1200" b="1" i="0" u="none" strike="noStrike" dirty="0">
                          <a:solidFill>
                            <a:srgbClr val="FFFFFF"/>
                          </a:solidFill>
                          <a:effectLst/>
                          <a:latin typeface="Tahoma" panose="020B0604030504040204" pitchFamily="34" charset="0"/>
                        </a:rPr>
                        <a:t>Observaciones </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079755813"/>
                  </a:ext>
                </a:extLst>
              </a:tr>
              <a:tr h="1412001">
                <a:tc>
                  <a:txBody>
                    <a:bodyPr/>
                    <a:lstStyle/>
                    <a:p>
                      <a:pPr algn="ctr" rtl="0" fontAlgn="ctr"/>
                      <a:r>
                        <a:rPr lang="es-CO" sz="1200" b="0" i="0" u="none" strike="noStrike" dirty="0">
                          <a:solidFill>
                            <a:srgbClr val="737373"/>
                          </a:solidFill>
                          <a:effectLst/>
                          <a:latin typeface="Tahoma" panose="020B060403050404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a:rPr>
                        <a:t>99.92%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1" i="0" u="none" strike="noStrike" dirty="0">
                          <a:solidFill>
                            <a:srgbClr val="7AD400"/>
                          </a:solidFill>
                          <a:effectLst/>
                          <a:latin typeface="Tahoma" panose="020B0604030504040204" pitchFamily="34" charset="0"/>
                        </a:rPr>
                        <a:t>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200" b="0" i="0" u="none" strike="noStrike" dirty="0">
                          <a:solidFill>
                            <a:srgbClr val="737373"/>
                          </a:solidFill>
                          <a:effectLst/>
                          <a:latin typeface="Tahoma"/>
                        </a:rPr>
                        <a:t>En el mes de septiembre se presentó interrupción en el tratamiento de la PTAR durante 0,35 horas, debido a falla del circuito de energía.</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92580"/>
                  </a:ext>
                </a:extLst>
              </a:tr>
            </a:tbl>
          </a:graphicData>
        </a:graphic>
      </p:graphicFrame>
      <p:sp>
        <p:nvSpPr>
          <p:cNvPr id="2" name="Rectángulo: esquinas redondeadas 1">
            <a:hlinkClick r:id="rId3" action="ppaction://hlinksldjump"/>
            <a:extLst>
              <a:ext uri="{FF2B5EF4-FFF2-40B4-BE49-F238E27FC236}">
                <a16:creationId xmlns:a16="http://schemas.microsoft.com/office/drawing/2014/main" id="{AFCEBEE3-C5FF-0657-CE98-5186C9A094E6}"/>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bg1"/>
                </a:solidFill>
              </a:rPr>
              <a:t>INICIO</a:t>
            </a:r>
          </a:p>
        </p:txBody>
      </p:sp>
      <p:graphicFrame>
        <p:nvGraphicFramePr>
          <p:cNvPr id="11" name="Tabla 10">
            <a:extLst>
              <a:ext uri="{FF2B5EF4-FFF2-40B4-BE49-F238E27FC236}">
                <a16:creationId xmlns:a16="http://schemas.microsoft.com/office/drawing/2014/main" id="{B8AEBD26-E520-5A36-3C4D-122952C4F11E}"/>
              </a:ext>
            </a:extLst>
          </p:cNvPr>
          <p:cNvGraphicFramePr>
            <a:graphicFrameLocks noGrp="1"/>
          </p:cNvGraphicFramePr>
          <p:nvPr>
            <p:extLst>
              <p:ext uri="{D42A27DB-BD31-4B8C-83A1-F6EECF244321}">
                <p14:modId xmlns:p14="http://schemas.microsoft.com/office/powerpoint/2010/main" val="694193336"/>
              </p:ext>
            </p:extLst>
          </p:nvPr>
        </p:nvGraphicFramePr>
        <p:xfrm>
          <a:off x="6275564" y="3820393"/>
          <a:ext cx="5883755" cy="2323190"/>
        </p:xfrm>
        <a:graphic>
          <a:graphicData uri="http://schemas.openxmlformats.org/drawingml/2006/table">
            <a:tbl>
              <a:tblPr/>
              <a:tblGrid>
                <a:gridCol w="748046">
                  <a:extLst>
                    <a:ext uri="{9D8B030D-6E8A-4147-A177-3AD203B41FA5}">
                      <a16:colId xmlns:a16="http://schemas.microsoft.com/office/drawing/2014/main" val="604398378"/>
                    </a:ext>
                  </a:extLst>
                </a:gridCol>
                <a:gridCol w="637694">
                  <a:extLst>
                    <a:ext uri="{9D8B030D-6E8A-4147-A177-3AD203B41FA5}">
                      <a16:colId xmlns:a16="http://schemas.microsoft.com/office/drawing/2014/main" val="2672894703"/>
                    </a:ext>
                  </a:extLst>
                </a:gridCol>
                <a:gridCol w="1121057">
                  <a:extLst>
                    <a:ext uri="{9D8B030D-6E8A-4147-A177-3AD203B41FA5}">
                      <a16:colId xmlns:a16="http://schemas.microsoft.com/office/drawing/2014/main" val="2249309269"/>
                    </a:ext>
                  </a:extLst>
                </a:gridCol>
                <a:gridCol w="3376958">
                  <a:extLst>
                    <a:ext uri="{9D8B030D-6E8A-4147-A177-3AD203B41FA5}">
                      <a16:colId xmlns:a16="http://schemas.microsoft.com/office/drawing/2014/main" val="1622773660"/>
                    </a:ext>
                  </a:extLst>
                </a:gridCol>
              </a:tblGrid>
              <a:tr h="850625">
                <a:tc>
                  <a:txBody>
                    <a:bodyPr/>
                    <a:lstStyle/>
                    <a:p>
                      <a:pPr algn="ctr" rtl="0" fontAlgn="ctr"/>
                      <a:r>
                        <a:rPr lang="es-MX" sz="1200" b="1" i="0" u="none" strike="noStrike" dirty="0">
                          <a:solidFill>
                            <a:srgbClr val="FFFFFF"/>
                          </a:solidFill>
                          <a:effectLst/>
                          <a:latin typeface="Tahoma" panose="020B0604030504040204" pitchFamily="34" charset="0"/>
                        </a:rPr>
                        <a:t>Costo unitario </a:t>
                      </a:r>
                      <a:r>
                        <a:rPr lang="es-MX" sz="1200" b="1" i="0" u="none" strike="noStrike" dirty="0" err="1">
                          <a:solidFill>
                            <a:srgbClr val="FFFFFF"/>
                          </a:solidFill>
                          <a:effectLst/>
                          <a:latin typeface="Tahoma" panose="020B0604030504040204" pitchFamily="34" charset="0"/>
                        </a:rPr>
                        <a:t>proyec</a:t>
                      </a:r>
                      <a:r>
                        <a:rPr lang="es-MX" sz="1200" b="1" i="0" u="none" strike="noStrike" dirty="0">
                          <a:solidFill>
                            <a:srgbClr val="FFFFFF"/>
                          </a:solidFill>
                          <a:effectLst/>
                          <a:latin typeface="Tahoma" panose="020B0604030504040204" pitchFamily="34" charset="0"/>
                        </a:rPr>
                        <a:t>. ($/M3)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200" b="1" i="0" u="none" strike="noStrike" dirty="0">
                          <a:solidFill>
                            <a:srgbClr val="FFFFFF"/>
                          </a:solidFill>
                          <a:effectLst/>
                          <a:latin typeface="Tahoma"/>
                        </a:rPr>
                        <a:t>Costo unitario </a:t>
                      </a:r>
                      <a:r>
                        <a:rPr lang="es-MX" sz="1200" b="1" i="0" u="none" strike="noStrike" dirty="0" err="1">
                          <a:solidFill>
                            <a:srgbClr val="FFFFFF"/>
                          </a:solidFill>
                          <a:effectLst/>
                          <a:latin typeface="Tahoma"/>
                        </a:rPr>
                        <a:t>ejec</a:t>
                      </a:r>
                      <a:r>
                        <a:rPr lang="es-MX" sz="1200" b="1" i="0" u="none" strike="noStrike" dirty="0">
                          <a:solidFill>
                            <a:srgbClr val="FFFFFF"/>
                          </a:solidFill>
                          <a:effectLst/>
                          <a:latin typeface="Tahoma"/>
                        </a:rPr>
                        <a:t>. ($/M3)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200" b="1" i="0" u="none" strike="noStrike" dirty="0">
                          <a:solidFill>
                            <a:srgbClr val="FFFFFF"/>
                          </a:solidFill>
                          <a:effectLst/>
                          <a:latin typeface="Tahoma"/>
                        </a:rPr>
                        <a:t>% de Cumplimiento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MX" sz="1200" b="1" i="0" u="none" strike="noStrike" dirty="0">
                          <a:solidFill>
                            <a:srgbClr val="FFFFFF"/>
                          </a:solidFill>
                          <a:effectLst/>
                          <a:latin typeface="Tahoma" panose="020B0604030504040204" pitchFamily="34" charset="0"/>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567879319"/>
                  </a:ext>
                </a:extLst>
              </a:tr>
              <a:tr h="1459232">
                <a:tc>
                  <a:txBody>
                    <a:bodyPr/>
                    <a:lstStyle/>
                    <a:p>
                      <a:pPr marL="0" algn="ctr" defTabSz="914400" rtl="0" eaLnBrk="1" fontAlgn="ctr" latinLnBrk="0" hangingPunct="1"/>
                      <a:r>
                        <a:rPr lang="es-MX" sz="1200" b="0" i="0" u="none" strike="noStrike" kern="1200" dirty="0">
                          <a:solidFill>
                            <a:srgbClr val="737373"/>
                          </a:solidFill>
                          <a:effectLst/>
                          <a:latin typeface="Tahoma" panose="020B0604030504040204" pitchFamily="34" charset="0"/>
                          <a:ea typeface="+mn-ea"/>
                          <a:cs typeface="+mn-cs"/>
                        </a:rPr>
                        <a:t>698.58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kern="1200" dirty="0">
                          <a:solidFill>
                            <a:srgbClr val="737373"/>
                          </a:solidFill>
                          <a:effectLst/>
                          <a:latin typeface="Tahoma"/>
                          <a:ea typeface="+mn-ea"/>
                          <a:cs typeface="+mn-cs"/>
                        </a:rPr>
                        <a:t>685.6</a:t>
                      </a:r>
                      <a:endParaRPr lang="es-ES" sz="1200" b="0" i="0" u="none" strike="noStrike" kern="1200" dirty="0">
                        <a:solidFill>
                          <a:srgbClr val="737373"/>
                        </a:solidFill>
                        <a:effectLst/>
                        <a:latin typeface="Tahoma" panose="020B060403050404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1" i="0" u="none" strike="noStrike" dirty="0">
                          <a:solidFill>
                            <a:srgbClr val="7AD400"/>
                          </a:solidFill>
                          <a:effectLst/>
                          <a:latin typeface="Tahoma"/>
                        </a:rPr>
                        <a:t>101.9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200" b="0" i="0" u="none" strike="noStrike" kern="1200" dirty="0">
                          <a:solidFill>
                            <a:srgbClr val="737373"/>
                          </a:solidFill>
                          <a:effectLst/>
                          <a:latin typeface="Tahoma"/>
                          <a:ea typeface="+mn-ea"/>
                          <a:cs typeface="+mn-cs"/>
                        </a:rPr>
                        <a:t>Los costos de septiembre fueron de 5.238 millones de pesos y se trataron 9,38 millones de m3. Los costos más relevantes fueron: a) personal por 936,86 M, b) Gas natural  por 1.489 M, c) energía 482,7 M, d) órdenes y contratos 1.225 M e) costos generales 1.052 M. El valor ejecutado de 558,3 $/m3 estuvo por debajo de la meta de 698,58 $/m3.</a:t>
                      </a:r>
                      <a:endParaRPr lang="es-MX" sz="1200" b="0" i="0" u="none" strike="noStrike" kern="1200" dirty="0">
                        <a:solidFill>
                          <a:srgbClr val="737373"/>
                        </a:solidFill>
                        <a:effectLst/>
                        <a:latin typeface="Tahoma"/>
                        <a:ea typeface="+mn-ea"/>
                        <a:cs typeface="+mn-cs"/>
                      </a:endParaRPr>
                    </a:p>
                  </a:txBody>
                  <a:tcPr marL="857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869024"/>
                  </a:ext>
                </a:extLst>
              </a:tr>
            </a:tbl>
          </a:graphicData>
        </a:graphic>
      </p:graphicFrame>
      <p:graphicFrame>
        <p:nvGraphicFramePr>
          <p:cNvPr id="4" name="Gráfico 3">
            <a:extLst>
              <a:ext uri="{FF2B5EF4-FFF2-40B4-BE49-F238E27FC236}">
                <a16:creationId xmlns:a16="http://schemas.microsoft.com/office/drawing/2014/main" id="{82CADCBA-561C-08EC-73F2-61EA280DB903}"/>
              </a:ext>
            </a:extLst>
          </p:cNvPr>
          <p:cNvGraphicFramePr>
            <a:graphicFrameLocks/>
          </p:cNvGraphicFramePr>
          <p:nvPr>
            <p:extLst>
              <p:ext uri="{D42A27DB-BD31-4B8C-83A1-F6EECF244321}">
                <p14:modId xmlns:p14="http://schemas.microsoft.com/office/powerpoint/2010/main" val="4141065396"/>
              </p:ext>
            </p:extLst>
          </p:nvPr>
        </p:nvGraphicFramePr>
        <p:xfrm>
          <a:off x="-125773" y="1116024"/>
          <a:ext cx="6279045" cy="2704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3FF947CF-29C4-4FB7-BF8C-926A37C301F1}"/>
              </a:ext>
            </a:extLst>
          </p:cNvPr>
          <p:cNvGraphicFramePr>
            <a:graphicFrameLocks/>
          </p:cNvGraphicFramePr>
          <p:nvPr>
            <p:extLst>
              <p:ext uri="{D42A27DB-BD31-4B8C-83A1-F6EECF244321}">
                <p14:modId xmlns:p14="http://schemas.microsoft.com/office/powerpoint/2010/main" val="4109060897"/>
              </p:ext>
            </p:extLst>
          </p:nvPr>
        </p:nvGraphicFramePr>
        <p:xfrm>
          <a:off x="5813992" y="1113890"/>
          <a:ext cx="6345327" cy="26698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121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hlinkClick r:id="rId2" action="ppaction://hlinksldjump"/>
            <a:extLst>
              <a:ext uri="{FF2B5EF4-FFF2-40B4-BE49-F238E27FC236}">
                <a16:creationId xmlns:a16="http://schemas.microsoft.com/office/drawing/2014/main" id="{D4E0A149-66FD-4BFE-A930-83F442DFA4EA}"/>
              </a:ext>
            </a:extLst>
          </p:cNvPr>
          <p:cNvSpPr/>
          <p:nvPr/>
        </p:nvSpPr>
        <p:spPr>
          <a:xfrm>
            <a:off x="11566865" y="47826"/>
            <a:ext cx="592454" cy="171265"/>
          </a:xfrm>
          <a:prstGeom prst="roundRect">
            <a:avLst/>
          </a:prstGeom>
          <a:solidFill>
            <a:srgbClr val="70D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a:solidFill>
                  <a:schemeClr val="bg1"/>
                </a:solidFill>
              </a:rPr>
              <a:t>INICIO</a:t>
            </a:r>
          </a:p>
        </p:txBody>
      </p:sp>
      <p:graphicFrame>
        <p:nvGraphicFramePr>
          <p:cNvPr id="16" name="Tabla 15">
            <a:extLst>
              <a:ext uri="{FF2B5EF4-FFF2-40B4-BE49-F238E27FC236}">
                <a16:creationId xmlns:a16="http://schemas.microsoft.com/office/drawing/2014/main" id="{5E036CD6-EED1-6587-79AC-B7912BF44C84}"/>
              </a:ext>
            </a:extLst>
          </p:cNvPr>
          <p:cNvGraphicFramePr>
            <a:graphicFrameLocks noGrp="1"/>
          </p:cNvGraphicFramePr>
          <p:nvPr>
            <p:extLst>
              <p:ext uri="{D42A27DB-BD31-4B8C-83A1-F6EECF244321}">
                <p14:modId xmlns:p14="http://schemas.microsoft.com/office/powerpoint/2010/main" val="15456890"/>
              </p:ext>
            </p:extLst>
          </p:nvPr>
        </p:nvGraphicFramePr>
        <p:xfrm>
          <a:off x="157484" y="6239091"/>
          <a:ext cx="864865" cy="416712"/>
        </p:xfrm>
        <a:graphic>
          <a:graphicData uri="http://schemas.openxmlformats.org/drawingml/2006/table">
            <a:tbl>
              <a:tblPr/>
              <a:tblGrid>
                <a:gridCol w="565009">
                  <a:extLst>
                    <a:ext uri="{9D8B030D-6E8A-4147-A177-3AD203B41FA5}">
                      <a16:colId xmlns:a16="http://schemas.microsoft.com/office/drawing/2014/main" val="1039295854"/>
                    </a:ext>
                  </a:extLst>
                </a:gridCol>
                <a:gridCol w="299856">
                  <a:extLst>
                    <a:ext uri="{9D8B030D-6E8A-4147-A177-3AD203B41FA5}">
                      <a16:colId xmlns:a16="http://schemas.microsoft.com/office/drawing/2014/main" val="2288224198"/>
                    </a:ext>
                  </a:extLst>
                </a:gridCol>
              </a:tblGrid>
              <a:tr h="208356">
                <a:tc>
                  <a:txBody>
                    <a:bodyPr/>
                    <a:lstStyle/>
                    <a:p>
                      <a:pPr algn="ctr" rtl="0" fontAlgn="ctr"/>
                      <a:r>
                        <a:rPr lang="es-CO" sz="700" b="0" i="0" u="none" strike="noStrike">
                          <a:solidFill>
                            <a:schemeClr val="tx1"/>
                          </a:solidFill>
                          <a:effectLst/>
                          <a:latin typeface="Tahoma" panose="020B0604030504040204" pitchFamily="34" charset="0"/>
                        </a:rPr>
                        <a:t>X =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21458"/>
                  </a:ext>
                </a:extLst>
              </a:tr>
              <a:tr h="208356">
                <a:tc>
                  <a:txBody>
                    <a:bodyPr/>
                    <a:lstStyle/>
                    <a:p>
                      <a:pPr algn="ctr" rtl="0" fontAlgn="ctr"/>
                      <a:r>
                        <a:rPr lang="es-CO" sz="700" b="0" i="0" u="none" strike="noStrike" dirty="0">
                          <a:solidFill>
                            <a:schemeClr val="tx1"/>
                          </a:solidFill>
                          <a:effectLst/>
                          <a:latin typeface="Tahoma" panose="020B0604030504040204" pitchFamily="34" charset="0"/>
                        </a:rPr>
                        <a:t>X &lt;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98877"/>
                  </a:ext>
                </a:extLst>
              </a:tr>
            </a:tbl>
          </a:graphicData>
        </a:graphic>
      </p:graphicFrame>
      <p:sp>
        <p:nvSpPr>
          <p:cNvPr id="17" name="29 Elipse">
            <a:extLst>
              <a:ext uri="{FF2B5EF4-FFF2-40B4-BE49-F238E27FC236}">
                <a16:creationId xmlns:a16="http://schemas.microsoft.com/office/drawing/2014/main" id="{716C9E41-7A9A-62A2-1EEC-2A6F5B59F86D}"/>
              </a:ext>
            </a:extLst>
          </p:cNvPr>
          <p:cNvSpPr/>
          <p:nvPr/>
        </p:nvSpPr>
        <p:spPr bwMode="auto">
          <a:xfrm>
            <a:off x="11899879" y="6602155"/>
            <a:ext cx="159566" cy="139275"/>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19" name="29 Elipse">
            <a:extLst>
              <a:ext uri="{FF2B5EF4-FFF2-40B4-BE49-F238E27FC236}">
                <a16:creationId xmlns:a16="http://schemas.microsoft.com/office/drawing/2014/main" id="{077398BE-0388-DC2C-0D3F-4C0683C50185}"/>
              </a:ext>
            </a:extLst>
          </p:cNvPr>
          <p:cNvSpPr/>
          <p:nvPr/>
        </p:nvSpPr>
        <p:spPr bwMode="auto">
          <a:xfrm>
            <a:off x="11899878" y="6239091"/>
            <a:ext cx="159567" cy="139275"/>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graphicFrame>
        <p:nvGraphicFramePr>
          <p:cNvPr id="20" name="Tabla 19">
            <a:extLst>
              <a:ext uri="{FF2B5EF4-FFF2-40B4-BE49-F238E27FC236}">
                <a16:creationId xmlns:a16="http://schemas.microsoft.com/office/drawing/2014/main" id="{366B76BF-35BD-D17C-05B1-F5086C397F2B}"/>
              </a:ext>
            </a:extLst>
          </p:cNvPr>
          <p:cNvGraphicFramePr>
            <a:graphicFrameLocks noGrp="1"/>
          </p:cNvGraphicFramePr>
          <p:nvPr>
            <p:extLst>
              <p:ext uri="{D42A27DB-BD31-4B8C-83A1-F6EECF244321}">
                <p14:modId xmlns:p14="http://schemas.microsoft.com/office/powerpoint/2010/main" val="511192285"/>
              </p:ext>
            </p:extLst>
          </p:nvPr>
        </p:nvGraphicFramePr>
        <p:xfrm>
          <a:off x="10999374" y="6227871"/>
          <a:ext cx="1111008" cy="532334"/>
        </p:xfrm>
        <a:graphic>
          <a:graphicData uri="http://schemas.openxmlformats.org/drawingml/2006/table">
            <a:tbl>
              <a:tblPr/>
              <a:tblGrid>
                <a:gridCol w="868515">
                  <a:extLst>
                    <a:ext uri="{9D8B030D-6E8A-4147-A177-3AD203B41FA5}">
                      <a16:colId xmlns:a16="http://schemas.microsoft.com/office/drawing/2014/main" val="782090551"/>
                    </a:ext>
                  </a:extLst>
                </a:gridCol>
                <a:gridCol w="242493">
                  <a:extLst>
                    <a:ext uri="{9D8B030D-6E8A-4147-A177-3AD203B41FA5}">
                      <a16:colId xmlns:a16="http://schemas.microsoft.com/office/drawing/2014/main" val="2869738696"/>
                    </a:ext>
                  </a:extLst>
                </a:gridCol>
              </a:tblGrid>
              <a:tr h="178470">
                <a:tc>
                  <a:txBody>
                    <a:bodyPr/>
                    <a:lstStyle/>
                    <a:p>
                      <a:pPr algn="ctr" rtl="0" fontAlgn="ctr"/>
                      <a:r>
                        <a:rPr lang="es-CO" sz="700" b="0" i="0" u="none" strike="noStrike">
                          <a:solidFill>
                            <a:schemeClr val="tx1"/>
                          </a:solidFill>
                          <a:effectLst/>
                          <a:latin typeface="Tahoma" panose="020B0604030504040204" pitchFamily="34" charset="0"/>
                        </a:rPr>
                        <a:t>X =&gt;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700" b="0" i="0" u="none" strike="noStrike">
                        <a:solidFill>
                          <a:schemeClr val="tx1"/>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84946"/>
                  </a:ext>
                </a:extLst>
              </a:tr>
              <a:tr h="175394">
                <a:tc>
                  <a:txBody>
                    <a:bodyPr/>
                    <a:lstStyle/>
                    <a:p>
                      <a:pPr algn="ctr" rtl="0" fontAlgn="ctr"/>
                      <a:r>
                        <a:rPr lang="es-CO" sz="700" b="0" i="0" u="none" strike="noStrike">
                          <a:solidFill>
                            <a:schemeClr val="tx1"/>
                          </a:solidFill>
                          <a:effectLst/>
                          <a:latin typeface="Tahoma" panose="020B0604030504040204" pitchFamily="34" charset="0"/>
                        </a:rPr>
                        <a:t>100 &gt; x &gt;=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63001"/>
                  </a:ext>
                </a:extLst>
              </a:tr>
              <a:tr h="178470">
                <a:tc>
                  <a:txBody>
                    <a:bodyPr/>
                    <a:lstStyle/>
                    <a:p>
                      <a:pPr algn="ctr" rtl="0" fontAlgn="ctr"/>
                      <a:r>
                        <a:rPr lang="es-CO" sz="700" b="0" i="0" u="none" strike="noStrike">
                          <a:solidFill>
                            <a:schemeClr val="tx1"/>
                          </a:solidFill>
                          <a:effectLst/>
                          <a:latin typeface="Tahoma" panose="020B0604030504040204" pitchFamily="34" charset="0"/>
                        </a:rPr>
                        <a:t>X &lt; 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700" b="0" i="0" u="none" strike="noStrike" dirty="0">
                          <a:solidFill>
                            <a:schemeClr val="tx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282022"/>
                  </a:ext>
                </a:extLst>
              </a:tr>
            </a:tbl>
          </a:graphicData>
        </a:graphic>
      </p:graphicFrame>
      <p:sp>
        <p:nvSpPr>
          <p:cNvPr id="22" name="29 Elipse">
            <a:extLst>
              <a:ext uri="{FF2B5EF4-FFF2-40B4-BE49-F238E27FC236}">
                <a16:creationId xmlns:a16="http://schemas.microsoft.com/office/drawing/2014/main" id="{EE2FF4EE-D9DC-4972-7DEE-29140E181656}"/>
              </a:ext>
            </a:extLst>
          </p:cNvPr>
          <p:cNvSpPr/>
          <p:nvPr/>
        </p:nvSpPr>
        <p:spPr bwMode="auto">
          <a:xfrm>
            <a:off x="743752" y="6297842"/>
            <a:ext cx="159566" cy="139275"/>
          </a:xfrm>
          <a:prstGeom prst="ellipse">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23" name="29 Elipse">
            <a:extLst>
              <a:ext uri="{FF2B5EF4-FFF2-40B4-BE49-F238E27FC236}">
                <a16:creationId xmlns:a16="http://schemas.microsoft.com/office/drawing/2014/main" id="{CDEB82C7-9FA9-4C67-1265-C013A357549E}"/>
              </a:ext>
            </a:extLst>
          </p:cNvPr>
          <p:cNvSpPr/>
          <p:nvPr/>
        </p:nvSpPr>
        <p:spPr bwMode="auto">
          <a:xfrm>
            <a:off x="739077" y="6494038"/>
            <a:ext cx="159566" cy="139275"/>
          </a:xfrm>
          <a:prstGeom prst="ellipse">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defTabSz="931567">
              <a:defRPr/>
            </a:pPr>
            <a:endParaRPr lang="es-CO" sz="1070" kern="0">
              <a:solidFill>
                <a:srgbClr val="2F2F2F"/>
              </a:solidFill>
              <a:latin typeface="Calibri Light" panose="020F0302020204030204"/>
            </a:endParaRPr>
          </a:p>
        </p:txBody>
      </p:sp>
      <p:sp>
        <p:nvSpPr>
          <p:cNvPr id="24" name="29 Elipse">
            <a:extLst>
              <a:ext uri="{FF2B5EF4-FFF2-40B4-BE49-F238E27FC236}">
                <a16:creationId xmlns:a16="http://schemas.microsoft.com/office/drawing/2014/main" id="{32048F55-9E41-BC14-F0F2-6D479F18F310}"/>
              </a:ext>
            </a:extLst>
          </p:cNvPr>
          <p:cNvSpPr/>
          <p:nvPr/>
        </p:nvSpPr>
        <p:spPr bwMode="auto">
          <a:xfrm>
            <a:off x="11899879" y="6424400"/>
            <a:ext cx="159566" cy="139275"/>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anchor="ctr"/>
          <a:lstStyle/>
          <a:p>
            <a:pPr algn="ctr" defTabSz="910048">
              <a:defRPr/>
            </a:pPr>
            <a:endParaRPr lang="es-CO" sz="900" kern="0">
              <a:solidFill>
                <a:srgbClr val="2F2F2F"/>
              </a:solidFill>
              <a:latin typeface="Calibri Light" panose="020F0302020204030204"/>
            </a:endParaRPr>
          </a:p>
        </p:txBody>
      </p:sp>
      <p:pic>
        <p:nvPicPr>
          <p:cNvPr id="5" name="object 6">
            <a:extLst>
              <a:ext uri="{FF2B5EF4-FFF2-40B4-BE49-F238E27FC236}">
                <a16:creationId xmlns:a16="http://schemas.microsoft.com/office/drawing/2014/main" id="{180A912C-2D69-9250-5757-6F09F1331D86}"/>
              </a:ext>
            </a:extLst>
          </p:cNvPr>
          <p:cNvPicPr/>
          <p:nvPr/>
        </p:nvPicPr>
        <p:blipFill>
          <a:blip r:embed="rId3" cstate="print"/>
          <a:stretch>
            <a:fillRect/>
          </a:stretch>
        </p:blipFill>
        <p:spPr>
          <a:xfrm>
            <a:off x="144459" y="24682"/>
            <a:ext cx="753164" cy="714446"/>
          </a:xfrm>
          <a:prstGeom prst="rect">
            <a:avLst/>
          </a:prstGeom>
        </p:spPr>
      </p:pic>
      <p:sp>
        <p:nvSpPr>
          <p:cNvPr id="7" name="Rectángulo 6">
            <a:extLst>
              <a:ext uri="{FF2B5EF4-FFF2-40B4-BE49-F238E27FC236}">
                <a16:creationId xmlns:a16="http://schemas.microsoft.com/office/drawing/2014/main" id="{19338A02-3066-E0B3-FCF5-2F8318FABE4E}"/>
              </a:ext>
            </a:extLst>
          </p:cNvPr>
          <p:cNvSpPr/>
          <p:nvPr/>
        </p:nvSpPr>
        <p:spPr>
          <a:xfrm>
            <a:off x="897623" y="107673"/>
            <a:ext cx="6345327" cy="391967"/>
          </a:xfrm>
          <a:prstGeom prst="rect">
            <a:avLst/>
          </a:prstGeom>
        </p:spPr>
        <p:txBody>
          <a:bodyPr wrap="none" lIns="91440" tIns="45720" rIns="91440" bIns="45720" anchor="t">
            <a:spAutoFit/>
          </a:bodyPr>
          <a:lstStyle/>
          <a:p>
            <a:pPr>
              <a:lnSpc>
                <a:spcPct val="107000"/>
              </a:lnSpc>
              <a:spcAft>
                <a:spcPts val="0"/>
              </a:spcAft>
            </a:pPr>
            <a:r>
              <a:rPr lang="es-CO" sz="2000" dirty="0">
                <a:ln>
                  <a:solidFill>
                    <a:srgbClr val="006600"/>
                  </a:solidFill>
                </a:ln>
                <a:solidFill>
                  <a:srgbClr val="006600"/>
                </a:solidFill>
                <a:latin typeface="Tahoma"/>
                <a:ea typeface="Tahoma"/>
                <a:cs typeface="Tahoma"/>
              </a:rPr>
              <a:t>CMI acumulado septiembre 2024 – Aguas Nacionales  </a:t>
            </a:r>
            <a:endParaRPr lang="es-CO" sz="2000" dirty="0">
              <a:solidFill>
                <a:srgbClr val="737373"/>
              </a:solidFill>
              <a:latin typeface="Tahoma"/>
              <a:ea typeface="Tahoma"/>
              <a:cs typeface="Tahoma"/>
            </a:endParaRPr>
          </a:p>
        </p:txBody>
      </p:sp>
      <p:graphicFrame>
        <p:nvGraphicFramePr>
          <p:cNvPr id="12" name="Tabla 11">
            <a:extLst>
              <a:ext uri="{FF2B5EF4-FFF2-40B4-BE49-F238E27FC236}">
                <a16:creationId xmlns:a16="http://schemas.microsoft.com/office/drawing/2014/main" id="{77B243B2-58C8-BC79-9460-E509095A3C0B}"/>
              </a:ext>
            </a:extLst>
          </p:cNvPr>
          <p:cNvGraphicFramePr>
            <a:graphicFrameLocks noGrp="1"/>
          </p:cNvGraphicFramePr>
          <p:nvPr>
            <p:extLst>
              <p:ext uri="{D42A27DB-BD31-4B8C-83A1-F6EECF244321}">
                <p14:modId xmlns:p14="http://schemas.microsoft.com/office/powerpoint/2010/main" val="3056375717"/>
              </p:ext>
            </p:extLst>
          </p:nvPr>
        </p:nvGraphicFramePr>
        <p:xfrm>
          <a:off x="5370753" y="4089637"/>
          <a:ext cx="6739629" cy="2058919"/>
        </p:xfrm>
        <a:graphic>
          <a:graphicData uri="http://schemas.openxmlformats.org/drawingml/2006/table">
            <a:tbl>
              <a:tblPr/>
              <a:tblGrid>
                <a:gridCol w="936163">
                  <a:extLst>
                    <a:ext uri="{9D8B030D-6E8A-4147-A177-3AD203B41FA5}">
                      <a16:colId xmlns:a16="http://schemas.microsoft.com/office/drawing/2014/main" val="2495659444"/>
                    </a:ext>
                  </a:extLst>
                </a:gridCol>
                <a:gridCol w="936163">
                  <a:extLst>
                    <a:ext uri="{9D8B030D-6E8A-4147-A177-3AD203B41FA5}">
                      <a16:colId xmlns:a16="http://schemas.microsoft.com/office/drawing/2014/main" val="1451248575"/>
                    </a:ext>
                  </a:extLst>
                </a:gridCol>
                <a:gridCol w="936163">
                  <a:extLst>
                    <a:ext uri="{9D8B030D-6E8A-4147-A177-3AD203B41FA5}">
                      <a16:colId xmlns:a16="http://schemas.microsoft.com/office/drawing/2014/main" val="3391832944"/>
                    </a:ext>
                  </a:extLst>
                </a:gridCol>
                <a:gridCol w="1010478">
                  <a:extLst>
                    <a:ext uri="{9D8B030D-6E8A-4147-A177-3AD203B41FA5}">
                      <a16:colId xmlns:a16="http://schemas.microsoft.com/office/drawing/2014/main" val="2849244400"/>
                    </a:ext>
                  </a:extLst>
                </a:gridCol>
                <a:gridCol w="861848">
                  <a:extLst>
                    <a:ext uri="{9D8B030D-6E8A-4147-A177-3AD203B41FA5}">
                      <a16:colId xmlns:a16="http://schemas.microsoft.com/office/drawing/2014/main" val="2245291246"/>
                    </a:ext>
                  </a:extLst>
                </a:gridCol>
                <a:gridCol w="936163">
                  <a:extLst>
                    <a:ext uri="{9D8B030D-6E8A-4147-A177-3AD203B41FA5}">
                      <a16:colId xmlns:a16="http://schemas.microsoft.com/office/drawing/2014/main" val="2610556351"/>
                    </a:ext>
                  </a:extLst>
                </a:gridCol>
                <a:gridCol w="1122651">
                  <a:extLst>
                    <a:ext uri="{9D8B030D-6E8A-4147-A177-3AD203B41FA5}">
                      <a16:colId xmlns:a16="http://schemas.microsoft.com/office/drawing/2014/main" val="895545987"/>
                    </a:ext>
                  </a:extLst>
                </a:gridCol>
              </a:tblGrid>
              <a:tr h="1008267">
                <a:tc>
                  <a:txBody>
                    <a:bodyPr/>
                    <a:lstStyle/>
                    <a:p>
                      <a:pPr algn="l" rtl="0" fontAlgn="ctr"/>
                      <a:r>
                        <a:rPr lang="es-ES" sz="1100" b="1" i="0" u="none" strike="noStrike" dirty="0">
                          <a:solidFill>
                            <a:srgbClr val="FFFFFF"/>
                          </a:solidFill>
                          <a:effectLst/>
                          <a:latin typeface="Tahoma" panose="020B0604030504040204" pitchFamily="34" charset="0"/>
                        </a:rPr>
                        <a:t>Meta Auto generación</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l" rtl="0" fontAlgn="ctr"/>
                      <a:r>
                        <a:rPr lang="es-ES" sz="1200" b="1" i="0" u="none" strike="noStrike" dirty="0">
                          <a:solidFill>
                            <a:srgbClr val="FFFFFF"/>
                          </a:solidFill>
                          <a:effectLst/>
                          <a:latin typeface="Tahoma" panose="020B0604030504040204" pitchFamily="34" charset="0"/>
                        </a:rPr>
                        <a:t>Consumo total de energía (millones de KWH)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200" b="1" i="0" u="none" strike="noStrike" dirty="0">
                          <a:solidFill>
                            <a:srgbClr val="FFFFFF"/>
                          </a:solidFill>
                          <a:effectLst/>
                          <a:latin typeface="Tahoma" panose="020B0604030504040204" pitchFamily="34" charset="0"/>
                        </a:rPr>
                        <a:t>Auto generación (millones de KWH)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200" b="1" i="0" u="none" strike="noStrike" dirty="0">
                          <a:solidFill>
                            <a:srgbClr val="FFFFFF"/>
                          </a:solidFill>
                          <a:effectLst/>
                          <a:latin typeface="Tahoma" panose="020B0604030504040204" pitchFamily="34" charset="0"/>
                        </a:rPr>
                        <a:t>Auto generación eléctrica (%)</a:t>
                      </a:r>
                      <a:br>
                        <a:rPr lang="es-ES" sz="1200" b="1" i="0" u="none" strike="noStrike" dirty="0">
                          <a:solidFill>
                            <a:srgbClr val="FFFFFF"/>
                          </a:solidFill>
                          <a:effectLst/>
                          <a:latin typeface="Tahoma" panose="020B0604030504040204" pitchFamily="34" charset="0"/>
                        </a:rPr>
                      </a:br>
                      <a:endParaRPr lang="es-ES" sz="1200" b="1" i="0" u="none" strike="noStrike" dirty="0">
                        <a:solidFill>
                          <a:srgbClr val="FFFFFF"/>
                        </a:solidFill>
                        <a:effectLst/>
                        <a:latin typeface="Tahoma" panose="020B0604030504040204" pitchFamily="34" charset="0"/>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200" b="1" i="0" u="none" strike="noStrike" dirty="0">
                          <a:solidFill>
                            <a:srgbClr val="FFFFFF"/>
                          </a:solidFill>
                          <a:effectLst/>
                          <a:latin typeface="Tahoma" panose="020B0604030504040204" pitchFamily="34" charset="0"/>
                        </a:rPr>
                        <a:t>Consumo externo  (millones de KWH)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200" b="1" i="0" u="none" strike="noStrike" dirty="0">
                          <a:solidFill>
                            <a:srgbClr val="FFFFFF"/>
                          </a:solidFill>
                          <a:effectLst/>
                          <a:latin typeface="Tahoma" panose="020B0604030504040204" pitchFamily="34" charset="0"/>
                        </a:rPr>
                        <a:t>Consumo externo (%)</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ES" sz="1200" b="1" i="0" u="none" strike="noStrike" dirty="0">
                          <a:solidFill>
                            <a:srgbClr val="FFFFFF"/>
                          </a:solidFill>
                          <a:effectLst/>
                          <a:latin typeface="Tahoma" panose="020B0604030504040204" pitchFamily="34" charset="0"/>
                        </a:rPr>
                        <a:t>% Cumplimiento</a:t>
                      </a: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4099968128"/>
                  </a:ext>
                </a:extLst>
              </a:tr>
              <a:tr h="184854">
                <a:tc>
                  <a:txBody>
                    <a:bodyPr/>
                    <a:lstStyle/>
                    <a:p>
                      <a:pPr algn="ctr" rtl="0" fontAlgn="ctr"/>
                      <a:r>
                        <a:rPr lang="es-CO" sz="1200" b="0" i="0" u="none" strike="noStrike" dirty="0">
                          <a:solidFill>
                            <a:srgbClr val="737373"/>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panose="020B0604030504040204" pitchFamily="34" charset="0"/>
                        </a:rPr>
                        <a:t>40.89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panose="020B0604030504040204" pitchFamily="34" charset="0"/>
                        </a:rPr>
                        <a:t>33.52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panose="020B0604030504040204" pitchFamily="34" charset="0"/>
                        </a:rPr>
                        <a:t>   7.36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panose="020B060403050404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200" b="1" i="0" u="none" strike="noStrike" kern="1200" dirty="0">
                          <a:solidFill>
                            <a:srgbClr val="7AD400"/>
                          </a:solidFill>
                          <a:effectLst/>
                          <a:latin typeface="Tahoma"/>
                          <a:ea typeface="+mn-ea"/>
                          <a:cs typeface="+mn-cs"/>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406445"/>
                  </a:ext>
                </a:extLst>
              </a:tr>
              <a:tr h="865798">
                <a:tc gridSpan="7">
                  <a:txBody>
                    <a:bodyPr/>
                    <a:lstStyle/>
                    <a:p>
                      <a:pPr lvl="0" algn="just">
                        <a:buNone/>
                      </a:pPr>
                      <a:r>
                        <a:rPr lang="es-ES" sz="1200" b="0" i="0" u="none" strike="noStrike" dirty="0">
                          <a:solidFill>
                            <a:srgbClr val="737373"/>
                          </a:solidFill>
                          <a:effectLst/>
                          <a:latin typeface="Tahoma" panose="020B0604030504040204" pitchFamily="34" charset="0"/>
                          <a:ea typeface="Tahoma" panose="020B0604030504040204" pitchFamily="34" charset="0"/>
                          <a:cs typeface="Tahoma" panose="020B0604030504040204" pitchFamily="34" charset="0"/>
                        </a:rPr>
                        <a:t>En el último año se tuvo un consumo total de energía en la PTAR AC de 40,89 millones de kWh y una autogeneración de 33,5 millones de kWh con </a:t>
                      </a:r>
                      <a:r>
                        <a:rPr lang="es-ES" sz="1200" b="0" i="0" u="none" strike="noStrike" dirty="0" err="1">
                          <a:solidFill>
                            <a:srgbClr val="737373"/>
                          </a:solidFill>
                          <a:effectLst/>
                          <a:latin typeface="Tahoma" panose="020B0604030504040204" pitchFamily="34" charset="0"/>
                          <a:ea typeface="Tahoma" panose="020B0604030504040204" pitchFamily="34" charset="0"/>
                          <a:cs typeface="Tahoma" panose="020B0604030504040204" pitchFamily="34" charset="0"/>
                        </a:rPr>
                        <a:t>motogeneradores</a:t>
                      </a:r>
                      <a:r>
                        <a:rPr lang="es-ES" sz="1200" b="0" i="0" u="none" strike="noStrike" dirty="0">
                          <a:solidFill>
                            <a:srgbClr val="737373"/>
                          </a:solidFill>
                          <a:effectLst/>
                          <a:latin typeface="Tahoma" panose="020B0604030504040204" pitchFamily="34" charset="0"/>
                          <a:ea typeface="Tahoma" panose="020B0604030504040204" pitchFamily="34" charset="0"/>
                          <a:cs typeface="Tahoma" panose="020B0604030504040204" pitchFamily="34" charset="0"/>
                        </a:rPr>
                        <a:t> (biogás) y turbinas (gas natural) equivalentes a un 82 % del total (sin exportación), con un consumo de la red externa de energía de 7,3 millones de kWh equivalente al 18%.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dirty="0"/>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20725353"/>
                  </a:ext>
                </a:extLst>
              </a:tr>
            </a:tbl>
          </a:graphicData>
        </a:graphic>
      </p:graphicFrame>
      <p:graphicFrame>
        <p:nvGraphicFramePr>
          <p:cNvPr id="6" name="Tabla 5">
            <a:extLst>
              <a:ext uri="{FF2B5EF4-FFF2-40B4-BE49-F238E27FC236}">
                <a16:creationId xmlns:a16="http://schemas.microsoft.com/office/drawing/2014/main" id="{0D736379-3AF4-10D5-980E-5D95EA5E8B9E}"/>
              </a:ext>
            </a:extLst>
          </p:cNvPr>
          <p:cNvGraphicFramePr>
            <a:graphicFrameLocks noGrp="1"/>
          </p:cNvGraphicFramePr>
          <p:nvPr>
            <p:extLst>
              <p:ext uri="{D42A27DB-BD31-4B8C-83A1-F6EECF244321}">
                <p14:modId xmlns:p14="http://schemas.microsoft.com/office/powerpoint/2010/main" val="2540890653"/>
              </p:ext>
            </p:extLst>
          </p:nvPr>
        </p:nvGraphicFramePr>
        <p:xfrm>
          <a:off x="157484" y="4098582"/>
          <a:ext cx="5053184" cy="2058918"/>
        </p:xfrm>
        <a:graphic>
          <a:graphicData uri="http://schemas.openxmlformats.org/drawingml/2006/table">
            <a:tbl>
              <a:tblPr/>
              <a:tblGrid>
                <a:gridCol w="579627">
                  <a:extLst>
                    <a:ext uri="{9D8B030D-6E8A-4147-A177-3AD203B41FA5}">
                      <a16:colId xmlns:a16="http://schemas.microsoft.com/office/drawing/2014/main" val="1353303741"/>
                    </a:ext>
                  </a:extLst>
                </a:gridCol>
                <a:gridCol w="786943">
                  <a:extLst>
                    <a:ext uri="{9D8B030D-6E8A-4147-A177-3AD203B41FA5}">
                      <a16:colId xmlns:a16="http://schemas.microsoft.com/office/drawing/2014/main" val="3553781127"/>
                    </a:ext>
                  </a:extLst>
                </a:gridCol>
                <a:gridCol w="1041346">
                  <a:extLst>
                    <a:ext uri="{9D8B030D-6E8A-4147-A177-3AD203B41FA5}">
                      <a16:colId xmlns:a16="http://schemas.microsoft.com/office/drawing/2014/main" val="1036969683"/>
                    </a:ext>
                  </a:extLst>
                </a:gridCol>
                <a:gridCol w="2645268">
                  <a:extLst>
                    <a:ext uri="{9D8B030D-6E8A-4147-A177-3AD203B41FA5}">
                      <a16:colId xmlns:a16="http://schemas.microsoft.com/office/drawing/2014/main" val="4051842750"/>
                    </a:ext>
                  </a:extLst>
                </a:gridCol>
              </a:tblGrid>
              <a:tr h="595878">
                <a:tc>
                  <a:txBody>
                    <a:bodyPr/>
                    <a:lstStyle/>
                    <a:p>
                      <a:pPr algn="ctr" rtl="0" fontAlgn="ctr"/>
                      <a:r>
                        <a:rPr lang="es-CO" sz="1100" b="1" i="0" u="none" strike="noStrike" dirty="0">
                          <a:solidFill>
                            <a:srgbClr val="FFFFFF"/>
                          </a:solidFill>
                          <a:effectLst/>
                          <a:latin typeface="Tahoma"/>
                        </a:rPr>
                        <a:t>Meta </a:t>
                      </a:r>
                      <a:endParaRPr lang="es-CO" sz="1100" b="1" i="0" u="none" strike="noStrike" dirty="0">
                        <a:solidFill>
                          <a:srgbClr val="FFFFFF"/>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rgbClr val="FFFFFF"/>
                          </a:solidFill>
                          <a:effectLst/>
                          <a:latin typeface="Tahoma"/>
                        </a:rPr>
                        <a:t>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rgbClr val="FFFFFF"/>
                          </a:solidFill>
                          <a:effectLst/>
                          <a:latin typeface="Tahoma"/>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tc>
                  <a:txBody>
                    <a:bodyPr/>
                    <a:lstStyle/>
                    <a:p>
                      <a:pPr algn="ctr" rtl="0" fontAlgn="ctr"/>
                      <a:r>
                        <a:rPr lang="es-CO" sz="1100" b="1" i="0" u="none" strike="noStrike" dirty="0">
                          <a:solidFill>
                            <a:schemeClr val="bg1"/>
                          </a:solidFill>
                          <a:effectLst/>
                          <a:latin typeface="Tahoma"/>
                        </a:rPr>
                        <a:t>Observaciones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934"/>
                    </a:solidFill>
                  </a:tcPr>
                </a:tc>
                <a:extLst>
                  <a:ext uri="{0D108BD9-81ED-4DB2-BD59-A6C34878D82A}">
                    <a16:rowId xmlns:a16="http://schemas.microsoft.com/office/drawing/2014/main" val="3734072547"/>
                  </a:ext>
                </a:extLst>
              </a:tr>
              <a:tr h="1391631">
                <a:tc>
                  <a:txBody>
                    <a:bodyPr/>
                    <a:lstStyle/>
                    <a:p>
                      <a:pPr algn="ctr" rtl="0" fontAlgn="ctr"/>
                      <a:r>
                        <a:rPr lang="es-CO" sz="1200" b="0" i="0" u="none" strike="noStrike" dirty="0">
                          <a:solidFill>
                            <a:srgbClr val="737373"/>
                          </a:solidFill>
                          <a:effectLst/>
                          <a:latin typeface="Tahom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0" u="none" strike="noStrike" dirty="0">
                          <a:solidFill>
                            <a:srgbClr val="737373"/>
                          </a:solidFill>
                          <a:effectLst/>
                          <a:latin typeface="Tahom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1" i="0" u="none" strike="noStrike" dirty="0">
                          <a:solidFill>
                            <a:srgbClr val="7AD400"/>
                          </a:solidFill>
                          <a:effectLst/>
                          <a:latin typeface="Tahoma"/>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ES" sz="1200" b="0" i="0" u="none" strike="noStrike" dirty="0">
                          <a:solidFill>
                            <a:srgbClr val="737373"/>
                          </a:solidFill>
                          <a:effectLst/>
                          <a:latin typeface="Tahoma"/>
                        </a:rPr>
                        <a:t>En agosto se cumple la Resolución 0631 del 2015 (calidad en el efluente final) debido al control del proceso por parte del área de operación y la disponibilidad de equipos garantizada por el área de mantenimiento. Pendiente los resultados de septiembre. </a:t>
                      </a:r>
                      <a:endParaRPr lang="es-ES" sz="1200" b="0" i="0" u="none" strike="noStrike" dirty="0">
                        <a:solidFill>
                          <a:srgbClr val="737373"/>
                        </a:solidFill>
                        <a:effectLst/>
                        <a:latin typeface="Tahoma" panose="020B0604030504040204" pitchFamily="34" charset="0"/>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45516"/>
                  </a:ext>
                </a:extLst>
              </a:tr>
            </a:tbl>
          </a:graphicData>
        </a:graphic>
      </p:graphicFrame>
      <p:sp>
        <p:nvSpPr>
          <p:cNvPr id="4" name="CuadroTexto 3">
            <a:extLst>
              <a:ext uri="{FF2B5EF4-FFF2-40B4-BE49-F238E27FC236}">
                <a16:creationId xmlns:a16="http://schemas.microsoft.com/office/drawing/2014/main" id="{BEE7DA29-2B56-1924-6254-110A6B13281E}"/>
              </a:ext>
            </a:extLst>
          </p:cNvPr>
          <p:cNvSpPr txBox="1"/>
          <p:nvPr/>
        </p:nvSpPr>
        <p:spPr>
          <a:xfrm>
            <a:off x="938352" y="599909"/>
            <a:ext cx="6233886" cy="362087"/>
          </a:xfrm>
          <a:prstGeom prst="rect">
            <a:avLst/>
          </a:prstGeom>
          <a:noFill/>
        </p:spPr>
        <p:txBody>
          <a:bodyPr wrap="square">
            <a:spAutoFit/>
          </a:bodyPr>
          <a:lstStyle/>
          <a:p>
            <a:pPr>
              <a:lnSpc>
                <a:spcPct val="107000"/>
              </a:lnSpc>
              <a:defRPr/>
            </a:pPr>
            <a:r>
              <a:rPr lang="es-ES" b="1" i="1" dirty="0">
                <a:solidFill>
                  <a:srgbClr val="ED7D31"/>
                </a:solidFill>
                <a:latin typeface="Tahoma" panose="020B0604030504040204" pitchFamily="34" charset="0"/>
                <a:ea typeface="Tahoma" panose="020B0604030504040204" pitchFamily="34" charset="0"/>
                <a:cs typeface="Tahoma" panose="020B0604030504040204" pitchFamily="34" charset="0"/>
              </a:rPr>
              <a:t>Operaciones  </a:t>
            </a:r>
            <a:r>
              <a:rPr lang="es-ES" b="1" i="1" dirty="0">
                <a:solidFill>
                  <a:srgbClr val="7D7D7D"/>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8" name="Gráfico 7">
            <a:extLst>
              <a:ext uri="{FF2B5EF4-FFF2-40B4-BE49-F238E27FC236}">
                <a16:creationId xmlns:a16="http://schemas.microsoft.com/office/drawing/2014/main" id="{043E9924-7890-454C-93DF-7222F31F1929}"/>
              </a:ext>
            </a:extLst>
          </p:cNvPr>
          <p:cNvGraphicFramePr>
            <a:graphicFrameLocks/>
          </p:cNvGraphicFramePr>
          <p:nvPr>
            <p:extLst>
              <p:ext uri="{D42A27DB-BD31-4B8C-83A1-F6EECF244321}">
                <p14:modId xmlns:p14="http://schemas.microsoft.com/office/powerpoint/2010/main" val="1581179827"/>
              </p:ext>
            </p:extLst>
          </p:nvPr>
        </p:nvGraphicFramePr>
        <p:xfrm>
          <a:off x="28806" y="1050733"/>
          <a:ext cx="5889626" cy="29315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AD69F8CE-4166-46AD-BD68-7D9964677241}"/>
              </a:ext>
            </a:extLst>
          </p:cNvPr>
          <p:cNvGraphicFramePr>
            <a:graphicFrameLocks/>
          </p:cNvGraphicFramePr>
          <p:nvPr>
            <p:extLst>
              <p:ext uri="{D42A27DB-BD31-4B8C-83A1-F6EECF244321}">
                <p14:modId xmlns:p14="http://schemas.microsoft.com/office/powerpoint/2010/main" val="3513058591"/>
              </p:ext>
            </p:extLst>
          </p:nvPr>
        </p:nvGraphicFramePr>
        <p:xfrm>
          <a:off x="5721401" y="1008030"/>
          <a:ext cx="6313115" cy="31192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19782"/>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C5E52510D760A42B73E57964CBC0EF8" ma:contentTypeVersion="18" ma:contentTypeDescription="Crear nuevo documento." ma:contentTypeScope="" ma:versionID="a63c8d239a716d28b451bf7515e50f2a">
  <xsd:schema xmlns:xsd="http://www.w3.org/2001/XMLSchema" xmlns:xs="http://www.w3.org/2001/XMLSchema" xmlns:p="http://schemas.microsoft.com/office/2006/metadata/properties" xmlns:ns2="f756358f-d8f5-4ff7-befb-881cdeff97f0" xmlns:ns3="30c6e3ac-02d9-4ec4-b300-86bc011b0182" xmlns:ns4="fde91536-cb6a-48c8-a1c9-f59bb520eba1" targetNamespace="http://schemas.microsoft.com/office/2006/metadata/properties" ma:root="true" ma:fieldsID="d759455e5a92dad181b66e942d4107ac" ns2:_="" ns3:_="" ns4:_="">
    <xsd:import namespace="f756358f-d8f5-4ff7-befb-881cdeff97f0"/>
    <xsd:import namespace="30c6e3ac-02d9-4ec4-b300-86bc011b0182"/>
    <xsd:import namespace="fde91536-cb6a-48c8-a1c9-f59bb520eb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6358f-d8f5-4ff7-befb-881cdeff9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eca7b523-58f5-4d52-b53c-05f253e3d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c6e3ac-02d9-4ec4-b300-86bc011b0182"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e91536-cb6a-48c8-a1c9-f59bb520eba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912e92-5e7c-4748-be45-a6b6501c3c6f}" ma:internalName="TaxCatchAll" ma:showField="CatchAllData" ma:web="30c6e3ac-02d9-4ec4-b300-86bc011b0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e91536-cb6a-48c8-a1c9-f59bb520eba1" xsi:nil="true"/>
    <lcf76f155ced4ddcb4097134ff3c332f xmlns="f756358f-d8f5-4ff7-befb-881cdeff97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4CD0C7-1347-4E58-8C1D-FC7E03B92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56358f-d8f5-4ff7-befb-881cdeff97f0"/>
    <ds:schemaRef ds:uri="30c6e3ac-02d9-4ec4-b300-86bc011b0182"/>
    <ds:schemaRef ds:uri="fde91536-cb6a-48c8-a1c9-f59bb520eb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A3EA69-31FD-4BE3-B8BF-08904ACC37E9}">
  <ds:schemaRefs>
    <ds:schemaRef ds:uri="http://schemas.microsoft.com/office/2006/documentManagement/types"/>
    <ds:schemaRef ds:uri="http://purl.org/dc/terms/"/>
    <ds:schemaRef ds:uri="http://schemas.microsoft.com/office/2006/metadata/properties"/>
    <ds:schemaRef ds:uri="f756358f-d8f5-4ff7-befb-881cdeff97f0"/>
    <ds:schemaRef ds:uri="http://purl.org/dc/dcmitype/"/>
    <ds:schemaRef ds:uri="30c6e3ac-02d9-4ec4-b300-86bc011b0182"/>
    <ds:schemaRef ds:uri="http://schemas.openxmlformats.org/package/2006/metadata/core-properties"/>
    <ds:schemaRef ds:uri="http://purl.org/dc/elements/1.1/"/>
    <ds:schemaRef ds:uri="http://www.w3.org/XML/1998/namespace"/>
    <ds:schemaRef ds:uri="http://schemas.microsoft.com/office/infopath/2007/PartnerControls"/>
    <ds:schemaRef ds:uri="fde91536-cb6a-48c8-a1c9-f59bb520eba1"/>
  </ds:schemaRefs>
</ds:datastoreItem>
</file>

<file path=customXml/itemProps3.xml><?xml version="1.0" encoding="utf-8"?>
<ds:datastoreItem xmlns:ds="http://schemas.openxmlformats.org/officeDocument/2006/customXml" ds:itemID="{3C19AFA0-B291-462C-A200-4375BEA1D4FF}">
  <ds:schemaRefs>
    <ds:schemaRef ds:uri="http://schemas.microsoft.com/sharepoint/v3/contenttype/forms"/>
  </ds:schemaRefs>
</ds:datastoreItem>
</file>

<file path=docMetadata/LabelInfo.xml><?xml version="1.0" encoding="utf-8"?>
<clbl:labelList xmlns:clbl="http://schemas.microsoft.com/office/2020/mipLabelMetadata">
  <clbl:label id="{6ebbfa72-b3b6-4c1f-8b23-058d4f67f013}" enabled="1" method="Privileged" siteId="{bf1ce8b5-5d39-4bc5-ad6e-07b3e4d7d67a}" contentBits="0" removed="0"/>
</clbl:labelList>
</file>

<file path=docProps/app.xml><?xml version="1.0" encoding="utf-8"?>
<Properties xmlns="http://schemas.openxmlformats.org/officeDocument/2006/extended-properties" xmlns:vt="http://schemas.openxmlformats.org/officeDocument/2006/docPropsVTypes">
  <TotalTime>19963</TotalTime>
  <Words>1850</Words>
  <Application>Microsoft Office PowerPoint</Application>
  <PresentationFormat>Panorámica</PresentationFormat>
  <Paragraphs>382</Paragraphs>
  <Slides>10</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Tahoma</vt:lpstr>
      <vt:lpstr>Tahoma </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BLANCA LILIAM OSPINA FERNANDEZ</dc:creator>
  <cp:lastModifiedBy>JHON JAIRO OROZCO ZAPATA</cp:lastModifiedBy>
  <cp:revision>187</cp:revision>
  <cp:lastPrinted>2024-07-12T19:08:04Z</cp:lastPrinted>
  <dcterms:created xsi:type="dcterms:W3CDTF">2018-05-03T21:13:08Z</dcterms:created>
  <dcterms:modified xsi:type="dcterms:W3CDTF">2024-10-18T19:34:16Z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0x0101003C5E52510D760A42B73E57964CBC0EF8</vt:lpwstr>
  </property>
  <property fmtid="{D5CDD505-2E9C-101B-9397-08002B2CF9AE}" pid="3" name="MSIP_Label_666bb131-2344-48ed-84db-fe1e84a9fae2_Enabled">
    <vt:lpwstr>true</vt:lpwstr>
  </property>
  <property fmtid="{D5CDD505-2E9C-101B-9397-08002B2CF9AE}" pid="4" name="MSIP_Label_666bb131-2344-48ed-84db-fe1e84a9fae2_SetDate">
    <vt:lpwstr>2021-07-01T14:49:35Z</vt:lpwstr>
  </property>
  <property fmtid="{D5CDD505-2E9C-101B-9397-08002B2CF9AE}" pid="5" name="MSIP_Label_666bb131-2344-48ed-84db-fe1e84a9fae2_Method">
    <vt:lpwstr>Standard</vt:lpwstr>
  </property>
  <property fmtid="{D5CDD505-2E9C-101B-9397-08002B2CF9AE}" pid="6" name="MSIP_Label_666bb131-2344-48ed-84db-fe1e84a9fae2_Name">
    <vt:lpwstr>666bb131-2344-48ed-84db-fe1e84a9fae2</vt:lpwstr>
  </property>
  <property fmtid="{D5CDD505-2E9C-101B-9397-08002B2CF9AE}" pid="7" name="MSIP_Label_666bb131-2344-48ed-84db-fe1e84a9fae2_SiteId">
    <vt:lpwstr>bf1ce8b5-5d39-4bc5-ad6e-07b3e4d7d67a</vt:lpwstr>
  </property>
  <property fmtid="{D5CDD505-2E9C-101B-9397-08002B2CF9AE}" pid="8" name="MSIP_Label_666bb131-2344-48ed-84db-fe1e84a9fae2_ActionId">
    <vt:lpwstr>8665e7be-8436-4602-bbed-9d6b531343c9</vt:lpwstr>
  </property>
  <property fmtid="{D5CDD505-2E9C-101B-9397-08002B2CF9AE}" pid="9" name="MSIP_Label_666bb131-2344-48ed-84db-fe1e84a9fae2_ContentBits">
    <vt:lpwstr>0</vt:lpwstr>
  </property>
  <property fmtid="{D5CDD505-2E9C-101B-9397-08002B2CF9AE}" pid="10" name="MediaServiceImageTags">
    <vt:lpwstr/>
  </property>
</Properties>
</file>