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5"/>
  </p:notesMasterIdLst>
  <p:handoutMasterIdLst>
    <p:handoutMasterId r:id="rId16"/>
  </p:handoutMasterIdLst>
  <p:sldIdLst>
    <p:sldId id="3541" r:id="rId5"/>
    <p:sldId id="3575" r:id="rId6"/>
    <p:sldId id="3576" r:id="rId7"/>
    <p:sldId id="3577" r:id="rId8"/>
    <p:sldId id="3572" r:id="rId9"/>
    <p:sldId id="3559" r:id="rId10"/>
    <p:sldId id="3552" r:id="rId11"/>
    <p:sldId id="3564" r:id="rId12"/>
    <p:sldId id="3565" r:id="rId13"/>
    <p:sldId id="3566" r:id="rId14"/>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B3BBA6-9C14-7CFD-F4B5-30A9E70D6DDE}" name="JESICA MILENA SERNA CORREA" initials="JMSC" userId="S::JESICA.MILENA.SERNA@aguasnacionalesepm.com::e9fc1598-20e2-4db1-b793-b43d202ed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A GICELA ECHEVERRI EUSSE" initials="NGEE" lastIdx="29" clrIdx="0">
    <p:extLst>
      <p:ext uri="{19B8F6BF-5375-455C-9EA6-DF929625EA0E}">
        <p15:presenceInfo xmlns:p15="http://schemas.microsoft.com/office/powerpoint/2012/main" userId="S::nora.echeverri@aguasnacionalesepm.com::5f628119-8ce3-426b-b78f-b7f4df381b24" providerId="AD"/>
      </p:ext>
    </p:extLst>
  </p:cmAuthor>
  <p:cmAuthor id="2" name="CAROLINA TORO IDARRAGA" initials="CTI" lastIdx="4" clrIdx="1">
    <p:extLst>
      <p:ext uri="{19B8F6BF-5375-455C-9EA6-DF929625EA0E}">
        <p15:presenceInfo xmlns:p15="http://schemas.microsoft.com/office/powerpoint/2012/main" userId="S::CAROLINA.TORO@aguasnacionalesepm.com::ccfd9ba5-ab1a-423a-9116-34b63f8ab5ba" providerId="AD"/>
      </p:ext>
    </p:extLst>
  </p:cmAuthor>
  <p:cmAuthor id="3" name="Jessica Serna Correa" initials="JSC" lastIdx="1" clrIdx="2">
    <p:extLst>
      <p:ext uri="{19B8F6BF-5375-455C-9EA6-DF929625EA0E}">
        <p15:presenceInfo xmlns:p15="http://schemas.microsoft.com/office/powerpoint/2012/main" userId="20db4ddd9c1c6c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4F"/>
    <a:srgbClr val="7AD400"/>
    <a:srgbClr val="007934"/>
    <a:srgbClr val="737373"/>
    <a:srgbClr val="48F52B"/>
    <a:srgbClr val="D0CECE"/>
    <a:srgbClr val="000000"/>
    <a:srgbClr val="67C400"/>
    <a:srgbClr val="70D400"/>
    <a:srgbClr val="2FF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4D665-55C2-4029-BA9A-4E33BE3921E3}" v="87" dt="2025-02-11T14:46:55.54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73" d="100"/>
          <a:sy n="73" d="100"/>
        </p:scale>
        <p:origin x="1133" y="58"/>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ICA MILENA SERNA CORREA" userId="e9fc1598-20e2-4db1-b793-b43d202ed710" providerId="ADAL" clId="{EDA4D665-55C2-4029-BA9A-4E33BE3921E3}"/>
    <pc:docChg chg="undo custSel addSld delSld modSld">
      <pc:chgData name="JESICA MILENA SERNA CORREA" userId="e9fc1598-20e2-4db1-b793-b43d202ed710" providerId="ADAL" clId="{EDA4D665-55C2-4029-BA9A-4E33BE3921E3}" dt="2025-02-11T14:46:57.774" v="302" actId="108"/>
      <pc:docMkLst>
        <pc:docMk/>
      </pc:docMkLst>
      <pc:sldChg chg="modSp mod">
        <pc:chgData name="JESICA MILENA SERNA CORREA" userId="e9fc1598-20e2-4db1-b793-b43d202ed710" providerId="ADAL" clId="{EDA4D665-55C2-4029-BA9A-4E33BE3921E3}" dt="2025-02-11T13:39:28.780" v="299" actId="207"/>
        <pc:sldMkLst>
          <pc:docMk/>
          <pc:sldMk cId="2728359304" sldId="3541"/>
        </pc:sldMkLst>
        <pc:spChg chg="mod">
          <ac:chgData name="JESICA MILENA SERNA CORREA" userId="e9fc1598-20e2-4db1-b793-b43d202ed710" providerId="ADAL" clId="{EDA4D665-55C2-4029-BA9A-4E33BE3921E3}" dt="2025-02-11T13:39:28.780" v="299" actId="207"/>
          <ac:spMkLst>
            <pc:docMk/>
            <pc:sldMk cId="2728359304" sldId="3541"/>
            <ac:spMk id="10" creationId="{079CBD5B-BBB9-0FAF-8AED-F84D65EEA8E8}"/>
          </ac:spMkLst>
        </pc:spChg>
        <pc:spChg chg="mod">
          <ac:chgData name="JESICA MILENA SERNA CORREA" userId="e9fc1598-20e2-4db1-b793-b43d202ed710" providerId="ADAL" clId="{EDA4D665-55C2-4029-BA9A-4E33BE3921E3}" dt="2025-02-10T23:30:33.504" v="255" actId="207"/>
          <ac:spMkLst>
            <pc:docMk/>
            <pc:sldMk cId="2728359304" sldId="3541"/>
            <ac:spMk id="24" creationId="{BB8E1944-E419-DE94-4E89-3F1EBBC5BC4E}"/>
          </ac:spMkLst>
        </pc:spChg>
        <pc:spChg chg="mod">
          <ac:chgData name="JESICA MILENA SERNA CORREA" userId="e9fc1598-20e2-4db1-b793-b43d202ed710" providerId="ADAL" clId="{EDA4D665-55C2-4029-BA9A-4E33BE3921E3}" dt="2025-02-11T13:39:28.780" v="299" actId="207"/>
          <ac:spMkLst>
            <pc:docMk/>
            <pc:sldMk cId="2728359304" sldId="3541"/>
            <ac:spMk id="26" creationId="{514E5151-E579-7B90-809A-56FFB85340F6}"/>
          </ac:spMkLst>
        </pc:spChg>
      </pc:sldChg>
      <pc:sldChg chg="addSp delSp modSp mod">
        <pc:chgData name="JESICA MILENA SERNA CORREA" userId="e9fc1598-20e2-4db1-b793-b43d202ed710" providerId="ADAL" clId="{EDA4D665-55C2-4029-BA9A-4E33BE3921E3}" dt="2025-02-07T11:42:18.342" v="149"/>
        <pc:sldMkLst>
          <pc:docMk/>
          <pc:sldMk cId="4127230359" sldId="3552"/>
        </pc:sldMkLst>
        <pc:spChg chg="mod">
          <ac:chgData name="JESICA MILENA SERNA CORREA" userId="e9fc1598-20e2-4db1-b793-b43d202ed710" providerId="ADAL" clId="{EDA4D665-55C2-4029-BA9A-4E33BE3921E3}" dt="2025-02-07T11:19:38.638" v="87" actId="20577"/>
          <ac:spMkLst>
            <pc:docMk/>
            <pc:sldMk cId="4127230359" sldId="3552"/>
            <ac:spMk id="7" creationId="{E7F02D55-D69C-C7D4-20EB-246C9A010540}"/>
          </ac:spMkLst>
        </pc:spChg>
        <pc:graphicFrameChg chg="add mod">
          <ac:chgData name="JESICA MILENA SERNA CORREA" userId="e9fc1598-20e2-4db1-b793-b43d202ed710" providerId="ADAL" clId="{EDA4D665-55C2-4029-BA9A-4E33BE3921E3}" dt="2025-02-07T11:42:18.342" v="149"/>
          <ac:graphicFrameMkLst>
            <pc:docMk/>
            <pc:sldMk cId="4127230359" sldId="3552"/>
            <ac:graphicFrameMk id="4" creationId="{A20D8236-3486-449C-9082-99169CE4760B}"/>
          </ac:graphicFrameMkLst>
        </pc:graphicFrameChg>
        <pc:graphicFrameChg chg="add mod">
          <ac:chgData name="JESICA MILENA SERNA CORREA" userId="e9fc1598-20e2-4db1-b793-b43d202ed710" providerId="ADAL" clId="{EDA4D665-55C2-4029-BA9A-4E33BE3921E3}" dt="2025-02-07T11:22:48.125" v="95"/>
          <ac:graphicFrameMkLst>
            <pc:docMk/>
            <pc:sldMk cId="4127230359" sldId="3552"/>
            <ac:graphicFrameMk id="9" creationId="{C5F2CF65-EAB9-A233-6838-A23A6728659B}"/>
          </ac:graphicFrameMkLst>
        </pc:graphicFrameChg>
        <pc:graphicFrameChg chg="add mod modGraphic">
          <ac:chgData name="JESICA MILENA SERNA CORREA" userId="e9fc1598-20e2-4db1-b793-b43d202ed710" providerId="ADAL" clId="{EDA4D665-55C2-4029-BA9A-4E33BE3921E3}" dt="2025-02-07T11:24:08.604" v="135" actId="14734"/>
          <ac:graphicFrameMkLst>
            <pc:docMk/>
            <pc:sldMk cId="4127230359" sldId="3552"/>
            <ac:graphicFrameMk id="10" creationId="{B2D8901B-048A-A722-AA86-DEE640222DEA}"/>
          </ac:graphicFrameMkLst>
        </pc:graphicFrameChg>
        <pc:graphicFrameChg chg="del modGraphic">
          <ac:chgData name="JESICA MILENA SERNA CORREA" userId="e9fc1598-20e2-4db1-b793-b43d202ed710" providerId="ADAL" clId="{EDA4D665-55C2-4029-BA9A-4E33BE3921E3}" dt="2025-02-07T11:22:47.608" v="94" actId="478"/>
          <ac:graphicFrameMkLst>
            <pc:docMk/>
            <pc:sldMk cId="4127230359" sldId="3552"/>
            <ac:graphicFrameMk id="12" creationId="{6AA01243-EF20-4645-7606-7A8600F72882}"/>
          </ac:graphicFrameMkLst>
        </pc:graphicFrameChg>
        <pc:graphicFrameChg chg="del">
          <ac:chgData name="JESICA MILENA SERNA CORREA" userId="e9fc1598-20e2-4db1-b793-b43d202ed710" providerId="ADAL" clId="{EDA4D665-55C2-4029-BA9A-4E33BE3921E3}" dt="2025-02-07T11:19:22.897" v="40" actId="478"/>
          <ac:graphicFrameMkLst>
            <pc:docMk/>
            <pc:sldMk cId="4127230359" sldId="3552"/>
            <ac:graphicFrameMk id="13" creationId="{A20D8236-3486-449C-9082-99169CE4760B}"/>
          </ac:graphicFrameMkLst>
        </pc:graphicFrameChg>
      </pc:sldChg>
      <pc:sldChg chg="modSp add del mod">
        <pc:chgData name="JESICA MILENA SERNA CORREA" userId="e9fc1598-20e2-4db1-b793-b43d202ed710" providerId="ADAL" clId="{EDA4D665-55C2-4029-BA9A-4E33BE3921E3}" dt="2025-02-11T14:46:57.774" v="302" actId="108"/>
        <pc:sldMkLst>
          <pc:docMk/>
          <pc:sldMk cId="4081951658" sldId="3559"/>
        </pc:sldMkLst>
        <pc:graphicFrameChg chg="mod modGraphic">
          <ac:chgData name="JESICA MILENA SERNA CORREA" userId="e9fc1598-20e2-4db1-b793-b43d202ed710" providerId="ADAL" clId="{EDA4D665-55C2-4029-BA9A-4E33BE3921E3}" dt="2025-02-11T14:46:57.774" v="302" actId="108"/>
          <ac:graphicFrameMkLst>
            <pc:docMk/>
            <pc:sldMk cId="4081951658" sldId="3559"/>
            <ac:graphicFrameMk id="5" creationId="{16660702-00D6-36EA-39F8-198D0295D1C8}"/>
          </ac:graphicFrameMkLst>
        </pc:graphicFrameChg>
        <pc:graphicFrameChg chg="mod">
          <ac:chgData name="JESICA MILENA SERNA CORREA" userId="e9fc1598-20e2-4db1-b793-b43d202ed710" providerId="ADAL" clId="{EDA4D665-55C2-4029-BA9A-4E33BE3921E3}" dt="2025-02-11T00:52:51.983" v="276" actId="20577"/>
          <ac:graphicFrameMkLst>
            <pc:docMk/>
            <pc:sldMk cId="4081951658" sldId="3559"/>
            <ac:graphicFrameMk id="7" creationId="{830CF7D6-6E24-4E5A-9905-91EFA6BC01E8}"/>
          </ac:graphicFrameMkLst>
        </pc:graphicFrameChg>
      </pc:sldChg>
      <pc:sldChg chg="modSp mod">
        <pc:chgData name="JESICA MILENA SERNA CORREA" userId="e9fc1598-20e2-4db1-b793-b43d202ed710" providerId="ADAL" clId="{EDA4D665-55C2-4029-BA9A-4E33BE3921E3}" dt="2025-02-11T11:54:14.956" v="298" actId="20577"/>
        <pc:sldMkLst>
          <pc:docMk/>
          <pc:sldMk cId="1351217174" sldId="3564"/>
        </pc:sldMkLst>
        <pc:graphicFrameChg chg="mod">
          <ac:chgData name="JESICA MILENA SERNA CORREA" userId="e9fc1598-20e2-4db1-b793-b43d202ed710" providerId="ADAL" clId="{EDA4D665-55C2-4029-BA9A-4E33BE3921E3}" dt="2025-02-06T18:23:13.846" v="24"/>
          <ac:graphicFrameMkLst>
            <pc:docMk/>
            <pc:sldMk cId="1351217174" sldId="3564"/>
            <ac:graphicFrameMk id="4" creationId="{82CADCBA-561C-08EC-73F2-61EA280DB903}"/>
          </ac:graphicFrameMkLst>
        </pc:graphicFrameChg>
        <pc:graphicFrameChg chg="mod">
          <ac:chgData name="JESICA MILENA SERNA CORREA" userId="e9fc1598-20e2-4db1-b793-b43d202ed710" providerId="ADAL" clId="{EDA4D665-55C2-4029-BA9A-4E33BE3921E3}" dt="2025-02-06T15:16:54.910" v="18"/>
          <ac:graphicFrameMkLst>
            <pc:docMk/>
            <pc:sldMk cId="1351217174" sldId="3564"/>
            <ac:graphicFrameMk id="6" creationId="{3FF947CF-29C4-4FB7-BF8C-926A37C301F1}"/>
          </ac:graphicFrameMkLst>
        </pc:graphicFrameChg>
        <pc:graphicFrameChg chg="modGraphic">
          <ac:chgData name="JESICA MILENA SERNA CORREA" userId="e9fc1598-20e2-4db1-b793-b43d202ed710" providerId="ADAL" clId="{EDA4D665-55C2-4029-BA9A-4E33BE3921E3}" dt="2025-02-10T15:13:05.037" v="152" actId="14100"/>
          <ac:graphicFrameMkLst>
            <pc:docMk/>
            <pc:sldMk cId="1351217174" sldId="3564"/>
            <ac:graphicFrameMk id="8" creationId="{B406A66B-79D8-2A1D-E6A4-AAF788D28D97}"/>
          </ac:graphicFrameMkLst>
        </pc:graphicFrameChg>
        <pc:graphicFrameChg chg="modGraphic">
          <ac:chgData name="JESICA MILENA SERNA CORREA" userId="e9fc1598-20e2-4db1-b793-b43d202ed710" providerId="ADAL" clId="{EDA4D665-55C2-4029-BA9A-4E33BE3921E3}" dt="2025-02-11T11:54:14.956" v="298" actId="20577"/>
          <ac:graphicFrameMkLst>
            <pc:docMk/>
            <pc:sldMk cId="1351217174" sldId="3564"/>
            <ac:graphicFrameMk id="16" creationId="{B62353CC-4B38-9A85-0AE7-343269FCD350}"/>
          </ac:graphicFrameMkLst>
        </pc:graphicFrameChg>
      </pc:sldChg>
      <pc:sldChg chg="modSp mod">
        <pc:chgData name="JESICA MILENA SERNA CORREA" userId="e9fc1598-20e2-4db1-b793-b43d202ed710" providerId="ADAL" clId="{EDA4D665-55C2-4029-BA9A-4E33BE3921E3}" dt="2025-02-11T00:55:30.491" v="287" actId="20577"/>
        <pc:sldMkLst>
          <pc:docMk/>
          <pc:sldMk cId="20519782" sldId="3565"/>
        </pc:sldMkLst>
        <pc:spChg chg="mod">
          <ac:chgData name="JESICA MILENA SERNA CORREA" userId="e9fc1598-20e2-4db1-b793-b43d202ed710" providerId="ADAL" clId="{EDA4D665-55C2-4029-BA9A-4E33BE3921E3}" dt="2025-02-06T18:29:11.707" v="39" actId="1076"/>
          <ac:spMkLst>
            <pc:docMk/>
            <pc:sldMk cId="20519782" sldId="3565"/>
            <ac:spMk id="4" creationId="{BEE7DA29-2B56-1924-6254-110A6B13281E}"/>
          </ac:spMkLst>
        </pc:spChg>
        <pc:graphicFrameChg chg="mod">
          <ac:chgData name="JESICA MILENA SERNA CORREA" userId="e9fc1598-20e2-4db1-b793-b43d202ed710" providerId="ADAL" clId="{EDA4D665-55C2-4029-BA9A-4E33BE3921E3}" dt="2025-02-10T20:42:40.393" v="167" actId="2711"/>
          <ac:graphicFrameMkLst>
            <pc:docMk/>
            <pc:sldMk cId="20519782" sldId="3565"/>
            <ac:graphicFrameMk id="2" creationId="{AD69F8CE-4166-46AD-BD68-7D9964677241}"/>
          </ac:graphicFrameMkLst>
        </pc:graphicFrameChg>
        <pc:graphicFrameChg chg="mod">
          <ac:chgData name="JESICA MILENA SERNA CORREA" userId="e9fc1598-20e2-4db1-b793-b43d202ed710" providerId="ADAL" clId="{EDA4D665-55C2-4029-BA9A-4E33BE3921E3}" dt="2025-02-10T20:42:30.287" v="166" actId="2711"/>
          <ac:graphicFrameMkLst>
            <pc:docMk/>
            <pc:sldMk cId="20519782" sldId="3565"/>
            <ac:graphicFrameMk id="3" creationId="{043E9924-7890-454C-93DF-7222F31F1929}"/>
          </ac:graphicFrameMkLst>
        </pc:graphicFrameChg>
        <pc:graphicFrameChg chg="modGraphic">
          <ac:chgData name="JESICA MILENA SERNA CORREA" userId="e9fc1598-20e2-4db1-b793-b43d202ed710" providerId="ADAL" clId="{EDA4D665-55C2-4029-BA9A-4E33BE3921E3}" dt="2025-02-04T19:26:37.576" v="13" actId="14100"/>
          <ac:graphicFrameMkLst>
            <pc:docMk/>
            <pc:sldMk cId="20519782" sldId="3565"/>
            <ac:graphicFrameMk id="6" creationId="{0D736379-3AF4-10D5-980E-5D95EA5E8B9E}"/>
          </ac:graphicFrameMkLst>
        </pc:graphicFrameChg>
        <pc:graphicFrameChg chg="modGraphic">
          <ac:chgData name="JESICA MILENA SERNA CORREA" userId="e9fc1598-20e2-4db1-b793-b43d202ed710" providerId="ADAL" clId="{EDA4D665-55C2-4029-BA9A-4E33BE3921E3}" dt="2025-02-11T00:55:30.491" v="287" actId="20577"/>
          <ac:graphicFrameMkLst>
            <pc:docMk/>
            <pc:sldMk cId="20519782" sldId="3565"/>
            <ac:graphicFrameMk id="12" creationId="{77B243B2-58C8-BC79-9460-E509095A3C0B}"/>
          </ac:graphicFrameMkLst>
        </pc:graphicFrameChg>
      </pc:sldChg>
      <pc:sldChg chg="modSp mod">
        <pc:chgData name="JESICA MILENA SERNA CORREA" userId="e9fc1598-20e2-4db1-b793-b43d202ed710" providerId="ADAL" clId="{EDA4D665-55C2-4029-BA9A-4E33BE3921E3}" dt="2025-02-10T23:31:40.540" v="257"/>
        <pc:sldMkLst>
          <pc:docMk/>
          <pc:sldMk cId="3362761218" sldId="3566"/>
        </pc:sldMkLst>
        <pc:spChg chg="mod">
          <ac:chgData name="JESICA MILENA SERNA CORREA" userId="e9fc1598-20e2-4db1-b793-b43d202ed710" providerId="ADAL" clId="{EDA4D665-55C2-4029-BA9A-4E33BE3921E3}" dt="2025-02-04T19:24:13.434" v="2" actId="1076"/>
          <ac:spMkLst>
            <pc:docMk/>
            <pc:sldMk cId="3362761218" sldId="3566"/>
            <ac:spMk id="7" creationId="{23201BC8-13E7-D094-5E05-9302B1A65442}"/>
          </ac:spMkLst>
        </pc:spChg>
        <pc:spChg chg="mod">
          <ac:chgData name="JESICA MILENA SERNA CORREA" userId="e9fc1598-20e2-4db1-b793-b43d202ed710" providerId="ADAL" clId="{EDA4D665-55C2-4029-BA9A-4E33BE3921E3}" dt="2025-02-04T19:24:13.434" v="2" actId="1076"/>
          <ac:spMkLst>
            <pc:docMk/>
            <pc:sldMk cId="3362761218" sldId="3566"/>
            <ac:spMk id="8" creationId="{3249CC85-993E-3E5D-8F40-862023E9DD88}"/>
          </ac:spMkLst>
        </pc:spChg>
        <pc:spChg chg="mod">
          <ac:chgData name="JESICA MILENA SERNA CORREA" userId="e9fc1598-20e2-4db1-b793-b43d202ed710" providerId="ADAL" clId="{EDA4D665-55C2-4029-BA9A-4E33BE3921E3}" dt="2025-02-04T19:24:13.434" v="2" actId="1076"/>
          <ac:spMkLst>
            <pc:docMk/>
            <pc:sldMk cId="3362761218" sldId="3566"/>
            <ac:spMk id="9" creationId="{5F8A61D0-46B0-1B19-69F0-1545C9527ED5}"/>
          </ac:spMkLst>
        </pc:spChg>
        <pc:spChg chg="mod">
          <ac:chgData name="JESICA MILENA SERNA CORREA" userId="e9fc1598-20e2-4db1-b793-b43d202ed710" providerId="ADAL" clId="{EDA4D665-55C2-4029-BA9A-4E33BE3921E3}" dt="2025-02-04T19:24:22.734" v="3" actId="1076"/>
          <ac:spMkLst>
            <pc:docMk/>
            <pc:sldMk cId="3362761218" sldId="3566"/>
            <ac:spMk id="25" creationId="{1F7DBFD0-F1A7-48CD-8A67-707F648778AB}"/>
          </ac:spMkLst>
        </pc:spChg>
        <pc:spChg chg="mod">
          <ac:chgData name="JESICA MILENA SERNA CORREA" userId="e9fc1598-20e2-4db1-b793-b43d202ed710" providerId="ADAL" clId="{EDA4D665-55C2-4029-BA9A-4E33BE3921E3}" dt="2025-02-04T19:24:22.734" v="3" actId="1076"/>
          <ac:spMkLst>
            <pc:docMk/>
            <pc:sldMk cId="3362761218" sldId="3566"/>
            <ac:spMk id="30" creationId="{EBA4C786-44A8-47B0-82AA-30BB86F2EE04}"/>
          </ac:spMkLst>
        </pc:spChg>
        <pc:graphicFrameChg chg="mod modGraphic">
          <ac:chgData name="JESICA MILENA SERNA CORREA" userId="e9fc1598-20e2-4db1-b793-b43d202ed710" providerId="ADAL" clId="{EDA4D665-55C2-4029-BA9A-4E33BE3921E3}" dt="2025-02-04T19:24:13.434" v="2" actId="1076"/>
          <ac:graphicFrameMkLst>
            <pc:docMk/>
            <pc:sldMk cId="3362761218" sldId="3566"/>
            <ac:graphicFrameMk id="4" creationId="{83A19D82-78E7-D703-1827-11BEB5E4C7A1}"/>
          </ac:graphicFrameMkLst>
        </pc:graphicFrameChg>
        <pc:graphicFrameChg chg="mod">
          <ac:chgData name="JESICA MILENA SERNA CORREA" userId="e9fc1598-20e2-4db1-b793-b43d202ed710" providerId="ADAL" clId="{EDA4D665-55C2-4029-BA9A-4E33BE3921E3}" dt="2025-02-04T19:24:22.734" v="3" actId="1076"/>
          <ac:graphicFrameMkLst>
            <pc:docMk/>
            <pc:sldMk cId="3362761218" sldId="3566"/>
            <ac:graphicFrameMk id="5" creationId="{008E48D0-D79F-7D97-1EEE-F5C121B91981}"/>
          </ac:graphicFrameMkLst>
        </pc:graphicFrameChg>
        <pc:graphicFrameChg chg="mod">
          <ac:chgData name="JESICA MILENA SERNA CORREA" userId="e9fc1598-20e2-4db1-b793-b43d202ed710" providerId="ADAL" clId="{EDA4D665-55C2-4029-BA9A-4E33BE3921E3}" dt="2025-02-04T19:24:41.997" v="5"/>
          <ac:graphicFrameMkLst>
            <pc:docMk/>
            <pc:sldMk cId="3362761218" sldId="3566"/>
            <ac:graphicFrameMk id="6" creationId="{4F01DA09-0404-4613-86CE-94993BE6F15F}"/>
          </ac:graphicFrameMkLst>
        </pc:graphicFrameChg>
        <pc:graphicFrameChg chg="mod">
          <ac:chgData name="JESICA MILENA SERNA CORREA" userId="e9fc1598-20e2-4db1-b793-b43d202ed710" providerId="ADAL" clId="{EDA4D665-55C2-4029-BA9A-4E33BE3921E3}" dt="2025-02-10T23:31:40.540" v="257"/>
          <ac:graphicFrameMkLst>
            <pc:docMk/>
            <pc:sldMk cId="3362761218" sldId="3566"/>
            <ac:graphicFrameMk id="10" creationId="{9575DD0C-A348-457F-81B7-6A8E4D88FB65}"/>
          </ac:graphicFrameMkLst>
        </pc:graphicFrameChg>
        <pc:graphicFrameChg chg="modGraphic">
          <ac:chgData name="JESICA MILENA SERNA CORREA" userId="e9fc1598-20e2-4db1-b793-b43d202ed710" providerId="ADAL" clId="{EDA4D665-55C2-4029-BA9A-4E33BE3921E3}" dt="2025-02-04T19:25:19.364" v="8" actId="14734"/>
          <ac:graphicFrameMkLst>
            <pc:docMk/>
            <pc:sldMk cId="3362761218" sldId="3566"/>
            <ac:graphicFrameMk id="11" creationId="{4642B92F-839B-7F09-0958-AFCEE5D7BFDB}"/>
          </ac:graphicFrameMkLst>
        </pc:graphicFrameChg>
        <pc:graphicFrameChg chg="mod modGraphic">
          <ac:chgData name="JESICA MILENA SERNA CORREA" userId="e9fc1598-20e2-4db1-b793-b43d202ed710" providerId="ADAL" clId="{EDA4D665-55C2-4029-BA9A-4E33BE3921E3}" dt="2025-02-06T17:00:58.059" v="19"/>
          <ac:graphicFrameMkLst>
            <pc:docMk/>
            <pc:sldMk cId="3362761218" sldId="3566"/>
            <ac:graphicFrameMk id="15" creationId="{531B2A4B-480D-5902-F760-00705E53FA60}"/>
          </ac:graphicFrameMkLst>
        </pc:graphicFrameChg>
      </pc:sldChg>
      <pc:sldChg chg="modSp add del mod">
        <pc:chgData name="JESICA MILENA SERNA CORREA" userId="e9fc1598-20e2-4db1-b793-b43d202ed710" providerId="ADAL" clId="{EDA4D665-55C2-4029-BA9A-4E33BE3921E3}" dt="2025-02-10T23:28:28.831" v="250" actId="14100"/>
        <pc:sldMkLst>
          <pc:docMk/>
          <pc:sldMk cId="835478067" sldId="3572"/>
        </pc:sldMkLst>
        <pc:graphicFrameChg chg="mod">
          <ac:chgData name="JESICA MILENA SERNA CORREA" userId="e9fc1598-20e2-4db1-b793-b43d202ed710" providerId="ADAL" clId="{EDA4D665-55C2-4029-BA9A-4E33BE3921E3}" dt="2025-02-10T23:28:28.831" v="250" actId="14100"/>
          <ac:graphicFrameMkLst>
            <pc:docMk/>
            <pc:sldMk cId="835478067" sldId="3572"/>
            <ac:graphicFrameMk id="7" creationId="{89F87B0C-7500-4AA5-93D1-802554CCD019}"/>
          </ac:graphicFrameMkLst>
        </pc:graphicFrameChg>
      </pc:sldChg>
      <pc:sldChg chg="add del">
        <pc:chgData name="JESICA MILENA SERNA CORREA" userId="e9fc1598-20e2-4db1-b793-b43d202ed710" providerId="ADAL" clId="{EDA4D665-55C2-4029-BA9A-4E33BE3921E3}" dt="2025-02-10T23:17:14.747" v="169"/>
        <pc:sldMkLst>
          <pc:docMk/>
          <pc:sldMk cId="2685751132" sldId="3575"/>
        </pc:sldMkLst>
      </pc:sldChg>
      <pc:sldChg chg="modSp add del mod">
        <pc:chgData name="JESICA MILENA SERNA CORREA" userId="e9fc1598-20e2-4db1-b793-b43d202ed710" providerId="ADAL" clId="{EDA4D665-55C2-4029-BA9A-4E33BE3921E3}" dt="2025-02-10T23:26:53.948" v="247" actId="14100"/>
        <pc:sldMkLst>
          <pc:docMk/>
          <pc:sldMk cId="1023653826" sldId="3576"/>
        </pc:sldMkLst>
        <pc:graphicFrameChg chg="mod">
          <ac:chgData name="JESICA MILENA SERNA CORREA" userId="e9fc1598-20e2-4db1-b793-b43d202ed710" providerId="ADAL" clId="{EDA4D665-55C2-4029-BA9A-4E33BE3921E3}" dt="2025-02-10T23:26:35.133" v="244"/>
          <ac:graphicFrameMkLst>
            <pc:docMk/>
            <pc:sldMk cId="1023653826" sldId="3576"/>
            <ac:graphicFrameMk id="7" creationId="{2F1199A6-116D-442D-BD9B-E5F496C81322}"/>
          </ac:graphicFrameMkLst>
        </pc:graphicFrameChg>
        <pc:graphicFrameChg chg="mod">
          <ac:chgData name="JESICA MILENA SERNA CORREA" userId="e9fc1598-20e2-4db1-b793-b43d202ed710" providerId="ADAL" clId="{EDA4D665-55C2-4029-BA9A-4E33BE3921E3}" dt="2025-02-10T23:26:53.948" v="247" actId="14100"/>
          <ac:graphicFrameMkLst>
            <pc:docMk/>
            <pc:sldMk cId="1023653826" sldId="3576"/>
            <ac:graphicFrameMk id="8" creationId="{49FE6043-06A3-43D7-9773-43B3476F73DF}"/>
          </ac:graphicFrameMkLst>
        </pc:graphicFrameChg>
        <pc:graphicFrameChg chg="mod modGraphic">
          <ac:chgData name="JESICA MILENA SERNA CORREA" userId="e9fc1598-20e2-4db1-b793-b43d202ed710" providerId="ADAL" clId="{EDA4D665-55C2-4029-BA9A-4E33BE3921E3}" dt="2025-02-10T23:26:08.326" v="240" actId="14100"/>
          <ac:graphicFrameMkLst>
            <pc:docMk/>
            <pc:sldMk cId="1023653826" sldId="3576"/>
            <ac:graphicFrameMk id="10" creationId="{D28E4096-B2A3-D80C-999A-ED5CD082D615}"/>
          </ac:graphicFrameMkLst>
        </pc:graphicFrameChg>
        <pc:graphicFrameChg chg="modGraphic">
          <ac:chgData name="JESICA MILENA SERNA CORREA" userId="e9fc1598-20e2-4db1-b793-b43d202ed710" providerId="ADAL" clId="{EDA4D665-55C2-4029-BA9A-4E33BE3921E3}" dt="2025-02-10T23:22:02.090" v="227" actId="20577"/>
          <ac:graphicFrameMkLst>
            <pc:docMk/>
            <pc:sldMk cId="1023653826" sldId="3576"/>
            <ac:graphicFrameMk id="29" creationId="{DFB41D58-8E44-0716-1D21-D9CD30A79A79}"/>
          </ac:graphicFrameMkLst>
        </pc:graphicFrameChg>
      </pc:sldChg>
      <pc:sldChg chg="modSp add del mod">
        <pc:chgData name="JESICA MILENA SERNA CORREA" userId="e9fc1598-20e2-4db1-b793-b43d202ed710" providerId="ADAL" clId="{EDA4D665-55C2-4029-BA9A-4E33BE3921E3}" dt="2025-02-10T23:27:17.561" v="248"/>
        <pc:sldMkLst>
          <pc:docMk/>
          <pc:sldMk cId="3508359471" sldId="3577"/>
        </pc:sldMkLst>
        <pc:graphicFrameChg chg="mod">
          <ac:chgData name="JESICA MILENA SERNA CORREA" userId="e9fc1598-20e2-4db1-b793-b43d202ed710" providerId="ADAL" clId="{EDA4D665-55C2-4029-BA9A-4E33BE3921E3}" dt="2025-02-10T23:27:17.561" v="248"/>
          <ac:graphicFrameMkLst>
            <pc:docMk/>
            <pc:sldMk cId="3508359471" sldId="3577"/>
            <ac:graphicFrameMk id="7" creationId="{FBF3EA31-DA2F-48CA-8AAF-CC3726EC3D35}"/>
          </ac:graphicFrameMkLst>
        </pc:graphicFrameChg>
        <pc:graphicFrameChg chg="modGraphic">
          <ac:chgData name="JESICA MILENA SERNA CORREA" userId="e9fc1598-20e2-4db1-b793-b43d202ed710" providerId="ADAL" clId="{EDA4D665-55C2-4029-BA9A-4E33BE3921E3}" dt="2025-02-10T23:23:21.208" v="231" actId="3064"/>
          <ac:graphicFrameMkLst>
            <pc:docMk/>
            <pc:sldMk cId="3508359471" sldId="3577"/>
            <ac:graphicFrameMk id="9" creationId="{F312803F-0BC0-31A5-CE41-F7402E85C497}"/>
          </ac:graphicFrameMkLst>
        </pc:graphicFrameChg>
      </pc:sldChg>
      <pc:sldChg chg="modSp add del mod">
        <pc:chgData name="JESICA MILENA SERNA CORREA" userId="e9fc1598-20e2-4db1-b793-b43d202ed710" providerId="ADAL" clId="{EDA4D665-55C2-4029-BA9A-4E33BE3921E3}" dt="2025-02-07T11:37:45.679" v="142" actId="47"/>
        <pc:sldMkLst>
          <pc:docMk/>
          <pc:sldMk cId="2040871284" sldId="3578"/>
        </pc:sldMkLst>
        <pc:spChg chg="mod">
          <ac:chgData name="JESICA MILENA SERNA CORREA" userId="e9fc1598-20e2-4db1-b793-b43d202ed710" providerId="ADAL" clId="{EDA4D665-55C2-4029-BA9A-4E33BE3921E3}" dt="2025-02-06T18:25:16.791" v="29" actId="1076"/>
          <ac:spMkLst>
            <pc:docMk/>
            <pc:sldMk cId="2040871284" sldId="3578"/>
            <ac:spMk id="13" creationId="{344BD678-6B7F-FACB-6B73-DBC2BB96207D}"/>
          </ac:spMkLst>
        </pc:spChg>
        <pc:spChg chg="mod">
          <ac:chgData name="JESICA MILENA SERNA CORREA" userId="e9fc1598-20e2-4db1-b793-b43d202ed710" providerId="ADAL" clId="{EDA4D665-55C2-4029-BA9A-4E33BE3921E3}" dt="2025-02-06T18:25:16.791" v="29" actId="1076"/>
          <ac:spMkLst>
            <pc:docMk/>
            <pc:sldMk cId="2040871284" sldId="3578"/>
            <ac:spMk id="14" creationId="{3F4ACAF0-A04C-4FAF-939A-0FF84AC4D1B6}"/>
          </ac:spMkLst>
        </pc:spChg>
        <pc:graphicFrameChg chg="mod modGraphic">
          <ac:chgData name="JESICA MILENA SERNA CORREA" userId="e9fc1598-20e2-4db1-b793-b43d202ed710" providerId="ADAL" clId="{EDA4D665-55C2-4029-BA9A-4E33BE3921E3}" dt="2025-02-06T18:26:51.267" v="34" actId="1076"/>
          <ac:graphicFrameMkLst>
            <pc:docMk/>
            <pc:sldMk cId="2040871284" sldId="3578"/>
            <ac:graphicFrameMk id="2" creationId="{33616959-0284-E280-3D62-DB6B1C3409BA}"/>
          </ac:graphicFrameMkLst>
        </pc:graphicFrameChg>
        <pc:graphicFrameChg chg="mod">
          <ac:chgData name="JESICA MILENA SERNA CORREA" userId="e9fc1598-20e2-4db1-b793-b43d202ed710" providerId="ADAL" clId="{EDA4D665-55C2-4029-BA9A-4E33BE3921E3}" dt="2025-02-06T18:25:16.791" v="29" actId="1076"/>
          <ac:graphicFrameMkLst>
            <pc:docMk/>
            <pc:sldMk cId="2040871284" sldId="3578"/>
            <ac:graphicFrameMk id="4" creationId="{3322A93D-C1A5-9E95-7AF6-F70A90175359}"/>
          </ac:graphicFrameMkLst>
        </pc:graphicFrameChg>
        <pc:graphicFrameChg chg="mod">
          <ac:chgData name="JESICA MILENA SERNA CORREA" userId="e9fc1598-20e2-4db1-b793-b43d202ed710" providerId="ADAL" clId="{EDA4D665-55C2-4029-BA9A-4E33BE3921E3}" dt="2025-02-07T11:37:32.326" v="140"/>
          <ac:graphicFrameMkLst>
            <pc:docMk/>
            <pc:sldMk cId="2040871284" sldId="3578"/>
            <ac:graphicFrameMk id="9" creationId="{830CF7D6-6E24-4E5A-9905-91EFA6BC01E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pmco-my.sharepoint.com/personal/fredy_bonilla_aguasnacionalesepm_com/Documents/Escritorio/Info%20FBP/Informacion%20financiera%20Gicela/RSA/Informe%20CMI/CMI%202024/12-%20CMI%20diciembre%202024/Presentaci&#243;n%20CMI%20A.N%20diciembre%202024_financ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Dic%202024.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Dic%202024.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Dic%202024.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Dic%202024.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https://epmco-my.sharepoint.com/personal/fredy_bonilla_aguasnacionalesepm_com/Documents/Escritorio/Info%20FBP/Informacion%20financiera%20Gicela/RSA/Informe%20CMI/CMI%202024/12-%20CMI%20diciembre%202024/Presentaci&#243;n%20CMI%20A.N%20diciembre%202024_financ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https://epmco-my.sharepoint.com/personal/pablo_p_gomez_aguasnacionalesepm_com/Documents/Descargas/Inversiones/Indicador%20de%20inversiones/2024/INVERSIONES%202024.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epmco-my.sharepoint.com/personal/jesica_milena_serna_aguasnacionalesepm_com/Documents/Aguas%20Nacionales%20EPM/Indicadores%20CMI/2024/12%20DICIEMBRE/4-CMI%20ILI.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Dic%202024.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Dic%20202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b="1">
                <a:latin typeface="Tahoma" panose="020B0604030504040204" pitchFamily="34" charset="0"/>
                <a:ea typeface="Tahoma" panose="020B0604030504040204" pitchFamily="34" charset="0"/>
                <a:cs typeface="Tahoma" panose="020B0604030504040204" pitchFamily="34" charset="0"/>
              </a:rPr>
              <a:t>INGRESOS</a:t>
            </a:r>
          </a:p>
        </c:rich>
      </c:tx>
      <c:layout>
        <c:manualLayout>
          <c:xMode val="edge"/>
          <c:yMode val="edge"/>
          <c:x val="0.42379859435535988"/>
          <c:y val="6.4165807808055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0.14394248931489395"/>
          <c:y val="0.19400406737237316"/>
          <c:w val="0.83762995883183311"/>
          <c:h val="0.55592955086221696"/>
        </c:manualLayout>
      </c:layout>
      <c:lineChart>
        <c:grouping val="standard"/>
        <c:varyColors val="0"/>
        <c:ser>
          <c:idx val="0"/>
          <c:order val="0"/>
          <c:tx>
            <c:strRef>
              <c:f>Ingresos!$A$6</c:f>
              <c:strCache>
                <c:ptCount val="1"/>
                <c:pt idx="0">
                  <c:v>Real ejecutado </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Pt>
            <c:idx val="0"/>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0-A608-460F-AA0B-CC95E78E2296}"/>
              </c:ext>
            </c:extLst>
          </c:dPt>
          <c:dPt>
            <c:idx val="1"/>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1-A608-460F-AA0B-CC95E78E2296}"/>
              </c:ext>
            </c:extLst>
          </c:dPt>
          <c:dPt>
            <c:idx val="2"/>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2-A608-460F-AA0B-CC95E78E2296}"/>
              </c:ext>
            </c:extLst>
          </c:dPt>
          <c:dPt>
            <c:idx val="3"/>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3-A608-460F-AA0B-CC95E78E2296}"/>
              </c:ext>
            </c:extLst>
          </c:dPt>
          <c:dPt>
            <c:idx val="4"/>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4-A608-460F-AA0B-CC95E78E2296}"/>
              </c:ext>
            </c:extLst>
          </c:dPt>
          <c:dPt>
            <c:idx val="5"/>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5-A608-460F-AA0B-CC95E78E2296}"/>
              </c:ext>
            </c:extLst>
          </c:dPt>
          <c:dPt>
            <c:idx val="6"/>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6-A608-460F-AA0B-CC95E78E2296}"/>
              </c:ext>
            </c:extLst>
          </c:dPt>
          <c:dPt>
            <c:idx val="11"/>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7-A608-460F-AA0B-CC95E78E2296}"/>
              </c:ext>
            </c:extLst>
          </c:dPt>
          <c:dLbls>
            <c:dLbl>
              <c:idx val="0"/>
              <c:delete val="1"/>
              <c:extLst>
                <c:ext xmlns:c15="http://schemas.microsoft.com/office/drawing/2012/chart" uri="{CE6537A1-D6FC-4f65-9D91-7224C49458BB}"/>
                <c:ext xmlns:c16="http://schemas.microsoft.com/office/drawing/2014/chart" uri="{C3380CC4-5D6E-409C-BE32-E72D297353CC}">
                  <c16:uniqueId val="{00000000-A608-460F-AA0B-CC95E78E2296}"/>
                </c:ext>
              </c:extLst>
            </c:dLbl>
            <c:dLbl>
              <c:idx val="1"/>
              <c:delete val="1"/>
              <c:extLst>
                <c:ext xmlns:c15="http://schemas.microsoft.com/office/drawing/2012/chart" uri="{CE6537A1-D6FC-4f65-9D91-7224C49458BB}"/>
                <c:ext xmlns:c16="http://schemas.microsoft.com/office/drawing/2014/chart" uri="{C3380CC4-5D6E-409C-BE32-E72D297353CC}">
                  <c16:uniqueId val="{00000001-A608-460F-AA0B-CC95E78E2296}"/>
                </c:ext>
              </c:extLst>
            </c:dLbl>
            <c:dLbl>
              <c:idx val="2"/>
              <c:delete val="1"/>
              <c:extLst>
                <c:ext xmlns:c15="http://schemas.microsoft.com/office/drawing/2012/chart" uri="{CE6537A1-D6FC-4f65-9D91-7224C49458BB}"/>
                <c:ext xmlns:c16="http://schemas.microsoft.com/office/drawing/2014/chart" uri="{C3380CC4-5D6E-409C-BE32-E72D297353CC}">
                  <c16:uniqueId val="{00000002-A608-460F-AA0B-CC95E78E2296}"/>
                </c:ext>
              </c:extLst>
            </c:dLbl>
            <c:dLbl>
              <c:idx val="3"/>
              <c:delete val="1"/>
              <c:extLst>
                <c:ext xmlns:c15="http://schemas.microsoft.com/office/drawing/2012/chart" uri="{CE6537A1-D6FC-4f65-9D91-7224C49458BB}"/>
                <c:ext xmlns:c16="http://schemas.microsoft.com/office/drawing/2014/chart" uri="{C3380CC4-5D6E-409C-BE32-E72D297353CC}">
                  <c16:uniqueId val="{00000003-A608-460F-AA0B-CC95E78E2296}"/>
                </c:ext>
              </c:extLst>
            </c:dLbl>
            <c:dLbl>
              <c:idx val="4"/>
              <c:delete val="1"/>
              <c:extLst>
                <c:ext xmlns:c15="http://schemas.microsoft.com/office/drawing/2012/chart" uri="{CE6537A1-D6FC-4f65-9D91-7224C49458BB}"/>
                <c:ext xmlns:c16="http://schemas.microsoft.com/office/drawing/2014/chart" uri="{C3380CC4-5D6E-409C-BE32-E72D297353CC}">
                  <c16:uniqueId val="{00000004-A608-460F-AA0B-CC95E78E2296}"/>
                </c:ext>
              </c:extLst>
            </c:dLbl>
            <c:dLbl>
              <c:idx val="5"/>
              <c:delete val="1"/>
              <c:extLst>
                <c:ext xmlns:c15="http://schemas.microsoft.com/office/drawing/2012/chart" uri="{CE6537A1-D6FC-4f65-9D91-7224C49458BB}"/>
                <c:ext xmlns:c16="http://schemas.microsoft.com/office/drawing/2014/chart" uri="{C3380CC4-5D6E-409C-BE32-E72D297353CC}">
                  <c16:uniqueId val="{00000005-A608-460F-AA0B-CC95E78E2296}"/>
                </c:ext>
              </c:extLst>
            </c:dLbl>
            <c:dLbl>
              <c:idx val="6"/>
              <c:delete val="1"/>
              <c:extLst>
                <c:ext xmlns:c15="http://schemas.microsoft.com/office/drawing/2012/chart" uri="{CE6537A1-D6FC-4f65-9D91-7224C49458BB}"/>
                <c:ext xmlns:c16="http://schemas.microsoft.com/office/drawing/2014/chart" uri="{C3380CC4-5D6E-409C-BE32-E72D297353CC}">
                  <c16:uniqueId val="{00000006-A608-460F-AA0B-CC95E78E2296}"/>
                </c:ext>
              </c:extLst>
            </c:dLbl>
            <c:dLbl>
              <c:idx val="7"/>
              <c:delete val="1"/>
              <c:extLst>
                <c:ext xmlns:c15="http://schemas.microsoft.com/office/drawing/2012/chart" uri="{CE6537A1-D6FC-4f65-9D91-7224C49458BB}"/>
                <c:ext xmlns:c16="http://schemas.microsoft.com/office/drawing/2014/chart" uri="{C3380CC4-5D6E-409C-BE32-E72D297353CC}">
                  <c16:uniqueId val="{00000008-A608-460F-AA0B-CC95E78E2296}"/>
                </c:ext>
              </c:extLst>
            </c:dLbl>
            <c:dLbl>
              <c:idx val="8"/>
              <c:delete val="1"/>
              <c:extLst>
                <c:ext xmlns:c15="http://schemas.microsoft.com/office/drawing/2012/chart" uri="{CE6537A1-D6FC-4f65-9D91-7224C49458BB}"/>
                <c:ext xmlns:c16="http://schemas.microsoft.com/office/drawing/2014/chart" uri="{C3380CC4-5D6E-409C-BE32-E72D297353CC}">
                  <c16:uniqueId val="{00000009-A608-460F-AA0B-CC95E78E2296}"/>
                </c:ext>
              </c:extLst>
            </c:dLbl>
            <c:dLbl>
              <c:idx val="9"/>
              <c:delete val="1"/>
              <c:extLst>
                <c:ext xmlns:c15="http://schemas.microsoft.com/office/drawing/2012/chart" uri="{CE6537A1-D6FC-4f65-9D91-7224C49458BB}"/>
                <c:ext xmlns:c16="http://schemas.microsoft.com/office/drawing/2014/chart" uri="{C3380CC4-5D6E-409C-BE32-E72D297353CC}">
                  <c16:uniqueId val="{0000000A-A608-460F-AA0B-CC95E78E2296}"/>
                </c:ext>
              </c:extLst>
            </c:dLbl>
            <c:dLbl>
              <c:idx val="10"/>
              <c:delete val="1"/>
              <c:extLst>
                <c:ext xmlns:c15="http://schemas.microsoft.com/office/drawing/2012/chart" uri="{CE6537A1-D6FC-4f65-9D91-7224C49458BB}"/>
                <c:ext xmlns:c16="http://schemas.microsoft.com/office/drawing/2014/chart" uri="{C3380CC4-5D6E-409C-BE32-E72D297353CC}">
                  <c16:uniqueId val="{0000000B-A608-460F-AA0B-CC95E78E2296}"/>
                </c:ext>
              </c:extLst>
            </c:dLbl>
            <c:dLbl>
              <c:idx val="11"/>
              <c:layout>
                <c:manualLayout>
                  <c:x val="-8.0769772075762406E-4"/>
                  <c:y val="5.0688637430254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08-460F-AA0B-CC95E78E2296}"/>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Ingresos!$B$6:$M$6</c:f>
              <c:numCache>
                <c:formatCode>_-* #,##0_-;\-* #,##0_-;_-* "-"??_-;_-@_-</c:formatCode>
                <c:ptCount val="12"/>
                <c:pt idx="0">
                  <c:v>28332.752954080002</c:v>
                </c:pt>
                <c:pt idx="1">
                  <c:v>57197.55451391</c:v>
                </c:pt>
                <c:pt idx="2">
                  <c:v>141521.55451391</c:v>
                </c:pt>
                <c:pt idx="3">
                  <c:v>171443.55451391</c:v>
                </c:pt>
                <c:pt idx="4">
                  <c:v>200885.55451391</c:v>
                </c:pt>
                <c:pt idx="5">
                  <c:v>283531.55451390997</c:v>
                </c:pt>
                <c:pt idx="6">
                  <c:v>313468.55451390997</c:v>
                </c:pt>
                <c:pt idx="7">
                  <c:v>342721.55451390997</c:v>
                </c:pt>
                <c:pt idx="8">
                  <c:v>372256.55451390997</c:v>
                </c:pt>
                <c:pt idx="9">
                  <c:v>402225.55451390997</c:v>
                </c:pt>
                <c:pt idx="10">
                  <c:v>432680.41905363009</c:v>
                </c:pt>
                <c:pt idx="11">
                  <c:v>462422.87980211008</c:v>
                </c:pt>
              </c:numCache>
            </c:numRef>
          </c:val>
          <c:smooth val="0"/>
          <c:extLst>
            <c:ext xmlns:c16="http://schemas.microsoft.com/office/drawing/2014/chart" uri="{C3380CC4-5D6E-409C-BE32-E72D297353CC}">
              <c16:uniqueId val="{0000000C-A608-460F-AA0B-CC95E78E2296}"/>
            </c:ext>
          </c:extLst>
        </c:ser>
        <c:ser>
          <c:idx val="1"/>
          <c:order val="1"/>
          <c:tx>
            <c:strRef>
              <c:f>Ingresos!$A$7</c:f>
              <c:strCache>
                <c:ptCount val="1"/>
                <c:pt idx="0">
                  <c:v>Presupuesto inicial </c:v>
                </c:pt>
              </c:strCache>
            </c:strRef>
          </c:tx>
          <c:spPr>
            <a:ln w="28575" cap="rnd">
              <a:solidFill>
                <a:srgbClr val="93E80A"/>
              </a:solidFill>
              <a:round/>
            </a:ln>
            <a:effectLst/>
          </c:spPr>
          <c:marker>
            <c:symbol val="circle"/>
            <c:size val="7"/>
            <c:spPr>
              <a:solidFill>
                <a:srgbClr val="93E80A"/>
              </a:solidFill>
              <a:ln w="9525">
                <a:solidFill>
                  <a:srgbClr val="93E80A"/>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A608-460F-AA0B-CC95E78E2296}"/>
                </c:ext>
              </c:extLst>
            </c:dLbl>
            <c:dLbl>
              <c:idx val="1"/>
              <c:delete val="1"/>
              <c:extLst>
                <c:ext xmlns:c15="http://schemas.microsoft.com/office/drawing/2012/chart" uri="{CE6537A1-D6FC-4f65-9D91-7224C49458BB}"/>
                <c:ext xmlns:c16="http://schemas.microsoft.com/office/drawing/2014/chart" uri="{C3380CC4-5D6E-409C-BE32-E72D297353CC}">
                  <c16:uniqueId val="{0000000E-A608-460F-AA0B-CC95E78E2296}"/>
                </c:ext>
              </c:extLst>
            </c:dLbl>
            <c:dLbl>
              <c:idx val="2"/>
              <c:delete val="1"/>
              <c:extLst>
                <c:ext xmlns:c15="http://schemas.microsoft.com/office/drawing/2012/chart" uri="{CE6537A1-D6FC-4f65-9D91-7224C49458BB}"/>
                <c:ext xmlns:c16="http://schemas.microsoft.com/office/drawing/2014/chart" uri="{C3380CC4-5D6E-409C-BE32-E72D297353CC}">
                  <c16:uniqueId val="{0000000F-A608-460F-AA0B-CC95E78E2296}"/>
                </c:ext>
              </c:extLst>
            </c:dLbl>
            <c:dLbl>
              <c:idx val="3"/>
              <c:delete val="1"/>
              <c:extLst>
                <c:ext xmlns:c15="http://schemas.microsoft.com/office/drawing/2012/chart" uri="{CE6537A1-D6FC-4f65-9D91-7224C49458BB}"/>
                <c:ext xmlns:c16="http://schemas.microsoft.com/office/drawing/2014/chart" uri="{C3380CC4-5D6E-409C-BE32-E72D297353CC}">
                  <c16:uniqueId val="{00000010-A608-460F-AA0B-CC95E78E2296}"/>
                </c:ext>
              </c:extLst>
            </c:dLbl>
            <c:dLbl>
              <c:idx val="4"/>
              <c:delete val="1"/>
              <c:extLst>
                <c:ext xmlns:c15="http://schemas.microsoft.com/office/drawing/2012/chart" uri="{CE6537A1-D6FC-4f65-9D91-7224C49458BB}"/>
                <c:ext xmlns:c16="http://schemas.microsoft.com/office/drawing/2014/chart" uri="{C3380CC4-5D6E-409C-BE32-E72D297353CC}">
                  <c16:uniqueId val="{00000011-A608-460F-AA0B-CC95E78E2296}"/>
                </c:ext>
              </c:extLst>
            </c:dLbl>
            <c:dLbl>
              <c:idx val="5"/>
              <c:delete val="1"/>
              <c:extLst>
                <c:ext xmlns:c15="http://schemas.microsoft.com/office/drawing/2012/chart" uri="{CE6537A1-D6FC-4f65-9D91-7224C49458BB}"/>
                <c:ext xmlns:c16="http://schemas.microsoft.com/office/drawing/2014/chart" uri="{C3380CC4-5D6E-409C-BE32-E72D297353CC}">
                  <c16:uniqueId val="{00000012-A608-460F-AA0B-CC95E78E2296}"/>
                </c:ext>
              </c:extLst>
            </c:dLbl>
            <c:dLbl>
              <c:idx val="6"/>
              <c:delete val="1"/>
              <c:extLst>
                <c:ext xmlns:c15="http://schemas.microsoft.com/office/drawing/2012/chart" uri="{CE6537A1-D6FC-4f65-9D91-7224C49458BB}"/>
                <c:ext xmlns:c16="http://schemas.microsoft.com/office/drawing/2014/chart" uri="{C3380CC4-5D6E-409C-BE32-E72D297353CC}">
                  <c16:uniqueId val="{00000013-A608-460F-AA0B-CC95E78E2296}"/>
                </c:ext>
              </c:extLst>
            </c:dLbl>
            <c:dLbl>
              <c:idx val="7"/>
              <c:delete val="1"/>
              <c:extLst>
                <c:ext xmlns:c15="http://schemas.microsoft.com/office/drawing/2012/chart" uri="{CE6537A1-D6FC-4f65-9D91-7224C49458BB}"/>
                <c:ext xmlns:c16="http://schemas.microsoft.com/office/drawing/2014/chart" uri="{C3380CC4-5D6E-409C-BE32-E72D297353CC}">
                  <c16:uniqueId val="{00000014-A608-460F-AA0B-CC95E78E2296}"/>
                </c:ext>
              </c:extLst>
            </c:dLbl>
            <c:dLbl>
              <c:idx val="8"/>
              <c:delete val="1"/>
              <c:extLst>
                <c:ext xmlns:c15="http://schemas.microsoft.com/office/drawing/2012/chart" uri="{CE6537A1-D6FC-4f65-9D91-7224C49458BB}"/>
                <c:ext xmlns:c16="http://schemas.microsoft.com/office/drawing/2014/chart" uri="{C3380CC4-5D6E-409C-BE32-E72D297353CC}">
                  <c16:uniqueId val="{00000015-A608-460F-AA0B-CC95E78E2296}"/>
                </c:ext>
              </c:extLst>
            </c:dLbl>
            <c:dLbl>
              <c:idx val="9"/>
              <c:delete val="1"/>
              <c:extLst>
                <c:ext xmlns:c15="http://schemas.microsoft.com/office/drawing/2012/chart" uri="{CE6537A1-D6FC-4f65-9D91-7224C49458BB}"/>
                <c:ext xmlns:c16="http://schemas.microsoft.com/office/drawing/2014/chart" uri="{C3380CC4-5D6E-409C-BE32-E72D297353CC}">
                  <c16:uniqueId val="{00000016-A608-460F-AA0B-CC95E78E2296}"/>
                </c:ext>
              </c:extLst>
            </c:dLbl>
            <c:dLbl>
              <c:idx val="10"/>
              <c:delete val="1"/>
              <c:extLst>
                <c:ext xmlns:c15="http://schemas.microsoft.com/office/drawing/2012/chart" uri="{CE6537A1-D6FC-4f65-9D91-7224C49458BB}"/>
                <c:ext xmlns:c16="http://schemas.microsoft.com/office/drawing/2014/chart" uri="{C3380CC4-5D6E-409C-BE32-E72D297353CC}">
                  <c16:uniqueId val="{00000017-A608-460F-AA0B-CC95E78E2296}"/>
                </c:ext>
              </c:extLst>
            </c:dLbl>
            <c:dLbl>
              <c:idx val="11"/>
              <c:layout>
                <c:manualLayout>
                  <c:x val="-8.3335678994971782E-3"/>
                  <c:y val="-5.5271627470407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608-460F-AA0B-CC95E78E2296}"/>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Ingresos!$B$7:$M$7</c:f>
              <c:numCache>
                <c:formatCode>_-* #,##0_-;\-* #,##0_-;_-* "-"??_-;_-@_-</c:formatCode>
                <c:ptCount val="12"/>
                <c:pt idx="0">
                  <c:v>27879</c:v>
                </c:pt>
                <c:pt idx="1">
                  <c:v>55585</c:v>
                </c:pt>
                <c:pt idx="2">
                  <c:v>156399</c:v>
                </c:pt>
                <c:pt idx="3">
                  <c:v>185260</c:v>
                </c:pt>
                <c:pt idx="4">
                  <c:v>214093</c:v>
                </c:pt>
                <c:pt idx="5">
                  <c:v>296293</c:v>
                </c:pt>
                <c:pt idx="6">
                  <c:v>326155</c:v>
                </c:pt>
                <c:pt idx="7">
                  <c:v>356134</c:v>
                </c:pt>
                <c:pt idx="8">
                  <c:v>386465</c:v>
                </c:pt>
                <c:pt idx="9">
                  <c:v>416576</c:v>
                </c:pt>
                <c:pt idx="10">
                  <c:v>446624</c:v>
                </c:pt>
                <c:pt idx="11">
                  <c:v>476771</c:v>
                </c:pt>
              </c:numCache>
            </c:numRef>
          </c:val>
          <c:smooth val="0"/>
          <c:extLst>
            <c:ext xmlns:c16="http://schemas.microsoft.com/office/drawing/2014/chart" uri="{C3380CC4-5D6E-409C-BE32-E72D297353CC}">
              <c16:uniqueId val="{00000019-A608-460F-AA0B-CC95E78E2296}"/>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735949776"/>
        <c:crosses val="autoZero"/>
        <c:crossBetween val="between"/>
      </c:valAx>
      <c:spPr>
        <a:noFill/>
        <a:ln>
          <a:noFill/>
        </a:ln>
        <a:effectLst/>
      </c:spPr>
    </c:plotArea>
    <c:legend>
      <c:legendPos val="r"/>
      <c:layout>
        <c:manualLayout>
          <c:xMode val="edge"/>
          <c:yMode val="edge"/>
          <c:x val="0.24146558139289942"/>
          <c:y val="0.90364937853842642"/>
          <c:w val="0.6268583195680032"/>
          <c:h val="9.22878028676167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latin typeface="Tahoma" panose="020B0604030504040204" pitchFamily="34" charset="0"/>
                <a:ea typeface="Tahoma" panose="020B0604030504040204" pitchFamily="34" charset="0"/>
                <a:cs typeface="Tahoma" panose="020B0604030504040204" pitchFamily="34" charset="0"/>
              </a:rPr>
              <a:t>AUTOGENERACIÓN DE ENERGÍA ELÉCTRICA</a:t>
            </a:r>
            <a:endParaRPr lang="es-CO" sz="140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7.2929013204086998E-2"/>
          <c:y val="0.19198531769240085"/>
          <c:w val="0.90596591673920657"/>
          <c:h val="0.59624488172715284"/>
        </c:manualLayout>
      </c:layout>
      <c:lineChart>
        <c:grouping val="standard"/>
        <c:varyColors val="0"/>
        <c:ser>
          <c:idx val="2"/>
          <c:order val="0"/>
          <c:tx>
            <c:strRef>
              <c:f>Autogeneracion!$L$16</c:f>
              <c:strCache>
                <c:ptCount val="1"/>
                <c:pt idx="0">
                  <c:v>META</c:v>
                </c:pt>
              </c:strCache>
            </c:strRef>
          </c:tx>
          <c:spPr>
            <a:ln w="28575" cap="rnd">
              <a:solidFill>
                <a:srgbClr val="7AD400"/>
              </a:solidFill>
              <a:round/>
            </a:ln>
            <a:effectLst/>
          </c:spPr>
          <c:marker>
            <c:symbol val="circle"/>
            <c:size val="7"/>
            <c:spPr>
              <a:solidFill>
                <a:srgbClr val="7AD400"/>
              </a:solidFill>
              <a:ln w="28575">
                <a:solidFill>
                  <a:srgbClr val="7AD4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9293-4710-A912-9E6D36FA3D36}"/>
                </c:ext>
              </c:extLst>
            </c:dLbl>
            <c:dLbl>
              <c:idx val="1"/>
              <c:delete val="1"/>
              <c:extLst>
                <c:ext xmlns:c15="http://schemas.microsoft.com/office/drawing/2012/chart" uri="{CE6537A1-D6FC-4f65-9D91-7224C49458BB}"/>
                <c:ext xmlns:c16="http://schemas.microsoft.com/office/drawing/2014/chart" uri="{C3380CC4-5D6E-409C-BE32-E72D297353CC}">
                  <c16:uniqueId val="{00000001-9293-4710-A912-9E6D36FA3D36}"/>
                </c:ext>
              </c:extLst>
            </c:dLbl>
            <c:dLbl>
              <c:idx val="2"/>
              <c:delete val="1"/>
              <c:extLst>
                <c:ext xmlns:c15="http://schemas.microsoft.com/office/drawing/2012/chart" uri="{CE6537A1-D6FC-4f65-9D91-7224C49458BB}"/>
                <c:ext xmlns:c16="http://schemas.microsoft.com/office/drawing/2014/chart" uri="{C3380CC4-5D6E-409C-BE32-E72D297353CC}">
                  <c16:uniqueId val="{00000002-9293-4710-A912-9E6D36FA3D36}"/>
                </c:ext>
              </c:extLst>
            </c:dLbl>
            <c:dLbl>
              <c:idx val="3"/>
              <c:delete val="1"/>
              <c:extLst>
                <c:ext xmlns:c15="http://schemas.microsoft.com/office/drawing/2012/chart" uri="{CE6537A1-D6FC-4f65-9D91-7224C49458BB}"/>
                <c:ext xmlns:c16="http://schemas.microsoft.com/office/drawing/2014/chart" uri="{C3380CC4-5D6E-409C-BE32-E72D297353CC}">
                  <c16:uniqueId val="{00000003-9293-4710-A912-9E6D36FA3D36}"/>
                </c:ext>
              </c:extLst>
            </c:dLbl>
            <c:dLbl>
              <c:idx val="4"/>
              <c:delete val="1"/>
              <c:extLst>
                <c:ext xmlns:c15="http://schemas.microsoft.com/office/drawing/2012/chart" uri="{CE6537A1-D6FC-4f65-9D91-7224C49458BB}"/>
                <c:ext xmlns:c16="http://schemas.microsoft.com/office/drawing/2014/chart" uri="{C3380CC4-5D6E-409C-BE32-E72D297353CC}">
                  <c16:uniqueId val="{00000004-9293-4710-A912-9E6D36FA3D36}"/>
                </c:ext>
              </c:extLst>
            </c:dLbl>
            <c:dLbl>
              <c:idx val="5"/>
              <c:delete val="1"/>
              <c:extLst>
                <c:ext xmlns:c15="http://schemas.microsoft.com/office/drawing/2012/chart" uri="{CE6537A1-D6FC-4f65-9D91-7224C49458BB}"/>
                <c:ext xmlns:c16="http://schemas.microsoft.com/office/drawing/2014/chart" uri="{C3380CC4-5D6E-409C-BE32-E72D297353CC}">
                  <c16:uniqueId val="{00000005-9293-4710-A912-9E6D36FA3D36}"/>
                </c:ext>
              </c:extLst>
            </c:dLbl>
            <c:dLbl>
              <c:idx val="6"/>
              <c:delete val="1"/>
              <c:extLst>
                <c:ext xmlns:c15="http://schemas.microsoft.com/office/drawing/2012/chart" uri="{CE6537A1-D6FC-4f65-9D91-7224C49458BB}"/>
                <c:ext xmlns:c16="http://schemas.microsoft.com/office/drawing/2014/chart" uri="{C3380CC4-5D6E-409C-BE32-E72D297353CC}">
                  <c16:uniqueId val="{00000006-9293-4710-A912-9E6D36FA3D36}"/>
                </c:ext>
              </c:extLst>
            </c:dLbl>
            <c:dLbl>
              <c:idx val="7"/>
              <c:delete val="1"/>
              <c:extLst>
                <c:ext xmlns:c15="http://schemas.microsoft.com/office/drawing/2012/chart" uri="{CE6537A1-D6FC-4f65-9D91-7224C49458BB}"/>
                <c:ext xmlns:c16="http://schemas.microsoft.com/office/drawing/2014/chart" uri="{C3380CC4-5D6E-409C-BE32-E72D297353CC}">
                  <c16:uniqueId val="{00000007-9293-4710-A912-9E6D36FA3D36}"/>
                </c:ext>
              </c:extLst>
            </c:dLbl>
            <c:dLbl>
              <c:idx val="8"/>
              <c:delete val="1"/>
              <c:extLst>
                <c:ext xmlns:c15="http://schemas.microsoft.com/office/drawing/2012/chart" uri="{CE6537A1-D6FC-4f65-9D91-7224C49458BB}"/>
                <c:ext xmlns:c16="http://schemas.microsoft.com/office/drawing/2014/chart" uri="{C3380CC4-5D6E-409C-BE32-E72D297353CC}">
                  <c16:uniqueId val="{00000008-9293-4710-A912-9E6D36FA3D36}"/>
                </c:ext>
              </c:extLst>
            </c:dLbl>
            <c:dLbl>
              <c:idx val="9"/>
              <c:delete val="1"/>
              <c:extLst>
                <c:ext xmlns:c15="http://schemas.microsoft.com/office/drawing/2012/chart" uri="{CE6537A1-D6FC-4f65-9D91-7224C49458BB}"/>
                <c:ext xmlns:c16="http://schemas.microsoft.com/office/drawing/2014/chart" uri="{C3380CC4-5D6E-409C-BE32-E72D297353CC}">
                  <c16:uniqueId val="{00000009-9293-4710-A912-9E6D36FA3D36}"/>
                </c:ext>
              </c:extLst>
            </c:dLbl>
            <c:dLbl>
              <c:idx val="10"/>
              <c:delete val="1"/>
              <c:extLst>
                <c:ext xmlns:c15="http://schemas.microsoft.com/office/drawing/2012/chart" uri="{CE6537A1-D6FC-4f65-9D91-7224C49458BB}"/>
                <c:ext xmlns:c16="http://schemas.microsoft.com/office/drawing/2014/chart" uri="{C3380CC4-5D6E-409C-BE32-E72D297353CC}">
                  <c16:uniqueId val="{0000000A-9293-4710-A912-9E6D36FA3D36}"/>
                </c:ext>
              </c:extLst>
            </c:dLbl>
            <c:dLbl>
              <c:idx val="11"/>
              <c:layout>
                <c:manualLayout>
                  <c:x val="-2.1144748520243086E-2"/>
                  <c:y val="6.5855194039799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93-4710-A912-9E6D36FA3D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Autogeneracion!$A$60:$A$71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Autogeneracion!$L$60:$L$71</c:f>
              <c:numCache>
                <c:formatCode>0%</c:formatCode>
                <c:ptCount val="12"/>
                <c:pt idx="0">
                  <c:v>0.82</c:v>
                </c:pt>
                <c:pt idx="1">
                  <c:v>0.82</c:v>
                </c:pt>
                <c:pt idx="2">
                  <c:v>0.82</c:v>
                </c:pt>
                <c:pt idx="3">
                  <c:v>0.82</c:v>
                </c:pt>
                <c:pt idx="4">
                  <c:v>0.82</c:v>
                </c:pt>
                <c:pt idx="5">
                  <c:v>0.82</c:v>
                </c:pt>
                <c:pt idx="6">
                  <c:v>0.82</c:v>
                </c:pt>
                <c:pt idx="7">
                  <c:v>0.82</c:v>
                </c:pt>
                <c:pt idx="8">
                  <c:v>0.82</c:v>
                </c:pt>
                <c:pt idx="9">
                  <c:v>0.82</c:v>
                </c:pt>
                <c:pt idx="10">
                  <c:v>0.82</c:v>
                </c:pt>
                <c:pt idx="11">
                  <c:v>0.82</c:v>
                </c:pt>
              </c:numCache>
            </c:numRef>
          </c:val>
          <c:smooth val="1"/>
          <c:extLst>
            <c:ext xmlns:c16="http://schemas.microsoft.com/office/drawing/2014/chart" uri="{C3380CC4-5D6E-409C-BE32-E72D297353CC}">
              <c16:uniqueId val="{0000000C-9772-4E3A-A586-4116610B6769}"/>
            </c:ext>
          </c:extLst>
        </c:ser>
        <c:ser>
          <c:idx val="0"/>
          <c:order val="1"/>
          <c:tx>
            <c:strRef>
              <c:f>Autogeneracion!$J$16</c:f>
              <c:strCache>
                <c:ptCount val="1"/>
                <c:pt idx="0">
                  <c:v>Autogeneración
eléctrica (%)</c:v>
                </c:pt>
              </c:strCache>
            </c:strRef>
          </c:tx>
          <c:spPr>
            <a:ln w="19050" cap="rnd">
              <a:solidFill>
                <a:srgbClr val="007934"/>
              </a:solidFill>
              <a:round/>
            </a:ln>
            <a:effectLst/>
          </c:spPr>
          <c:marker>
            <c:symbol val="circle"/>
            <c:size val="7"/>
            <c:spPr>
              <a:solidFill>
                <a:srgbClr val="007934"/>
              </a:solidFill>
              <a:ln w="9525">
                <a:solidFill>
                  <a:srgbClr val="007934">
                    <a:alpha val="99000"/>
                  </a:srgbClr>
                </a:solidFill>
              </a:ln>
              <a:effectLst/>
            </c:spPr>
          </c:marker>
          <c:dLbls>
            <c:dLbl>
              <c:idx val="11"/>
              <c:layout>
                <c:manualLayout>
                  <c:x val="-6.3857246862963415E-3"/>
                  <c:y val="-5.7789066271561967E-2"/>
                </c:manualLayout>
              </c:layout>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93-4710-A912-9E6D36FA3D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Autogeneracion!$A$60:$A$71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Autogeneracion!$J$60:$J$71</c:f>
              <c:numCache>
                <c:formatCode>0%</c:formatCode>
                <c:ptCount val="12"/>
                <c:pt idx="0">
                  <c:v>0.83969450070499518</c:v>
                </c:pt>
                <c:pt idx="1">
                  <c:v>0.82418842185729868</c:v>
                </c:pt>
                <c:pt idx="2" formatCode="0.0%">
                  <c:v>0.81924969024514172</c:v>
                </c:pt>
                <c:pt idx="3" formatCode="0.0%">
                  <c:v>0.8254834008019889</c:v>
                </c:pt>
                <c:pt idx="4" formatCode="0.0%">
                  <c:v>0.82331209173288811</c:v>
                </c:pt>
                <c:pt idx="5" formatCode="0.0%">
                  <c:v>0.8110154798128939</c:v>
                </c:pt>
                <c:pt idx="6" formatCode="0.0%">
                  <c:v>0.80800367361093106</c:v>
                </c:pt>
                <c:pt idx="7" formatCode="0.0%">
                  <c:v>0.81330673577820667</c:v>
                </c:pt>
                <c:pt idx="8" formatCode="0.0%">
                  <c:v>0.81988348289659563</c:v>
                </c:pt>
                <c:pt idx="9" formatCode="0.00%">
                  <c:v>0.84296897650404334</c:v>
                </c:pt>
                <c:pt idx="10" formatCode="0.00%">
                  <c:v>0.84249269786477943</c:v>
                </c:pt>
                <c:pt idx="11" formatCode="0.00%">
                  <c:v>0.82916918203416223</c:v>
                </c:pt>
              </c:numCache>
            </c:numRef>
          </c:val>
          <c:smooth val="0"/>
          <c:extLst>
            <c:ext xmlns:c16="http://schemas.microsoft.com/office/drawing/2014/chart" uri="{C3380CC4-5D6E-409C-BE32-E72D297353CC}">
              <c16:uniqueId val="{0000000E-9772-4E3A-A586-4116610B6769}"/>
            </c:ext>
          </c:extLst>
        </c:ser>
        <c:ser>
          <c:idx val="1"/>
          <c:order val="2"/>
          <c:tx>
            <c:strRef>
              <c:f>Autogeneracion!$K$16</c:f>
              <c:strCache>
                <c:ptCount val="1"/>
                <c:pt idx="0">
                  <c:v>Consumo energía EPM (%)</c:v>
                </c:pt>
              </c:strCache>
            </c:strRef>
          </c:tx>
          <c:spPr>
            <a:ln w="19050" cap="rnd">
              <a:solidFill>
                <a:schemeClr val="tx1">
                  <a:lumMod val="50000"/>
                  <a:lumOff val="50000"/>
                </a:schemeClr>
              </a:solidFill>
              <a:round/>
            </a:ln>
            <a:effectLst/>
          </c:spPr>
          <c:marker>
            <c:symbol val="circle"/>
            <c:size val="7"/>
            <c:spPr>
              <a:solidFill>
                <a:schemeClr val="tx1">
                  <a:lumMod val="50000"/>
                  <a:lumOff val="50000"/>
                </a:schemeClr>
              </a:solidFill>
              <a:ln w="9525">
                <a:solidFill>
                  <a:schemeClr val="tx1">
                    <a:lumMod val="50000"/>
                    <a:lumOff val="5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9293-4710-A912-9E6D36FA3D36}"/>
                </c:ext>
              </c:extLst>
            </c:dLbl>
            <c:dLbl>
              <c:idx val="1"/>
              <c:delete val="1"/>
              <c:extLst>
                <c:ext xmlns:c15="http://schemas.microsoft.com/office/drawing/2012/chart" uri="{CE6537A1-D6FC-4f65-9D91-7224C49458BB}"/>
                <c:ext xmlns:c16="http://schemas.microsoft.com/office/drawing/2014/chart" uri="{C3380CC4-5D6E-409C-BE32-E72D297353CC}">
                  <c16:uniqueId val="{0000000E-9293-4710-A912-9E6D36FA3D36}"/>
                </c:ext>
              </c:extLst>
            </c:dLbl>
            <c:dLbl>
              <c:idx val="2"/>
              <c:delete val="1"/>
              <c:extLst>
                <c:ext xmlns:c15="http://schemas.microsoft.com/office/drawing/2012/chart" uri="{CE6537A1-D6FC-4f65-9D91-7224C49458BB}"/>
                <c:ext xmlns:c16="http://schemas.microsoft.com/office/drawing/2014/chart" uri="{C3380CC4-5D6E-409C-BE32-E72D297353CC}">
                  <c16:uniqueId val="{0000000F-9293-4710-A912-9E6D36FA3D36}"/>
                </c:ext>
              </c:extLst>
            </c:dLbl>
            <c:dLbl>
              <c:idx val="3"/>
              <c:delete val="1"/>
              <c:extLst>
                <c:ext xmlns:c15="http://schemas.microsoft.com/office/drawing/2012/chart" uri="{CE6537A1-D6FC-4f65-9D91-7224C49458BB}"/>
                <c:ext xmlns:c16="http://schemas.microsoft.com/office/drawing/2014/chart" uri="{C3380CC4-5D6E-409C-BE32-E72D297353CC}">
                  <c16:uniqueId val="{00000010-9293-4710-A912-9E6D36FA3D36}"/>
                </c:ext>
              </c:extLst>
            </c:dLbl>
            <c:dLbl>
              <c:idx val="4"/>
              <c:delete val="1"/>
              <c:extLst>
                <c:ext xmlns:c15="http://schemas.microsoft.com/office/drawing/2012/chart" uri="{CE6537A1-D6FC-4f65-9D91-7224C49458BB}"/>
                <c:ext xmlns:c16="http://schemas.microsoft.com/office/drawing/2014/chart" uri="{C3380CC4-5D6E-409C-BE32-E72D297353CC}">
                  <c16:uniqueId val="{00000011-9293-4710-A912-9E6D36FA3D36}"/>
                </c:ext>
              </c:extLst>
            </c:dLbl>
            <c:dLbl>
              <c:idx val="5"/>
              <c:delete val="1"/>
              <c:extLst>
                <c:ext xmlns:c15="http://schemas.microsoft.com/office/drawing/2012/chart" uri="{CE6537A1-D6FC-4f65-9D91-7224C49458BB}"/>
                <c:ext xmlns:c16="http://schemas.microsoft.com/office/drawing/2014/chart" uri="{C3380CC4-5D6E-409C-BE32-E72D297353CC}">
                  <c16:uniqueId val="{00000012-9293-4710-A912-9E6D36FA3D36}"/>
                </c:ext>
              </c:extLst>
            </c:dLbl>
            <c:dLbl>
              <c:idx val="6"/>
              <c:delete val="1"/>
              <c:extLst>
                <c:ext xmlns:c15="http://schemas.microsoft.com/office/drawing/2012/chart" uri="{CE6537A1-D6FC-4f65-9D91-7224C49458BB}"/>
                <c:ext xmlns:c16="http://schemas.microsoft.com/office/drawing/2014/chart" uri="{C3380CC4-5D6E-409C-BE32-E72D297353CC}">
                  <c16:uniqueId val="{00000013-9293-4710-A912-9E6D36FA3D36}"/>
                </c:ext>
              </c:extLst>
            </c:dLbl>
            <c:dLbl>
              <c:idx val="7"/>
              <c:delete val="1"/>
              <c:extLst>
                <c:ext xmlns:c15="http://schemas.microsoft.com/office/drawing/2012/chart" uri="{CE6537A1-D6FC-4f65-9D91-7224C49458BB}"/>
                <c:ext xmlns:c16="http://schemas.microsoft.com/office/drawing/2014/chart" uri="{C3380CC4-5D6E-409C-BE32-E72D297353CC}">
                  <c16:uniqueId val="{00000014-9293-4710-A912-9E6D36FA3D36}"/>
                </c:ext>
              </c:extLst>
            </c:dLbl>
            <c:dLbl>
              <c:idx val="8"/>
              <c:delete val="1"/>
              <c:extLst>
                <c:ext xmlns:c15="http://schemas.microsoft.com/office/drawing/2012/chart" uri="{CE6537A1-D6FC-4f65-9D91-7224C49458BB}"/>
                <c:ext xmlns:c16="http://schemas.microsoft.com/office/drawing/2014/chart" uri="{C3380CC4-5D6E-409C-BE32-E72D297353CC}">
                  <c16:uniqueId val="{00000015-9293-4710-A912-9E6D36FA3D36}"/>
                </c:ext>
              </c:extLst>
            </c:dLbl>
            <c:dLbl>
              <c:idx val="9"/>
              <c:delete val="1"/>
              <c:extLst>
                <c:ext xmlns:c15="http://schemas.microsoft.com/office/drawing/2012/chart" uri="{CE6537A1-D6FC-4f65-9D91-7224C49458BB}"/>
                <c:ext xmlns:c16="http://schemas.microsoft.com/office/drawing/2014/chart" uri="{C3380CC4-5D6E-409C-BE32-E72D297353CC}">
                  <c16:uniqueId val="{00000016-9293-4710-A912-9E6D36FA3D36}"/>
                </c:ext>
              </c:extLst>
            </c:dLbl>
            <c:dLbl>
              <c:idx val="10"/>
              <c:delete val="1"/>
              <c:extLst>
                <c:ext xmlns:c15="http://schemas.microsoft.com/office/drawing/2012/chart" uri="{CE6537A1-D6FC-4f65-9D91-7224C49458BB}"/>
                <c:ext xmlns:c16="http://schemas.microsoft.com/office/drawing/2014/chart" uri="{C3380CC4-5D6E-409C-BE32-E72D297353CC}">
                  <c16:uniqueId val="{00000017-9293-4710-A912-9E6D36FA3D36}"/>
                </c:ext>
              </c:extLst>
            </c:dLbl>
            <c:dLbl>
              <c:idx val="11"/>
              <c:layout>
                <c:manualLayout>
                  <c:x val="-6.3603047337268273E-3"/>
                  <c:y val="-5.34498985603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293-4710-A912-9E6D36FA3D36}"/>
                </c:ext>
              </c:extLst>
            </c:dLbl>
            <c:spPr>
              <a:noFill/>
              <a:ln w="9525">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Autogeneracion!$A$60:$A$71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Autogeneracion!$K$60:$K$71</c:f>
              <c:numCache>
                <c:formatCode>0%</c:formatCode>
                <c:ptCount val="12"/>
                <c:pt idx="0">
                  <c:v>0.16030549929500482</c:v>
                </c:pt>
                <c:pt idx="1">
                  <c:v>0.17581157814270132</c:v>
                </c:pt>
                <c:pt idx="2" formatCode="0.0%">
                  <c:v>0.18075030975485823</c:v>
                </c:pt>
                <c:pt idx="3" formatCode="0.0%">
                  <c:v>0.17451659919801102</c:v>
                </c:pt>
                <c:pt idx="4" formatCode="0.0%">
                  <c:v>0.17668790826711195</c:v>
                </c:pt>
                <c:pt idx="5" formatCode="0.0%">
                  <c:v>0.18898452018710607</c:v>
                </c:pt>
                <c:pt idx="6" formatCode="0.0%">
                  <c:v>0.19199632638906891</c:v>
                </c:pt>
                <c:pt idx="7" formatCode="0.0%">
                  <c:v>0.18669326422179336</c:v>
                </c:pt>
                <c:pt idx="8" formatCode="0.0%">
                  <c:v>0.1801165171034044</c:v>
                </c:pt>
                <c:pt idx="9">
                  <c:v>0.1570310234959566</c:v>
                </c:pt>
                <c:pt idx="10" formatCode="0.00%">
                  <c:v>0.15750730213522054</c:v>
                </c:pt>
                <c:pt idx="11" formatCode="0.00%">
                  <c:v>0.17083081796583785</c:v>
                </c:pt>
              </c:numCache>
            </c:numRef>
          </c:val>
          <c:smooth val="0"/>
          <c:extLst>
            <c:ext xmlns:c16="http://schemas.microsoft.com/office/drawing/2014/chart" uri="{C3380CC4-5D6E-409C-BE32-E72D297353CC}">
              <c16:uniqueId val="{0000001B-9772-4E3A-A586-4116610B6769}"/>
            </c:ext>
          </c:extLst>
        </c:ser>
        <c:dLbls>
          <c:showLegendKey val="0"/>
          <c:showVal val="0"/>
          <c:showCatName val="0"/>
          <c:showSerName val="0"/>
          <c:showPercent val="0"/>
          <c:showBubbleSize val="0"/>
        </c:dLbls>
        <c:marker val="1"/>
        <c:smooth val="0"/>
        <c:axId val="430786720"/>
        <c:axId val="430786328"/>
      </c:lineChart>
      <c:dateAx>
        <c:axId val="430786720"/>
        <c:scaling>
          <c:orientation val="minMax"/>
        </c:scaling>
        <c:delete val="0"/>
        <c:axPos val="b"/>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0786328"/>
        <c:crosses val="autoZero"/>
        <c:auto val="1"/>
        <c:lblOffset val="100"/>
        <c:baseTimeUnit val="months"/>
      </c:dateAx>
      <c:valAx>
        <c:axId val="430786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0786720"/>
        <c:crosses val="autoZero"/>
        <c:crossBetween val="between"/>
      </c:valAx>
      <c:spPr>
        <a:noFill/>
        <a:ln w="25400">
          <a:noFill/>
        </a:ln>
        <a:effectLst/>
      </c:spPr>
    </c:plotArea>
    <c:legend>
      <c:legendPos val="b"/>
      <c:layout>
        <c:manualLayout>
          <c:xMode val="edge"/>
          <c:yMode val="edge"/>
          <c:x val="3.9614837511686984E-2"/>
          <c:y val="0.85800452333044963"/>
          <c:w val="0.87990308349772739"/>
          <c:h val="0.11657301168465868"/>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1400" b="1" i="0" baseline="0">
                <a:effectLst/>
              </a:rPr>
              <a:t>ÍNDICE DE CALIDAD DEL AGUA RESIDUAL</a:t>
            </a:r>
            <a:endParaRPr lang="es-CO"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7.2170966373756154E-2"/>
          <c:y val="0.17880834646315416"/>
          <c:w val="0.88761801198265389"/>
          <c:h val="0.61993210249080266"/>
        </c:manualLayout>
      </c:layout>
      <c:lineChart>
        <c:grouping val="standard"/>
        <c:varyColors val="0"/>
        <c:ser>
          <c:idx val="0"/>
          <c:order val="0"/>
          <c:tx>
            <c:strRef>
              <c:f>'Calidad agua'!$I$21</c:f>
              <c:strCache>
                <c:ptCount val="1"/>
                <c:pt idx="0">
                  <c:v>Meta  de calidad</c:v>
                </c:pt>
              </c:strCache>
            </c:strRef>
          </c:tx>
          <c:spPr>
            <a:ln w="28575" cap="rnd">
              <a:solidFill>
                <a:srgbClr val="7AD400"/>
              </a:solidFill>
              <a:round/>
            </a:ln>
            <a:effectLst/>
          </c:spPr>
          <c:marker>
            <c:symbol val="circle"/>
            <c:size val="7"/>
            <c:spPr>
              <a:solidFill>
                <a:srgbClr val="7AD400"/>
              </a:solidFill>
              <a:ln w="9525">
                <a:solidFill>
                  <a:srgbClr val="7AD400"/>
                </a:solidFill>
              </a:ln>
              <a:effectLst/>
            </c:spPr>
          </c:marker>
          <c:cat>
            <c:numRef>
              <c:f>'Calidad agua'!$H$51:$H$62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'Calidad agua'!$I$39:$I$50</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0-3A17-4D6B-867A-5E5FCF8AD34D}"/>
            </c:ext>
          </c:extLst>
        </c:ser>
        <c:ser>
          <c:idx val="1"/>
          <c:order val="1"/>
          <c:tx>
            <c:strRef>
              <c:f>'Calidad agua'!$J$21</c:f>
              <c:strCache>
                <c:ptCount val="1"/>
                <c:pt idx="0">
                  <c:v>Resultado del mes</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3A17-4D6B-867A-5E5FCF8AD34D}"/>
                </c:ext>
              </c:extLst>
            </c:dLbl>
            <c:dLbl>
              <c:idx val="1"/>
              <c:delete val="1"/>
              <c:extLst>
                <c:ext xmlns:c15="http://schemas.microsoft.com/office/drawing/2012/chart" uri="{CE6537A1-D6FC-4f65-9D91-7224C49458BB}"/>
                <c:ext xmlns:c16="http://schemas.microsoft.com/office/drawing/2014/chart" uri="{C3380CC4-5D6E-409C-BE32-E72D297353CC}">
                  <c16:uniqueId val="{00000002-3A17-4D6B-867A-5E5FCF8AD34D}"/>
                </c:ext>
              </c:extLst>
            </c:dLbl>
            <c:dLbl>
              <c:idx val="2"/>
              <c:delete val="1"/>
              <c:extLst>
                <c:ext xmlns:c15="http://schemas.microsoft.com/office/drawing/2012/chart" uri="{CE6537A1-D6FC-4f65-9D91-7224C49458BB}"/>
                <c:ext xmlns:c16="http://schemas.microsoft.com/office/drawing/2014/chart" uri="{C3380CC4-5D6E-409C-BE32-E72D297353CC}">
                  <c16:uniqueId val="{00000003-3A17-4D6B-867A-5E5FCF8AD34D}"/>
                </c:ext>
              </c:extLst>
            </c:dLbl>
            <c:dLbl>
              <c:idx val="3"/>
              <c:delete val="1"/>
              <c:extLst>
                <c:ext xmlns:c15="http://schemas.microsoft.com/office/drawing/2012/chart" uri="{CE6537A1-D6FC-4f65-9D91-7224C49458BB}"/>
                <c:ext xmlns:c16="http://schemas.microsoft.com/office/drawing/2014/chart" uri="{C3380CC4-5D6E-409C-BE32-E72D297353CC}">
                  <c16:uniqueId val="{00000004-3A17-4D6B-867A-5E5FCF8AD34D}"/>
                </c:ext>
              </c:extLst>
            </c:dLbl>
            <c:dLbl>
              <c:idx val="4"/>
              <c:delete val="1"/>
              <c:extLst>
                <c:ext xmlns:c15="http://schemas.microsoft.com/office/drawing/2012/chart" uri="{CE6537A1-D6FC-4f65-9D91-7224C49458BB}"/>
                <c:ext xmlns:c16="http://schemas.microsoft.com/office/drawing/2014/chart" uri="{C3380CC4-5D6E-409C-BE32-E72D297353CC}">
                  <c16:uniqueId val="{00000005-3A17-4D6B-867A-5E5FCF8AD34D}"/>
                </c:ext>
              </c:extLst>
            </c:dLbl>
            <c:dLbl>
              <c:idx val="5"/>
              <c:delete val="1"/>
              <c:extLst>
                <c:ext xmlns:c15="http://schemas.microsoft.com/office/drawing/2012/chart" uri="{CE6537A1-D6FC-4f65-9D91-7224C49458BB}"/>
                <c:ext xmlns:c16="http://schemas.microsoft.com/office/drawing/2014/chart" uri="{C3380CC4-5D6E-409C-BE32-E72D297353CC}">
                  <c16:uniqueId val="{00000006-3A17-4D6B-867A-5E5FCF8AD34D}"/>
                </c:ext>
              </c:extLst>
            </c:dLbl>
            <c:dLbl>
              <c:idx val="6"/>
              <c:delete val="1"/>
              <c:extLst>
                <c:ext xmlns:c15="http://schemas.microsoft.com/office/drawing/2012/chart" uri="{CE6537A1-D6FC-4f65-9D91-7224C49458BB}"/>
                <c:ext xmlns:c16="http://schemas.microsoft.com/office/drawing/2014/chart" uri="{C3380CC4-5D6E-409C-BE32-E72D297353CC}">
                  <c16:uniqueId val="{00000007-3A17-4D6B-867A-5E5FCF8AD34D}"/>
                </c:ext>
              </c:extLst>
            </c:dLbl>
            <c:dLbl>
              <c:idx val="7"/>
              <c:delete val="1"/>
              <c:extLst>
                <c:ext xmlns:c15="http://schemas.microsoft.com/office/drawing/2012/chart" uri="{CE6537A1-D6FC-4f65-9D91-7224C49458BB}"/>
                <c:ext xmlns:c16="http://schemas.microsoft.com/office/drawing/2014/chart" uri="{C3380CC4-5D6E-409C-BE32-E72D297353CC}">
                  <c16:uniqueId val="{00000008-3A17-4D6B-867A-5E5FCF8AD34D}"/>
                </c:ext>
              </c:extLst>
            </c:dLbl>
            <c:dLbl>
              <c:idx val="8"/>
              <c:delete val="1"/>
              <c:extLst>
                <c:ext xmlns:c15="http://schemas.microsoft.com/office/drawing/2012/chart" uri="{CE6537A1-D6FC-4f65-9D91-7224C49458BB}"/>
                <c:ext xmlns:c16="http://schemas.microsoft.com/office/drawing/2014/chart" uri="{C3380CC4-5D6E-409C-BE32-E72D297353CC}">
                  <c16:uniqueId val="{00000009-3A17-4D6B-867A-5E5FCF8AD34D}"/>
                </c:ext>
              </c:extLst>
            </c:dLbl>
            <c:dLbl>
              <c:idx val="9"/>
              <c:delete val="1"/>
              <c:extLst>
                <c:ext xmlns:c15="http://schemas.microsoft.com/office/drawing/2012/chart" uri="{CE6537A1-D6FC-4f65-9D91-7224C49458BB}"/>
                <c:ext xmlns:c16="http://schemas.microsoft.com/office/drawing/2014/chart" uri="{C3380CC4-5D6E-409C-BE32-E72D297353CC}">
                  <c16:uniqueId val="{0000000A-3A17-4D6B-867A-5E5FCF8AD34D}"/>
                </c:ext>
              </c:extLst>
            </c:dLbl>
            <c:dLbl>
              <c:idx val="10"/>
              <c:delete val="1"/>
              <c:extLst>
                <c:ext xmlns:c15="http://schemas.microsoft.com/office/drawing/2012/chart" uri="{CE6537A1-D6FC-4f65-9D91-7224C49458BB}"/>
                <c:ext xmlns:c16="http://schemas.microsoft.com/office/drawing/2014/chart" uri="{C3380CC4-5D6E-409C-BE32-E72D297353CC}">
                  <c16:uniqueId val="{0000000B-3A17-4D6B-867A-5E5FCF8AD34D}"/>
                </c:ext>
              </c:extLst>
            </c:dLbl>
            <c:dLbl>
              <c:idx val="11"/>
              <c:layout>
                <c:manualLayout>
                  <c:x val="-4.7808107769125509E-2"/>
                  <c:y val="-5.7896285344875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9A-4B35-B9C1-1EE9304BE9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'Calidad agua'!$H$51:$H$62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'Calidad agua'!$J$51:$J$62</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C-3A17-4D6B-867A-5E5FCF8AD34D}"/>
            </c:ext>
          </c:extLst>
        </c:ser>
        <c:dLbls>
          <c:showLegendKey val="0"/>
          <c:showVal val="0"/>
          <c:showCatName val="0"/>
          <c:showSerName val="0"/>
          <c:showPercent val="0"/>
          <c:showBubbleSize val="0"/>
        </c:dLbls>
        <c:marker val="1"/>
        <c:smooth val="0"/>
        <c:axId val="495940264"/>
        <c:axId val="495939872"/>
      </c:lineChart>
      <c:dateAx>
        <c:axId val="4959402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95939872"/>
        <c:crosses val="autoZero"/>
        <c:auto val="1"/>
        <c:lblOffset val="100"/>
        <c:baseTimeUnit val="months"/>
      </c:dateAx>
      <c:valAx>
        <c:axId val="49593987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9594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defRPr>
            </a:pPr>
            <a:r>
              <a:rPr lang="es-CO" sz="1400" b="1" i="0" u="none" strike="noStrike" kern="1200" spc="0" baseline="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GENERACIÓN DE BIOGÁS  </a:t>
            </a:r>
          </a:p>
        </c:rich>
      </c:tx>
      <c:layout>
        <c:manualLayout>
          <c:xMode val="edge"/>
          <c:yMode val="edge"/>
          <c:x val="0.29808047040440799"/>
          <c:y val="7.5599667023099407E-2"/>
        </c:manualLayout>
      </c:layout>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0.10566598819877053"/>
          <c:y val="0.20410406248737004"/>
          <c:w val="0.84200183706307796"/>
          <c:h val="0.61336143439480939"/>
        </c:manualLayout>
      </c:layout>
      <c:lineChart>
        <c:grouping val="standard"/>
        <c:varyColors val="0"/>
        <c:ser>
          <c:idx val="0"/>
          <c:order val="0"/>
          <c:tx>
            <c:strRef>
              <c:f>Biogas!$D$1</c:f>
              <c:strCache>
                <c:ptCount val="1"/>
                <c:pt idx="0">
                  <c:v>Meta de producción (Nm3/h)</c:v>
                </c:pt>
              </c:strCache>
            </c:strRef>
          </c:tx>
          <c:spPr>
            <a:ln w="28575" cap="rnd">
              <a:solidFill>
                <a:srgbClr val="7AD400"/>
              </a:solidFill>
              <a:round/>
            </a:ln>
            <a:effectLst/>
          </c:spPr>
          <c:marker>
            <c:symbol val="circle"/>
            <c:size val="7"/>
            <c:spPr>
              <a:solidFill>
                <a:srgbClr val="7AD400"/>
              </a:solidFill>
              <a:ln w="28575">
                <a:solidFill>
                  <a:srgbClr val="7AD4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21B0-49FC-988C-9CE07F82513C}"/>
                </c:ext>
              </c:extLst>
            </c:dLbl>
            <c:dLbl>
              <c:idx val="1"/>
              <c:delete val="1"/>
              <c:extLst>
                <c:ext xmlns:c15="http://schemas.microsoft.com/office/drawing/2012/chart" uri="{CE6537A1-D6FC-4f65-9D91-7224C49458BB}"/>
                <c:ext xmlns:c16="http://schemas.microsoft.com/office/drawing/2014/chart" uri="{C3380CC4-5D6E-409C-BE32-E72D297353CC}">
                  <c16:uniqueId val="{00000001-21B0-49FC-988C-9CE07F82513C}"/>
                </c:ext>
              </c:extLst>
            </c:dLbl>
            <c:dLbl>
              <c:idx val="2"/>
              <c:delete val="1"/>
              <c:extLst>
                <c:ext xmlns:c15="http://schemas.microsoft.com/office/drawing/2012/chart" uri="{CE6537A1-D6FC-4f65-9D91-7224C49458BB}"/>
                <c:ext xmlns:c16="http://schemas.microsoft.com/office/drawing/2014/chart" uri="{C3380CC4-5D6E-409C-BE32-E72D297353CC}">
                  <c16:uniqueId val="{00000002-21B0-49FC-988C-9CE07F82513C}"/>
                </c:ext>
              </c:extLst>
            </c:dLbl>
            <c:dLbl>
              <c:idx val="3"/>
              <c:delete val="1"/>
              <c:extLst>
                <c:ext xmlns:c15="http://schemas.microsoft.com/office/drawing/2012/chart" uri="{CE6537A1-D6FC-4f65-9D91-7224C49458BB}"/>
                <c:ext xmlns:c16="http://schemas.microsoft.com/office/drawing/2014/chart" uri="{C3380CC4-5D6E-409C-BE32-E72D297353CC}">
                  <c16:uniqueId val="{00000003-21B0-49FC-988C-9CE07F82513C}"/>
                </c:ext>
              </c:extLst>
            </c:dLbl>
            <c:dLbl>
              <c:idx val="4"/>
              <c:delete val="1"/>
              <c:extLst>
                <c:ext xmlns:c15="http://schemas.microsoft.com/office/drawing/2012/chart" uri="{CE6537A1-D6FC-4f65-9D91-7224C49458BB}"/>
                <c:ext xmlns:c16="http://schemas.microsoft.com/office/drawing/2014/chart" uri="{C3380CC4-5D6E-409C-BE32-E72D297353CC}">
                  <c16:uniqueId val="{00000004-21B0-49FC-988C-9CE07F82513C}"/>
                </c:ext>
              </c:extLst>
            </c:dLbl>
            <c:dLbl>
              <c:idx val="5"/>
              <c:delete val="1"/>
              <c:extLst>
                <c:ext xmlns:c15="http://schemas.microsoft.com/office/drawing/2012/chart" uri="{CE6537A1-D6FC-4f65-9D91-7224C49458BB}"/>
                <c:ext xmlns:c16="http://schemas.microsoft.com/office/drawing/2014/chart" uri="{C3380CC4-5D6E-409C-BE32-E72D297353CC}">
                  <c16:uniqueId val="{00000005-21B0-49FC-988C-9CE07F82513C}"/>
                </c:ext>
              </c:extLst>
            </c:dLbl>
            <c:dLbl>
              <c:idx val="6"/>
              <c:delete val="1"/>
              <c:extLst>
                <c:ext xmlns:c15="http://schemas.microsoft.com/office/drawing/2012/chart" uri="{CE6537A1-D6FC-4f65-9D91-7224C49458BB}"/>
                <c:ext xmlns:c16="http://schemas.microsoft.com/office/drawing/2014/chart" uri="{C3380CC4-5D6E-409C-BE32-E72D297353CC}">
                  <c16:uniqueId val="{00000006-21B0-49FC-988C-9CE07F82513C}"/>
                </c:ext>
              </c:extLst>
            </c:dLbl>
            <c:dLbl>
              <c:idx val="7"/>
              <c:delete val="1"/>
              <c:extLst>
                <c:ext xmlns:c15="http://schemas.microsoft.com/office/drawing/2012/chart" uri="{CE6537A1-D6FC-4f65-9D91-7224C49458BB}"/>
                <c:ext xmlns:c16="http://schemas.microsoft.com/office/drawing/2014/chart" uri="{C3380CC4-5D6E-409C-BE32-E72D297353CC}">
                  <c16:uniqueId val="{00000007-21B0-49FC-988C-9CE07F82513C}"/>
                </c:ext>
              </c:extLst>
            </c:dLbl>
            <c:dLbl>
              <c:idx val="8"/>
              <c:delete val="1"/>
              <c:extLst>
                <c:ext xmlns:c15="http://schemas.microsoft.com/office/drawing/2012/chart" uri="{CE6537A1-D6FC-4f65-9D91-7224C49458BB}"/>
                <c:ext xmlns:c16="http://schemas.microsoft.com/office/drawing/2014/chart" uri="{C3380CC4-5D6E-409C-BE32-E72D297353CC}">
                  <c16:uniqueId val="{00000008-21B0-49FC-988C-9CE07F82513C}"/>
                </c:ext>
              </c:extLst>
            </c:dLbl>
            <c:dLbl>
              <c:idx val="9"/>
              <c:delete val="1"/>
              <c:extLst>
                <c:ext xmlns:c15="http://schemas.microsoft.com/office/drawing/2012/chart" uri="{CE6537A1-D6FC-4f65-9D91-7224C49458BB}"/>
                <c:ext xmlns:c16="http://schemas.microsoft.com/office/drawing/2014/chart" uri="{C3380CC4-5D6E-409C-BE32-E72D297353CC}">
                  <c16:uniqueId val="{00000009-21B0-49FC-988C-9CE07F82513C}"/>
                </c:ext>
              </c:extLst>
            </c:dLbl>
            <c:dLbl>
              <c:idx val="10"/>
              <c:delete val="1"/>
              <c:extLst>
                <c:ext xmlns:c15="http://schemas.microsoft.com/office/drawing/2012/chart" uri="{CE6537A1-D6FC-4f65-9D91-7224C49458BB}"/>
                <c:ext xmlns:c16="http://schemas.microsoft.com/office/drawing/2014/chart" uri="{C3380CC4-5D6E-409C-BE32-E72D297353CC}">
                  <c16:uniqueId val="{0000000A-21B0-49FC-988C-9CE07F82513C}"/>
                </c:ext>
              </c:extLst>
            </c:dLbl>
            <c:dLbl>
              <c:idx val="11"/>
              <c:layout>
                <c:manualLayout>
                  <c:x val="-5.2973457513517959E-2"/>
                  <c:y val="-3.7701770122497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B0-49FC-988C-9CE07F82513C}"/>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Biogas!$A$50:$A$61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Biogas!$D$50:$D$61</c:f>
              <c:numCache>
                <c:formatCode>_(* #,##0_);_(* \(#,##0\);_(* "-"_);_(@_)</c:formatCode>
                <c:ptCount val="12"/>
                <c:pt idx="0">
                  <c:v>1310</c:v>
                </c:pt>
                <c:pt idx="1">
                  <c:v>1310</c:v>
                </c:pt>
                <c:pt idx="2">
                  <c:v>1310</c:v>
                </c:pt>
                <c:pt idx="3">
                  <c:v>1310</c:v>
                </c:pt>
                <c:pt idx="4">
                  <c:v>1310</c:v>
                </c:pt>
                <c:pt idx="5">
                  <c:v>1310</c:v>
                </c:pt>
                <c:pt idx="6">
                  <c:v>1310</c:v>
                </c:pt>
                <c:pt idx="7">
                  <c:v>1310</c:v>
                </c:pt>
                <c:pt idx="8">
                  <c:v>1310</c:v>
                </c:pt>
                <c:pt idx="9">
                  <c:v>1310</c:v>
                </c:pt>
                <c:pt idx="10">
                  <c:v>1310</c:v>
                </c:pt>
                <c:pt idx="11">
                  <c:v>1310</c:v>
                </c:pt>
              </c:numCache>
            </c:numRef>
          </c:val>
          <c:smooth val="0"/>
          <c:extLst>
            <c:ext xmlns:c16="http://schemas.microsoft.com/office/drawing/2014/chart" uri="{C3380CC4-5D6E-409C-BE32-E72D297353CC}">
              <c16:uniqueId val="{0000000C-21B0-49FC-988C-9CE07F82513C}"/>
            </c:ext>
          </c:extLst>
        </c:ser>
        <c:ser>
          <c:idx val="1"/>
          <c:order val="1"/>
          <c:tx>
            <c:strRef>
              <c:f>Biogas!$E$1</c:f>
              <c:strCache>
                <c:ptCount val="1"/>
                <c:pt idx="0">
                  <c:v>Acumulado promedio (Nm3/h)</c:v>
                </c:pt>
              </c:strCache>
            </c:strRef>
          </c:tx>
          <c:spPr>
            <a:ln w="28575" cap="rnd">
              <a:solidFill>
                <a:srgbClr val="007934"/>
              </a:solidFill>
              <a:round/>
            </a:ln>
            <a:effectLst/>
          </c:spPr>
          <c:marker>
            <c:symbol val="circle"/>
            <c:size val="7"/>
            <c:spPr>
              <a:solidFill>
                <a:srgbClr val="007934"/>
              </a:solidFill>
              <a:ln w="2857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21B0-49FC-988C-9CE07F82513C}"/>
                </c:ext>
              </c:extLst>
            </c:dLbl>
            <c:dLbl>
              <c:idx val="1"/>
              <c:delete val="1"/>
              <c:extLst>
                <c:ext xmlns:c15="http://schemas.microsoft.com/office/drawing/2012/chart" uri="{CE6537A1-D6FC-4f65-9D91-7224C49458BB}"/>
                <c:ext xmlns:c16="http://schemas.microsoft.com/office/drawing/2014/chart" uri="{C3380CC4-5D6E-409C-BE32-E72D297353CC}">
                  <c16:uniqueId val="{0000000E-21B0-49FC-988C-9CE07F82513C}"/>
                </c:ext>
              </c:extLst>
            </c:dLbl>
            <c:dLbl>
              <c:idx val="2"/>
              <c:delete val="1"/>
              <c:extLst>
                <c:ext xmlns:c15="http://schemas.microsoft.com/office/drawing/2012/chart" uri="{CE6537A1-D6FC-4f65-9D91-7224C49458BB}"/>
                <c:ext xmlns:c16="http://schemas.microsoft.com/office/drawing/2014/chart" uri="{C3380CC4-5D6E-409C-BE32-E72D297353CC}">
                  <c16:uniqueId val="{0000000F-21B0-49FC-988C-9CE07F82513C}"/>
                </c:ext>
              </c:extLst>
            </c:dLbl>
            <c:dLbl>
              <c:idx val="3"/>
              <c:delete val="1"/>
              <c:extLst>
                <c:ext xmlns:c15="http://schemas.microsoft.com/office/drawing/2012/chart" uri="{CE6537A1-D6FC-4f65-9D91-7224C49458BB}"/>
                <c:ext xmlns:c16="http://schemas.microsoft.com/office/drawing/2014/chart" uri="{C3380CC4-5D6E-409C-BE32-E72D297353CC}">
                  <c16:uniqueId val="{00000010-21B0-49FC-988C-9CE07F82513C}"/>
                </c:ext>
              </c:extLst>
            </c:dLbl>
            <c:dLbl>
              <c:idx val="4"/>
              <c:delete val="1"/>
              <c:extLst>
                <c:ext xmlns:c15="http://schemas.microsoft.com/office/drawing/2012/chart" uri="{CE6537A1-D6FC-4f65-9D91-7224C49458BB}"/>
                <c:ext xmlns:c16="http://schemas.microsoft.com/office/drawing/2014/chart" uri="{C3380CC4-5D6E-409C-BE32-E72D297353CC}">
                  <c16:uniqueId val="{00000011-21B0-49FC-988C-9CE07F82513C}"/>
                </c:ext>
              </c:extLst>
            </c:dLbl>
            <c:dLbl>
              <c:idx val="5"/>
              <c:delete val="1"/>
              <c:extLst>
                <c:ext xmlns:c15="http://schemas.microsoft.com/office/drawing/2012/chart" uri="{CE6537A1-D6FC-4f65-9D91-7224C49458BB}"/>
                <c:ext xmlns:c16="http://schemas.microsoft.com/office/drawing/2014/chart" uri="{C3380CC4-5D6E-409C-BE32-E72D297353CC}">
                  <c16:uniqueId val="{00000012-21B0-49FC-988C-9CE07F82513C}"/>
                </c:ext>
              </c:extLst>
            </c:dLbl>
            <c:dLbl>
              <c:idx val="6"/>
              <c:delete val="1"/>
              <c:extLst>
                <c:ext xmlns:c15="http://schemas.microsoft.com/office/drawing/2012/chart" uri="{CE6537A1-D6FC-4f65-9D91-7224C49458BB}"/>
                <c:ext xmlns:c16="http://schemas.microsoft.com/office/drawing/2014/chart" uri="{C3380CC4-5D6E-409C-BE32-E72D297353CC}">
                  <c16:uniqueId val="{00000013-21B0-49FC-988C-9CE07F82513C}"/>
                </c:ext>
              </c:extLst>
            </c:dLbl>
            <c:dLbl>
              <c:idx val="7"/>
              <c:delete val="1"/>
              <c:extLst>
                <c:ext xmlns:c15="http://schemas.microsoft.com/office/drawing/2012/chart" uri="{CE6537A1-D6FC-4f65-9D91-7224C49458BB}"/>
                <c:ext xmlns:c16="http://schemas.microsoft.com/office/drawing/2014/chart" uri="{C3380CC4-5D6E-409C-BE32-E72D297353CC}">
                  <c16:uniqueId val="{00000014-21B0-49FC-988C-9CE07F82513C}"/>
                </c:ext>
              </c:extLst>
            </c:dLbl>
            <c:dLbl>
              <c:idx val="8"/>
              <c:delete val="1"/>
              <c:extLst>
                <c:ext xmlns:c15="http://schemas.microsoft.com/office/drawing/2012/chart" uri="{CE6537A1-D6FC-4f65-9D91-7224C49458BB}"/>
                <c:ext xmlns:c16="http://schemas.microsoft.com/office/drawing/2014/chart" uri="{C3380CC4-5D6E-409C-BE32-E72D297353CC}">
                  <c16:uniqueId val="{00000015-21B0-49FC-988C-9CE07F82513C}"/>
                </c:ext>
              </c:extLst>
            </c:dLbl>
            <c:dLbl>
              <c:idx val="9"/>
              <c:delete val="1"/>
              <c:extLst>
                <c:ext xmlns:c15="http://schemas.microsoft.com/office/drawing/2012/chart" uri="{CE6537A1-D6FC-4f65-9D91-7224C49458BB}"/>
                <c:ext xmlns:c16="http://schemas.microsoft.com/office/drawing/2014/chart" uri="{C3380CC4-5D6E-409C-BE32-E72D297353CC}">
                  <c16:uniqueId val="{00000016-21B0-49FC-988C-9CE07F82513C}"/>
                </c:ext>
              </c:extLst>
            </c:dLbl>
            <c:dLbl>
              <c:idx val="10"/>
              <c:delete val="1"/>
              <c:extLst>
                <c:ext xmlns:c15="http://schemas.microsoft.com/office/drawing/2012/chart" uri="{CE6537A1-D6FC-4f65-9D91-7224C49458BB}"/>
                <c:ext xmlns:c16="http://schemas.microsoft.com/office/drawing/2014/chart" uri="{C3380CC4-5D6E-409C-BE32-E72D297353CC}">
                  <c16:uniqueId val="{00000017-21B0-49FC-988C-9CE07F82513C}"/>
                </c:ext>
              </c:extLst>
            </c:dLbl>
            <c:dLbl>
              <c:idx val="11"/>
              <c:layout>
                <c:manualLayout>
                  <c:x val="-5.2221468369004299E-2"/>
                  <c:y val="3.9789298433210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1B0-49FC-988C-9CE07F82513C}"/>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Biogas!$A$50:$A$61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Biogas!$E$50:$E$61</c:f>
              <c:numCache>
                <c:formatCode>_(* #,##0_);_(* \(#,##0\);_(* "-"_);_(@_)</c:formatCode>
                <c:ptCount val="12"/>
                <c:pt idx="0">
                  <c:v>1413.2680555555555</c:v>
                </c:pt>
                <c:pt idx="1">
                  <c:v>1375.9180555555556</c:v>
                </c:pt>
                <c:pt idx="2">
                  <c:v>1353.1728009259259</c:v>
                </c:pt>
                <c:pt idx="3">
                  <c:v>1325.5894675925927</c:v>
                </c:pt>
                <c:pt idx="4">
                  <c:v>1302.3394675925927</c:v>
                </c:pt>
                <c:pt idx="5">
                  <c:v>1267.8890046296297</c:v>
                </c:pt>
                <c:pt idx="6">
                  <c:v>1248.4465046296298</c:v>
                </c:pt>
                <c:pt idx="7">
                  <c:v>1235.2890046296295</c:v>
                </c:pt>
                <c:pt idx="8">
                  <c:v>1217.5390046296295</c:v>
                </c:pt>
                <c:pt idx="9">
                  <c:v>1224.9930480884111</c:v>
                </c:pt>
                <c:pt idx="10">
                  <c:v>1228.1597147550776</c:v>
                </c:pt>
                <c:pt idx="11">
                  <c:v>1234.6105436081243</c:v>
                </c:pt>
              </c:numCache>
            </c:numRef>
          </c:val>
          <c:smooth val="0"/>
          <c:extLst>
            <c:ext xmlns:c16="http://schemas.microsoft.com/office/drawing/2014/chart" uri="{C3380CC4-5D6E-409C-BE32-E72D297353CC}">
              <c16:uniqueId val="{00000018-21B0-49FC-988C-9CE07F82513C}"/>
            </c:ext>
          </c:extLst>
        </c:ser>
        <c:dLbls>
          <c:showLegendKey val="0"/>
          <c:showVal val="0"/>
          <c:showCatName val="0"/>
          <c:showSerName val="0"/>
          <c:showPercent val="0"/>
          <c:showBubbleSize val="0"/>
        </c:dLbls>
        <c:marker val="1"/>
        <c:smooth val="0"/>
        <c:axId val="431714336"/>
        <c:axId val="431714728"/>
      </c:lineChart>
      <c:dateAx>
        <c:axId val="4317143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1714728"/>
        <c:crosses val="autoZero"/>
        <c:auto val="1"/>
        <c:lblOffset val="100"/>
        <c:baseTimeUnit val="months"/>
      </c:dateAx>
      <c:valAx>
        <c:axId val="431714728"/>
        <c:scaling>
          <c:orientation val="minMax"/>
          <c:max val="16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9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Nm3/h </a:t>
                </a:r>
              </a:p>
            </c:rich>
          </c:tx>
          <c:layout>
            <c:manualLayout>
              <c:xMode val="edge"/>
              <c:yMode val="edge"/>
              <c:x val="7.8771356319003259E-3"/>
              <c:y val="0.39551502547298356"/>
            </c:manualLayout>
          </c:layout>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1714336"/>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1400" b="1" i="0" baseline="0">
                <a:solidFill>
                  <a:schemeClr val="tx1">
                    <a:lumMod val="65000"/>
                    <a:lumOff val="35000"/>
                  </a:schemeClr>
                </a:solidFill>
                <a:effectLst/>
              </a:rPr>
              <a:t>ÍNDICE CALIDAD DEL BIOSÓLIDO SECO (TIPO B)</a:t>
            </a:r>
            <a:endParaRPr lang="es-CO" sz="1400">
              <a:solidFill>
                <a:schemeClr val="tx1">
                  <a:lumMod val="65000"/>
                  <a:lumOff val="35000"/>
                </a:schemeClr>
              </a:solidFill>
              <a:effectLst/>
            </a:endParaRPr>
          </a:p>
        </c:rich>
      </c:tx>
      <c:layout>
        <c:manualLayout>
          <c:xMode val="edge"/>
          <c:yMode val="edge"/>
          <c:x val="0.12750241782762914"/>
          <c:y val="9.25265672370346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7.1768282964175631E-2"/>
          <c:y val="0.23083891057859765"/>
          <c:w val="0.90641048499731203"/>
          <c:h val="0.58052376472631051"/>
        </c:manualLayout>
      </c:layout>
      <c:lineChart>
        <c:grouping val="standard"/>
        <c:varyColors val="0"/>
        <c:ser>
          <c:idx val="0"/>
          <c:order val="0"/>
          <c:tx>
            <c:strRef>
              <c:f>Biosolido!$O$20</c:f>
              <c:strCache>
                <c:ptCount val="1"/>
                <c:pt idx="0">
                  <c:v>Meta de calidad</c:v>
                </c:pt>
              </c:strCache>
            </c:strRef>
          </c:tx>
          <c:spPr>
            <a:ln w="28575" cap="rnd">
              <a:solidFill>
                <a:srgbClr val="7AD400"/>
              </a:solidFill>
              <a:round/>
            </a:ln>
            <a:effectLst/>
          </c:spPr>
          <c:marker>
            <c:symbol val="circle"/>
            <c:size val="7"/>
            <c:spPr>
              <a:solidFill>
                <a:srgbClr val="7AD400"/>
              </a:solidFill>
              <a:ln w="28575">
                <a:solidFill>
                  <a:srgbClr val="7AD400"/>
                </a:solidFill>
              </a:ln>
              <a:effectLst/>
            </c:spPr>
          </c:marker>
          <c:dLbls>
            <c:dLbl>
              <c:idx val="10"/>
              <c:layout>
                <c:manualLayout>
                  <c:x val="1.6992161645959798E-2"/>
                  <c:y val="-4.3100744978506127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5E-4FB6-93AF-B57B38195C8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Biosolido!$M$50:$M$61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Biosolido!$O$38:$O$49</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1-FE5E-4FB6-93AF-B57B38195C8E}"/>
            </c:ext>
          </c:extLst>
        </c:ser>
        <c:ser>
          <c:idx val="1"/>
          <c:order val="1"/>
          <c:tx>
            <c:strRef>
              <c:f>Biosolido!$N$20</c:f>
              <c:strCache>
                <c:ptCount val="1"/>
                <c:pt idx="0">
                  <c:v>Resultado del mes</c:v>
                </c:pt>
              </c:strCache>
            </c:strRef>
          </c:tx>
          <c:spPr>
            <a:ln w="28575" cap="rnd">
              <a:solidFill>
                <a:srgbClr val="007934"/>
              </a:solidFill>
              <a:round/>
            </a:ln>
            <a:effectLst/>
          </c:spPr>
          <c:marker>
            <c:symbol val="circle"/>
            <c:size val="7"/>
            <c:spPr>
              <a:solidFill>
                <a:srgbClr val="007934">
                  <a:alpha val="96000"/>
                </a:srgbClr>
              </a:solidFill>
              <a:ln w="9525">
                <a:solidFill>
                  <a:srgbClr val="007934"/>
                </a:solidFill>
              </a:ln>
              <a:effectLst/>
            </c:spPr>
          </c:marker>
          <c:dLbls>
            <c:dLbl>
              <c:idx val="10"/>
              <c:layout>
                <c:manualLayout>
                  <c:x val="-2.5839788024214525E-2"/>
                  <c:y val="7.9432647075487917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5E-4FB6-93AF-B57B38195C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Biosolido!$M$50:$M$61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Biosolido!$N$50:$N$61</c:f>
              <c:numCache>
                <c:formatCode>0%</c:formatCode>
                <c:ptCount val="12"/>
                <c:pt idx="0">
                  <c:v>1</c:v>
                </c:pt>
                <c:pt idx="1">
                  <c:v>1</c:v>
                </c:pt>
                <c:pt idx="2">
                  <c:v>1</c:v>
                </c:pt>
                <c:pt idx="3">
                  <c:v>1</c:v>
                </c:pt>
                <c:pt idx="4">
                  <c:v>1</c:v>
                </c:pt>
                <c:pt idx="5">
                  <c:v>1</c:v>
                </c:pt>
                <c:pt idx="6">
                  <c:v>1</c:v>
                </c:pt>
                <c:pt idx="7">
                  <c:v>1</c:v>
                </c:pt>
                <c:pt idx="8">
                  <c:v>1</c:v>
                </c:pt>
                <c:pt idx="9">
                  <c:v>1</c:v>
                </c:pt>
                <c:pt idx="10">
                  <c:v>1</c:v>
                </c:pt>
              </c:numCache>
            </c:numRef>
          </c:val>
          <c:smooth val="0"/>
          <c:extLst>
            <c:ext xmlns:c16="http://schemas.microsoft.com/office/drawing/2014/chart" uri="{C3380CC4-5D6E-409C-BE32-E72D297353CC}">
              <c16:uniqueId val="{00000003-FE5E-4FB6-93AF-B57B38195C8E}"/>
            </c:ext>
          </c:extLst>
        </c:ser>
        <c:dLbls>
          <c:showLegendKey val="0"/>
          <c:showVal val="0"/>
          <c:showCatName val="0"/>
          <c:showSerName val="0"/>
          <c:showPercent val="0"/>
          <c:showBubbleSize val="0"/>
        </c:dLbls>
        <c:marker val="1"/>
        <c:smooth val="0"/>
        <c:axId val="432025648"/>
        <c:axId val="432025256"/>
      </c:lineChart>
      <c:dateAx>
        <c:axId val="4320256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2025256"/>
        <c:crosses val="autoZero"/>
        <c:auto val="1"/>
        <c:lblOffset val="100"/>
        <c:baseTimeUnit val="months"/>
      </c:dateAx>
      <c:valAx>
        <c:axId val="43202525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2025648"/>
        <c:crosses val="autoZero"/>
        <c:crossBetween val="between"/>
      </c:valAx>
      <c:spPr>
        <a:noFill/>
        <a:ln>
          <a:noFill/>
        </a:ln>
        <a:effectLst/>
      </c:spPr>
    </c:plotArea>
    <c:legend>
      <c:legendPos val="r"/>
      <c:layout>
        <c:manualLayout>
          <c:xMode val="edge"/>
          <c:yMode val="edge"/>
          <c:x val="0.2517471843789425"/>
          <c:y val="0.89813688959848215"/>
          <c:w val="0.58104686533375471"/>
          <c:h val="9.0978158413495672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200" b="1"/>
              <a:t>EBITDA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7.4184815952497318E-2"/>
          <c:y val="0.21323966511583722"/>
          <c:w val="0.93679583392598975"/>
          <c:h val="0.59716756451274022"/>
        </c:manualLayout>
      </c:layout>
      <c:lineChart>
        <c:grouping val="standard"/>
        <c:varyColors val="0"/>
        <c:ser>
          <c:idx val="0"/>
          <c:order val="0"/>
          <c:tx>
            <c:strRef>
              <c:f>Ebitda!$A$7</c:f>
              <c:strCache>
                <c:ptCount val="1"/>
                <c:pt idx="0">
                  <c:v>Real ejecutado </c:v>
                </c:pt>
              </c:strCache>
            </c:strRef>
          </c:tx>
          <c:spPr>
            <a:ln w="28575" cap="rnd">
              <a:solidFill>
                <a:srgbClr val="007934"/>
              </a:solidFill>
              <a:round/>
            </a:ln>
            <a:effectLst/>
          </c:spPr>
          <c:marker>
            <c:symbol val="circle"/>
            <c:size val="5"/>
            <c:spPr>
              <a:solidFill>
                <a:srgbClr val="007934"/>
              </a:solidFill>
              <a:ln w="9525">
                <a:solidFill>
                  <a:srgbClr val="007934">
                    <a:alpha val="99000"/>
                  </a:srgbClr>
                </a:solidFill>
              </a:ln>
              <a:effectLst/>
            </c:spPr>
          </c:marker>
          <c:dLbls>
            <c:dLbl>
              <c:idx val="11"/>
              <c:layout>
                <c:manualLayout>
                  <c:x val="0"/>
                  <c:y val="-4.8958677062959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8F-40F9-98A6-5AD61EC9AEB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ln>
                      <a:noFill/>
                    </a:ln>
                    <a:solidFill>
                      <a:srgbClr val="0066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Ebitda!$B$1:$M$1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Ebitda!$B$7:$M$7</c:f>
              <c:numCache>
                <c:formatCode>_-* #,##0_-;\-* #,##0_-;_-* "-"??_-;_-@_-</c:formatCode>
                <c:ptCount val="12"/>
                <c:pt idx="0">
                  <c:v>23635</c:v>
                </c:pt>
                <c:pt idx="1">
                  <c:v>45366</c:v>
                </c:pt>
                <c:pt idx="2">
                  <c:v>123079</c:v>
                </c:pt>
                <c:pt idx="3">
                  <c:v>145455</c:v>
                </c:pt>
                <c:pt idx="4">
                  <c:v>164365</c:v>
                </c:pt>
                <c:pt idx="5">
                  <c:v>238529</c:v>
                </c:pt>
                <c:pt idx="6">
                  <c:v>260111</c:v>
                </c:pt>
                <c:pt idx="7">
                  <c:v>276745</c:v>
                </c:pt>
                <c:pt idx="8">
                  <c:v>299059</c:v>
                </c:pt>
                <c:pt idx="9">
                  <c:v>319360</c:v>
                </c:pt>
                <c:pt idx="10">
                  <c:v>341371</c:v>
                </c:pt>
                <c:pt idx="11">
                  <c:v>352058</c:v>
                </c:pt>
              </c:numCache>
            </c:numRef>
          </c:val>
          <c:smooth val="0"/>
          <c:extLst>
            <c:ext xmlns:c16="http://schemas.microsoft.com/office/drawing/2014/chart" uri="{C3380CC4-5D6E-409C-BE32-E72D297353CC}">
              <c16:uniqueId val="{00000001-5B8F-40F9-98A6-5AD61EC9AEBA}"/>
            </c:ext>
          </c:extLst>
        </c:ser>
        <c:ser>
          <c:idx val="1"/>
          <c:order val="1"/>
          <c:tx>
            <c:strRef>
              <c:f>Ebitda!$A$8</c:f>
              <c:strCache>
                <c:ptCount val="1"/>
                <c:pt idx="0">
                  <c:v>Presupuesto inicial </c:v>
                </c:pt>
              </c:strCache>
            </c:strRef>
          </c:tx>
          <c:spPr>
            <a:ln w="28575" cap="rnd">
              <a:solidFill>
                <a:srgbClr val="93E80A"/>
              </a:solidFill>
              <a:round/>
            </a:ln>
            <a:effectLst/>
          </c:spPr>
          <c:marker>
            <c:symbol val="circle"/>
            <c:size val="5"/>
            <c:spPr>
              <a:solidFill>
                <a:srgbClr val="93E80A"/>
              </a:solidFill>
              <a:ln w="9525">
                <a:solidFill>
                  <a:srgbClr val="93E80A">
                    <a:alpha val="96000"/>
                  </a:srgbClr>
                </a:solidFill>
              </a:ln>
              <a:effectLst/>
            </c:spPr>
          </c:marker>
          <c:dLbls>
            <c:dLbl>
              <c:idx val="8"/>
              <c:delete val="1"/>
              <c:extLst>
                <c:ext xmlns:c15="http://schemas.microsoft.com/office/drawing/2012/chart" uri="{CE6537A1-D6FC-4f65-9D91-7224C49458BB}">
                  <c15:layout>
                    <c:manualLayout>
                      <c:w val="7.9798269925369189E-2"/>
                      <c:h val="0.11246642735060496"/>
                    </c:manualLayout>
                  </c15:layout>
                </c:ext>
                <c:ext xmlns:c16="http://schemas.microsoft.com/office/drawing/2014/chart" uri="{C3380CC4-5D6E-409C-BE32-E72D297353CC}">
                  <c16:uniqueId val="{00000002-5B8F-40F9-98A6-5AD61EC9AEBA}"/>
                </c:ext>
              </c:extLst>
            </c:dLbl>
            <c:dLbl>
              <c:idx val="11"/>
              <c:layout>
                <c:manualLayout>
                  <c:x val="0"/>
                  <c:y val="3.5454350473597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8F-40F9-98A6-5AD61EC9AEB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Ebitda!$B$1:$M$1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Ebitda!$B$8:$M$8</c:f>
              <c:numCache>
                <c:formatCode>_-* #,##0_-;\-* #,##0_-;_-* "-"??_-;_-@_-</c:formatCode>
                <c:ptCount val="12"/>
                <c:pt idx="0">
                  <c:v>20275</c:v>
                </c:pt>
                <c:pt idx="1">
                  <c:v>37992</c:v>
                </c:pt>
                <c:pt idx="2">
                  <c:v>128352</c:v>
                </c:pt>
                <c:pt idx="3">
                  <c:v>146733</c:v>
                </c:pt>
                <c:pt idx="4">
                  <c:v>165608</c:v>
                </c:pt>
                <c:pt idx="5">
                  <c:v>235589</c:v>
                </c:pt>
                <c:pt idx="6">
                  <c:v>255530</c:v>
                </c:pt>
                <c:pt idx="7">
                  <c:v>272146</c:v>
                </c:pt>
                <c:pt idx="8">
                  <c:v>292119</c:v>
                </c:pt>
                <c:pt idx="9">
                  <c:v>310983</c:v>
                </c:pt>
                <c:pt idx="10">
                  <c:v>331436</c:v>
                </c:pt>
                <c:pt idx="11">
                  <c:v>351590</c:v>
                </c:pt>
              </c:numCache>
            </c:numRef>
          </c:val>
          <c:smooth val="0"/>
          <c:extLst>
            <c:ext xmlns:c16="http://schemas.microsoft.com/office/drawing/2014/chart" uri="{C3380CC4-5D6E-409C-BE32-E72D297353CC}">
              <c16:uniqueId val="{00000004-5B8F-40F9-98A6-5AD61EC9AEBA}"/>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735949776"/>
        <c:crosses val="autoZero"/>
        <c:crossBetween val="between"/>
      </c:valAx>
      <c:spPr>
        <a:noFill/>
        <a:ln w="25400">
          <a:noFill/>
        </a:ln>
        <a:effectLst/>
      </c:spPr>
    </c:plotArea>
    <c:legend>
      <c:legendPos val="r"/>
      <c:layout>
        <c:manualLayout>
          <c:xMode val="edge"/>
          <c:yMode val="edge"/>
          <c:x val="0.26146874497830624"/>
          <c:y val="0.921619253882207"/>
          <c:w val="0.45893941828699991"/>
          <c:h val="7.61800736253516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200" b="1"/>
              <a:t>UTILIDAD NETA </a:t>
            </a:r>
          </a:p>
        </c:rich>
      </c:tx>
      <c:layout>
        <c:manualLayout>
          <c:xMode val="edge"/>
          <c:yMode val="edge"/>
          <c:x val="0.37904556408976486"/>
          <c:y val="4.984423676012460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9.2908569459370774E-2"/>
          <c:y val="0.23109034267912776"/>
          <c:w val="0.90522981476734177"/>
          <c:h val="0.55592955086221696"/>
        </c:manualLayout>
      </c:layout>
      <c:lineChart>
        <c:grouping val="standard"/>
        <c:varyColors val="0"/>
        <c:ser>
          <c:idx val="0"/>
          <c:order val="0"/>
          <c:tx>
            <c:strRef>
              <c:f>'Utilidad neta'!$A$6</c:f>
              <c:strCache>
                <c:ptCount val="1"/>
                <c:pt idx="0">
                  <c:v>Real ejecutado </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Pt>
            <c:idx val="0"/>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0-78D2-4432-920C-829C7FF881FC}"/>
              </c:ext>
            </c:extLst>
          </c:dPt>
          <c:dPt>
            <c:idx val="1"/>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1-78D2-4432-920C-829C7FF881FC}"/>
              </c:ext>
            </c:extLst>
          </c:dPt>
          <c:dPt>
            <c:idx val="2"/>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2-78D2-4432-920C-829C7FF881FC}"/>
              </c:ext>
            </c:extLst>
          </c:dPt>
          <c:dPt>
            <c:idx val="3"/>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3-78D2-4432-920C-829C7FF881FC}"/>
              </c:ext>
            </c:extLst>
          </c:dPt>
          <c:dPt>
            <c:idx val="4"/>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4-78D2-4432-920C-829C7FF881FC}"/>
              </c:ext>
            </c:extLst>
          </c:dPt>
          <c:dPt>
            <c:idx val="5"/>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5-78D2-4432-920C-829C7FF881FC}"/>
              </c:ext>
            </c:extLst>
          </c:dPt>
          <c:dPt>
            <c:idx val="6"/>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6-78D2-4432-920C-829C7FF881FC}"/>
              </c:ext>
            </c:extLst>
          </c:dPt>
          <c:dLbls>
            <c:dLbl>
              <c:idx val="0"/>
              <c:delete val="1"/>
              <c:extLst>
                <c:ext xmlns:c15="http://schemas.microsoft.com/office/drawing/2012/chart" uri="{CE6537A1-D6FC-4f65-9D91-7224C49458BB}"/>
                <c:ext xmlns:c16="http://schemas.microsoft.com/office/drawing/2014/chart" uri="{C3380CC4-5D6E-409C-BE32-E72D297353CC}">
                  <c16:uniqueId val="{00000000-78D2-4432-920C-829C7FF881FC}"/>
                </c:ext>
              </c:extLst>
            </c:dLbl>
            <c:dLbl>
              <c:idx val="1"/>
              <c:delete val="1"/>
              <c:extLst>
                <c:ext xmlns:c15="http://schemas.microsoft.com/office/drawing/2012/chart" uri="{CE6537A1-D6FC-4f65-9D91-7224C49458BB}"/>
                <c:ext xmlns:c16="http://schemas.microsoft.com/office/drawing/2014/chart" uri="{C3380CC4-5D6E-409C-BE32-E72D297353CC}">
                  <c16:uniqueId val="{00000001-78D2-4432-920C-829C7FF881FC}"/>
                </c:ext>
              </c:extLst>
            </c:dLbl>
            <c:dLbl>
              <c:idx val="2"/>
              <c:delete val="1"/>
              <c:extLst>
                <c:ext xmlns:c15="http://schemas.microsoft.com/office/drawing/2012/chart" uri="{CE6537A1-D6FC-4f65-9D91-7224C49458BB}"/>
                <c:ext xmlns:c16="http://schemas.microsoft.com/office/drawing/2014/chart" uri="{C3380CC4-5D6E-409C-BE32-E72D297353CC}">
                  <c16:uniqueId val="{00000002-78D2-4432-920C-829C7FF881FC}"/>
                </c:ext>
              </c:extLst>
            </c:dLbl>
            <c:dLbl>
              <c:idx val="3"/>
              <c:delete val="1"/>
              <c:extLst>
                <c:ext xmlns:c15="http://schemas.microsoft.com/office/drawing/2012/chart" uri="{CE6537A1-D6FC-4f65-9D91-7224C49458BB}"/>
                <c:ext xmlns:c16="http://schemas.microsoft.com/office/drawing/2014/chart" uri="{C3380CC4-5D6E-409C-BE32-E72D297353CC}">
                  <c16:uniqueId val="{00000003-78D2-4432-920C-829C7FF881FC}"/>
                </c:ext>
              </c:extLst>
            </c:dLbl>
            <c:dLbl>
              <c:idx val="4"/>
              <c:delete val="1"/>
              <c:extLst>
                <c:ext xmlns:c15="http://schemas.microsoft.com/office/drawing/2012/chart" uri="{CE6537A1-D6FC-4f65-9D91-7224C49458BB}"/>
                <c:ext xmlns:c16="http://schemas.microsoft.com/office/drawing/2014/chart" uri="{C3380CC4-5D6E-409C-BE32-E72D297353CC}">
                  <c16:uniqueId val="{00000004-78D2-4432-920C-829C7FF881FC}"/>
                </c:ext>
              </c:extLst>
            </c:dLbl>
            <c:dLbl>
              <c:idx val="5"/>
              <c:delete val="1"/>
              <c:extLst>
                <c:ext xmlns:c15="http://schemas.microsoft.com/office/drawing/2012/chart" uri="{CE6537A1-D6FC-4f65-9D91-7224C49458BB}"/>
                <c:ext xmlns:c16="http://schemas.microsoft.com/office/drawing/2014/chart" uri="{C3380CC4-5D6E-409C-BE32-E72D297353CC}">
                  <c16:uniqueId val="{00000005-78D2-4432-920C-829C7FF881FC}"/>
                </c:ext>
              </c:extLst>
            </c:dLbl>
            <c:dLbl>
              <c:idx val="6"/>
              <c:delete val="1"/>
              <c:extLst>
                <c:ext xmlns:c15="http://schemas.microsoft.com/office/drawing/2012/chart" uri="{CE6537A1-D6FC-4f65-9D91-7224C49458BB}"/>
                <c:ext xmlns:c16="http://schemas.microsoft.com/office/drawing/2014/chart" uri="{C3380CC4-5D6E-409C-BE32-E72D297353CC}">
                  <c16:uniqueId val="{00000006-78D2-4432-920C-829C7FF881FC}"/>
                </c:ext>
              </c:extLst>
            </c:dLbl>
            <c:dLbl>
              <c:idx val="7"/>
              <c:delete val="1"/>
              <c:extLst>
                <c:ext xmlns:c15="http://schemas.microsoft.com/office/drawing/2012/chart" uri="{CE6537A1-D6FC-4f65-9D91-7224C49458BB}"/>
                <c:ext xmlns:c16="http://schemas.microsoft.com/office/drawing/2014/chart" uri="{C3380CC4-5D6E-409C-BE32-E72D297353CC}">
                  <c16:uniqueId val="{00000007-78D2-4432-920C-829C7FF881FC}"/>
                </c:ext>
              </c:extLst>
            </c:dLbl>
            <c:dLbl>
              <c:idx val="8"/>
              <c:delete val="1"/>
              <c:extLst>
                <c:ext xmlns:c15="http://schemas.microsoft.com/office/drawing/2012/chart" uri="{CE6537A1-D6FC-4f65-9D91-7224C49458BB}"/>
                <c:ext xmlns:c16="http://schemas.microsoft.com/office/drawing/2014/chart" uri="{C3380CC4-5D6E-409C-BE32-E72D297353CC}">
                  <c16:uniqueId val="{00000008-78D2-4432-920C-829C7FF881FC}"/>
                </c:ext>
              </c:extLst>
            </c:dLbl>
            <c:dLbl>
              <c:idx val="9"/>
              <c:delete val="1"/>
              <c:extLst>
                <c:ext xmlns:c15="http://schemas.microsoft.com/office/drawing/2012/chart" uri="{CE6537A1-D6FC-4f65-9D91-7224C49458BB}"/>
                <c:ext xmlns:c16="http://schemas.microsoft.com/office/drawing/2014/chart" uri="{C3380CC4-5D6E-409C-BE32-E72D297353CC}">
                  <c16:uniqueId val="{00000009-78D2-4432-920C-829C7FF881FC}"/>
                </c:ext>
              </c:extLst>
            </c:dLbl>
            <c:dLbl>
              <c:idx val="10"/>
              <c:delete val="1"/>
              <c:extLst>
                <c:ext xmlns:c15="http://schemas.microsoft.com/office/drawing/2012/chart" uri="{CE6537A1-D6FC-4f65-9D91-7224C49458BB}"/>
                <c:ext xmlns:c16="http://schemas.microsoft.com/office/drawing/2014/chart" uri="{C3380CC4-5D6E-409C-BE32-E72D297353CC}">
                  <c16:uniqueId val="{0000000A-78D2-4432-920C-829C7FF881FC}"/>
                </c:ext>
              </c:extLst>
            </c:dLbl>
            <c:dLbl>
              <c:idx val="11"/>
              <c:layout>
                <c:manualLayout>
                  <c:x val="-1.9517232946018172E-2"/>
                  <c:y val="3.2634424300180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8D2-4432-920C-829C7FF881F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'Utilidad neta'!$B$1:$M$1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'Utilidad neta'!$B$6:$M$6</c:f>
              <c:numCache>
                <c:formatCode>_-* #,##0_-;\-* #,##0_-;_-* "-"??_-;_-@_-</c:formatCode>
                <c:ptCount val="12"/>
                <c:pt idx="0">
                  <c:v>17499</c:v>
                </c:pt>
                <c:pt idx="1">
                  <c:v>32002</c:v>
                </c:pt>
                <c:pt idx="2">
                  <c:v>83260</c:v>
                </c:pt>
                <c:pt idx="3">
                  <c:v>103020</c:v>
                </c:pt>
                <c:pt idx="4">
                  <c:v>114337</c:v>
                </c:pt>
                <c:pt idx="5">
                  <c:v>164386</c:v>
                </c:pt>
                <c:pt idx="6">
                  <c:v>180446</c:v>
                </c:pt>
                <c:pt idx="7">
                  <c:v>193536</c:v>
                </c:pt>
                <c:pt idx="8">
                  <c:v>209577</c:v>
                </c:pt>
                <c:pt idx="9">
                  <c:v>223985</c:v>
                </c:pt>
                <c:pt idx="10">
                  <c:v>240248</c:v>
                </c:pt>
                <c:pt idx="11">
                  <c:v>183811.06426421012</c:v>
                </c:pt>
              </c:numCache>
            </c:numRef>
          </c:val>
          <c:smooth val="0"/>
          <c:extLst>
            <c:ext xmlns:c16="http://schemas.microsoft.com/office/drawing/2014/chart" uri="{C3380CC4-5D6E-409C-BE32-E72D297353CC}">
              <c16:uniqueId val="{0000000C-78D2-4432-920C-829C7FF881FC}"/>
            </c:ext>
          </c:extLst>
        </c:ser>
        <c:ser>
          <c:idx val="1"/>
          <c:order val="1"/>
          <c:tx>
            <c:strRef>
              <c:f>'Utilidad neta'!$A$7</c:f>
              <c:strCache>
                <c:ptCount val="1"/>
                <c:pt idx="0">
                  <c:v>Presupuesto inicial </c:v>
                </c:pt>
              </c:strCache>
            </c:strRef>
          </c:tx>
          <c:spPr>
            <a:ln w="28575" cap="rnd">
              <a:solidFill>
                <a:srgbClr val="93E80A"/>
              </a:solidFill>
              <a:round/>
            </a:ln>
            <a:effectLst/>
          </c:spPr>
          <c:marker>
            <c:symbol val="circle"/>
            <c:size val="7"/>
            <c:spPr>
              <a:solidFill>
                <a:srgbClr val="93E80A">
                  <a:alpha val="99000"/>
                </a:srgbClr>
              </a:solidFill>
              <a:ln w="9525">
                <a:solidFill>
                  <a:srgbClr val="93E80A"/>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78D2-4432-920C-829C7FF881FC}"/>
                </c:ext>
              </c:extLst>
            </c:dLbl>
            <c:dLbl>
              <c:idx val="1"/>
              <c:delete val="1"/>
              <c:extLst>
                <c:ext xmlns:c15="http://schemas.microsoft.com/office/drawing/2012/chart" uri="{CE6537A1-D6FC-4f65-9D91-7224C49458BB}"/>
                <c:ext xmlns:c16="http://schemas.microsoft.com/office/drawing/2014/chart" uri="{C3380CC4-5D6E-409C-BE32-E72D297353CC}">
                  <c16:uniqueId val="{0000000E-78D2-4432-920C-829C7FF881FC}"/>
                </c:ext>
              </c:extLst>
            </c:dLbl>
            <c:dLbl>
              <c:idx val="2"/>
              <c:delete val="1"/>
              <c:extLst>
                <c:ext xmlns:c15="http://schemas.microsoft.com/office/drawing/2012/chart" uri="{CE6537A1-D6FC-4f65-9D91-7224C49458BB}"/>
                <c:ext xmlns:c16="http://schemas.microsoft.com/office/drawing/2014/chart" uri="{C3380CC4-5D6E-409C-BE32-E72D297353CC}">
                  <c16:uniqueId val="{0000000F-78D2-4432-920C-829C7FF881FC}"/>
                </c:ext>
              </c:extLst>
            </c:dLbl>
            <c:dLbl>
              <c:idx val="3"/>
              <c:delete val="1"/>
              <c:extLst>
                <c:ext xmlns:c15="http://schemas.microsoft.com/office/drawing/2012/chart" uri="{CE6537A1-D6FC-4f65-9D91-7224C49458BB}"/>
                <c:ext xmlns:c16="http://schemas.microsoft.com/office/drawing/2014/chart" uri="{C3380CC4-5D6E-409C-BE32-E72D297353CC}">
                  <c16:uniqueId val="{00000010-78D2-4432-920C-829C7FF881FC}"/>
                </c:ext>
              </c:extLst>
            </c:dLbl>
            <c:dLbl>
              <c:idx val="4"/>
              <c:delete val="1"/>
              <c:extLst>
                <c:ext xmlns:c15="http://schemas.microsoft.com/office/drawing/2012/chart" uri="{CE6537A1-D6FC-4f65-9D91-7224C49458BB}"/>
                <c:ext xmlns:c16="http://schemas.microsoft.com/office/drawing/2014/chart" uri="{C3380CC4-5D6E-409C-BE32-E72D297353CC}">
                  <c16:uniqueId val="{00000011-78D2-4432-920C-829C7FF881FC}"/>
                </c:ext>
              </c:extLst>
            </c:dLbl>
            <c:dLbl>
              <c:idx val="5"/>
              <c:delete val="1"/>
              <c:extLst>
                <c:ext xmlns:c15="http://schemas.microsoft.com/office/drawing/2012/chart" uri="{CE6537A1-D6FC-4f65-9D91-7224C49458BB}"/>
                <c:ext xmlns:c16="http://schemas.microsoft.com/office/drawing/2014/chart" uri="{C3380CC4-5D6E-409C-BE32-E72D297353CC}">
                  <c16:uniqueId val="{00000012-78D2-4432-920C-829C7FF881FC}"/>
                </c:ext>
              </c:extLst>
            </c:dLbl>
            <c:dLbl>
              <c:idx val="6"/>
              <c:delete val="1"/>
              <c:extLst>
                <c:ext xmlns:c15="http://schemas.microsoft.com/office/drawing/2012/chart" uri="{CE6537A1-D6FC-4f65-9D91-7224C49458BB}"/>
                <c:ext xmlns:c16="http://schemas.microsoft.com/office/drawing/2014/chart" uri="{C3380CC4-5D6E-409C-BE32-E72D297353CC}">
                  <c16:uniqueId val="{00000013-78D2-4432-920C-829C7FF881FC}"/>
                </c:ext>
              </c:extLst>
            </c:dLbl>
            <c:dLbl>
              <c:idx val="7"/>
              <c:delete val="1"/>
              <c:extLst>
                <c:ext xmlns:c15="http://schemas.microsoft.com/office/drawing/2012/chart" uri="{CE6537A1-D6FC-4f65-9D91-7224C49458BB}"/>
                <c:ext xmlns:c16="http://schemas.microsoft.com/office/drawing/2014/chart" uri="{C3380CC4-5D6E-409C-BE32-E72D297353CC}">
                  <c16:uniqueId val="{00000014-78D2-4432-920C-829C7FF881FC}"/>
                </c:ext>
              </c:extLst>
            </c:dLbl>
            <c:dLbl>
              <c:idx val="8"/>
              <c:delete val="1"/>
              <c:extLst>
                <c:ext xmlns:c15="http://schemas.microsoft.com/office/drawing/2012/chart" uri="{CE6537A1-D6FC-4f65-9D91-7224C49458BB}"/>
                <c:ext xmlns:c16="http://schemas.microsoft.com/office/drawing/2014/chart" uri="{C3380CC4-5D6E-409C-BE32-E72D297353CC}">
                  <c16:uniqueId val="{00000015-78D2-4432-920C-829C7FF881FC}"/>
                </c:ext>
              </c:extLst>
            </c:dLbl>
            <c:dLbl>
              <c:idx val="9"/>
              <c:delete val="1"/>
              <c:extLst>
                <c:ext xmlns:c15="http://schemas.microsoft.com/office/drawing/2012/chart" uri="{CE6537A1-D6FC-4f65-9D91-7224C49458BB}"/>
                <c:ext xmlns:c16="http://schemas.microsoft.com/office/drawing/2014/chart" uri="{C3380CC4-5D6E-409C-BE32-E72D297353CC}">
                  <c16:uniqueId val="{00000016-78D2-4432-920C-829C7FF881FC}"/>
                </c:ext>
              </c:extLst>
            </c:dLbl>
            <c:dLbl>
              <c:idx val="10"/>
              <c:delete val="1"/>
              <c:extLst>
                <c:ext xmlns:c15="http://schemas.microsoft.com/office/drawing/2012/chart" uri="{CE6537A1-D6FC-4f65-9D91-7224C49458BB}"/>
                <c:ext xmlns:c16="http://schemas.microsoft.com/office/drawing/2014/chart" uri="{C3380CC4-5D6E-409C-BE32-E72D297353CC}">
                  <c16:uniqueId val="{00000017-78D2-4432-920C-829C7FF881FC}"/>
                </c:ext>
              </c:extLst>
            </c:dLbl>
            <c:dLbl>
              <c:idx val="11"/>
              <c:layout>
                <c:manualLayout>
                  <c:x val="-1.9089892083052357E-2"/>
                  <c:y val="-4.519221640444894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manualLayout>
                      <c:w val="9.4394650178931755E-2"/>
                      <c:h val="4.9435110729761346E-2"/>
                    </c:manualLayout>
                  </c15:layout>
                </c:ext>
                <c:ext xmlns:c16="http://schemas.microsoft.com/office/drawing/2014/chart" uri="{C3380CC4-5D6E-409C-BE32-E72D297353CC}">
                  <c16:uniqueId val="{00000018-78D2-4432-920C-829C7FF881F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'Utilidad neta'!$B$1:$M$1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'Utilidad neta'!$B$7:$M$7</c:f>
              <c:numCache>
                <c:formatCode>_-* #,##0_-;\-* #,##0_-;_-* "-"??_-;_-@_-</c:formatCode>
                <c:ptCount val="12"/>
                <c:pt idx="0">
                  <c:v>13084</c:v>
                </c:pt>
                <c:pt idx="1">
                  <c:v>24479</c:v>
                </c:pt>
                <c:pt idx="2">
                  <c:v>83808</c:v>
                </c:pt>
                <c:pt idx="3">
                  <c:v>95625</c:v>
                </c:pt>
                <c:pt idx="4">
                  <c:v>107666</c:v>
                </c:pt>
                <c:pt idx="5">
                  <c:v>153534</c:v>
                </c:pt>
                <c:pt idx="6">
                  <c:v>166314</c:v>
                </c:pt>
                <c:pt idx="7">
                  <c:v>176933</c:v>
                </c:pt>
                <c:pt idx="8">
                  <c:v>189734</c:v>
                </c:pt>
                <c:pt idx="9">
                  <c:v>201792</c:v>
                </c:pt>
                <c:pt idx="10">
                  <c:v>214903</c:v>
                </c:pt>
                <c:pt idx="11">
                  <c:v>228316</c:v>
                </c:pt>
              </c:numCache>
            </c:numRef>
          </c:val>
          <c:smooth val="0"/>
          <c:extLst>
            <c:ext xmlns:c16="http://schemas.microsoft.com/office/drawing/2014/chart" uri="{C3380CC4-5D6E-409C-BE32-E72D297353CC}">
              <c16:uniqueId val="{00000019-78D2-4432-920C-829C7FF881FC}"/>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735949776"/>
        <c:crosses val="autoZero"/>
        <c:crossBetween val="between"/>
      </c:valAx>
      <c:spPr>
        <a:noFill/>
        <a:ln w="25400">
          <a:noFill/>
        </a:ln>
        <a:effectLst/>
      </c:spPr>
    </c:plotArea>
    <c:legend>
      <c:legendPos val="r"/>
      <c:layout>
        <c:manualLayout>
          <c:xMode val="edge"/>
          <c:yMode val="edge"/>
          <c:x val="0.32672287659118504"/>
          <c:y val="0.90052778286435131"/>
          <c:w val="0.44144058621483501"/>
          <c:h val="8.6778160994338507E-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b="1"/>
              <a:t>COSTOS Y GASTOS EFECTIVOS</a:t>
            </a:r>
          </a:p>
        </c:rich>
      </c:tx>
      <c:layout>
        <c:manualLayout>
          <c:xMode val="edge"/>
          <c:yMode val="edge"/>
          <c:x val="0.31396719285762392"/>
          <c:y val="4.9844195007538949E-2"/>
        </c:manualLayout>
      </c:layout>
      <c:overlay val="0"/>
      <c:spPr>
        <a:noFill/>
        <a:ln>
          <a:noFill/>
        </a:ln>
        <a:effectLst/>
      </c:spPr>
    </c:title>
    <c:autoTitleDeleted val="0"/>
    <c:plotArea>
      <c:layout>
        <c:manualLayout>
          <c:layoutTarget val="inner"/>
          <c:xMode val="edge"/>
          <c:yMode val="edge"/>
          <c:x val="0.13099734824425252"/>
          <c:y val="0.22257922625733348"/>
          <c:w val="0.83762995883183311"/>
          <c:h val="0.55592955086221696"/>
        </c:manualLayout>
      </c:layout>
      <c:lineChart>
        <c:grouping val="standard"/>
        <c:varyColors val="0"/>
        <c:ser>
          <c:idx val="2"/>
          <c:order val="0"/>
          <c:tx>
            <c:strRef>
              <c:f>'costos y gastos'!$A$6</c:f>
              <c:strCache>
                <c:ptCount val="1"/>
                <c:pt idx="0">
                  <c:v>Real ejecutado </c:v>
                </c:pt>
              </c:strCache>
            </c:strRef>
          </c:tx>
          <c:spPr>
            <a:ln>
              <a:solidFill>
                <a:srgbClr val="007934"/>
              </a:solidFill>
            </a:ln>
          </c:spPr>
          <c:marker>
            <c:symbol val="circle"/>
            <c:size val="7"/>
          </c:marker>
          <c:dPt>
            <c:idx val="1"/>
            <c:bubble3D val="0"/>
            <c:extLst>
              <c:ext xmlns:c16="http://schemas.microsoft.com/office/drawing/2014/chart" uri="{C3380CC4-5D6E-409C-BE32-E72D297353CC}">
                <c16:uniqueId val="{00000000-4562-4292-AE2B-A422C6C14908}"/>
              </c:ext>
            </c:extLst>
          </c:dPt>
          <c:dPt>
            <c:idx val="2"/>
            <c:bubble3D val="0"/>
            <c:extLst>
              <c:ext xmlns:c16="http://schemas.microsoft.com/office/drawing/2014/chart" uri="{C3380CC4-5D6E-409C-BE32-E72D297353CC}">
                <c16:uniqueId val="{00000001-4562-4292-AE2B-A422C6C14908}"/>
              </c:ext>
            </c:extLst>
          </c:dPt>
          <c:dPt>
            <c:idx val="3"/>
            <c:bubble3D val="0"/>
            <c:extLst>
              <c:ext xmlns:c16="http://schemas.microsoft.com/office/drawing/2014/chart" uri="{C3380CC4-5D6E-409C-BE32-E72D297353CC}">
                <c16:uniqueId val="{00000002-4562-4292-AE2B-A422C6C14908}"/>
              </c:ext>
            </c:extLst>
          </c:dPt>
          <c:dPt>
            <c:idx val="4"/>
            <c:bubble3D val="0"/>
            <c:extLst>
              <c:ext xmlns:c16="http://schemas.microsoft.com/office/drawing/2014/chart" uri="{C3380CC4-5D6E-409C-BE32-E72D297353CC}">
                <c16:uniqueId val="{00000003-4562-4292-AE2B-A422C6C14908}"/>
              </c:ext>
            </c:extLst>
          </c:dPt>
          <c:dPt>
            <c:idx val="5"/>
            <c:bubble3D val="0"/>
            <c:extLst>
              <c:ext xmlns:c16="http://schemas.microsoft.com/office/drawing/2014/chart" uri="{C3380CC4-5D6E-409C-BE32-E72D297353CC}">
                <c16:uniqueId val="{00000004-4562-4292-AE2B-A422C6C14908}"/>
              </c:ext>
            </c:extLst>
          </c:dPt>
          <c:dPt>
            <c:idx val="6"/>
            <c:bubble3D val="0"/>
            <c:extLst>
              <c:ext xmlns:c16="http://schemas.microsoft.com/office/drawing/2014/chart" uri="{C3380CC4-5D6E-409C-BE32-E72D297353CC}">
                <c16:uniqueId val="{00000005-4562-4292-AE2B-A422C6C14908}"/>
              </c:ext>
            </c:extLst>
          </c:dPt>
          <c:dPt>
            <c:idx val="7"/>
            <c:bubble3D val="0"/>
            <c:extLst>
              <c:ext xmlns:c16="http://schemas.microsoft.com/office/drawing/2014/chart" uri="{C3380CC4-5D6E-409C-BE32-E72D297353CC}">
                <c16:uniqueId val="{00000006-4562-4292-AE2B-A422C6C14908}"/>
              </c:ext>
            </c:extLst>
          </c:dPt>
          <c:dLbls>
            <c:delete val="1"/>
          </c:dLbls>
          <c:cat>
            <c:numRef>
              <c:f>'costos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'costos y gastos'!$B$6:$M$6</c:f>
              <c:numCache>
                <c:formatCode>_-* #,##0_-;\-* #,##0_-;_-* "-"??_-;_-@_-</c:formatCode>
                <c:ptCount val="12"/>
                <c:pt idx="0">
                  <c:v>4697.6414171500001</c:v>
                </c:pt>
                <c:pt idx="1">
                  <c:v>11831.633696519999</c:v>
                </c:pt>
                <c:pt idx="2">
                  <c:v>18434.633696519999</c:v>
                </c:pt>
                <c:pt idx="3">
                  <c:v>25981.633696519999</c:v>
                </c:pt>
                <c:pt idx="4">
                  <c:v>36514.633696520003</c:v>
                </c:pt>
                <c:pt idx="5">
                  <c:v>44876.633696520003</c:v>
                </c:pt>
                <c:pt idx="6">
                  <c:v>53231.726473970011</c:v>
                </c:pt>
                <c:pt idx="7">
                  <c:v>65850.726473970019</c:v>
                </c:pt>
                <c:pt idx="8">
                  <c:v>73071.726473970019</c:v>
                </c:pt>
                <c:pt idx="9">
                  <c:v>82739.726473970019</c:v>
                </c:pt>
                <c:pt idx="10">
                  <c:v>91183.206831770003</c:v>
                </c:pt>
                <c:pt idx="11">
                  <c:v>109836.20683177</c:v>
                </c:pt>
              </c:numCache>
            </c:numRef>
          </c:val>
          <c:smooth val="0"/>
          <c:extLst>
            <c:ext xmlns:c16="http://schemas.microsoft.com/office/drawing/2014/chart" uri="{C3380CC4-5D6E-409C-BE32-E72D297353CC}">
              <c16:uniqueId val="{00000007-4562-4292-AE2B-A422C6C14908}"/>
            </c:ext>
          </c:extLst>
        </c:ser>
        <c:ser>
          <c:idx val="3"/>
          <c:order val="1"/>
          <c:tx>
            <c:strRef>
              <c:f>'costos y gastos'!$A$7</c:f>
              <c:strCache>
                <c:ptCount val="1"/>
                <c:pt idx="0">
                  <c:v>Presupuesto inicial </c:v>
                </c:pt>
              </c:strCache>
            </c:strRef>
          </c:tx>
          <c:spPr>
            <a:ln>
              <a:solidFill>
                <a:srgbClr val="93E80A"/>
              </a:solidFill>
            </a:ln>
          </c:spPr>
          <c:marker>
            <c:symbol val="circle"/>
            <c:size val="7"/>
          </c:marker>
          <c:dLbls>
            <c:delete val="1"/>
          </c:dLbls>
          <c:cat>
            <c:numRef>
              <c:f>'costos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'costos y gastos'!$B$7:$M$7</c:f>
              <c:numCache>
                <c:formatCode>_-* #,##0_-;\-* #,##0_-;_-* "-"??_-;_-@_-</c:formatCode>
                <c:ptCount val="12"/>
                <c:pt idx="0">
                  <c:v>7603</c:v>
                </c:pt>
                <c:pt idx="1">
                  <c:v>17592</c:v>
                </c:pt>
                <c:pt idx="2">
                  <c:v>28048</c:v>
                </c:pt>
                <c:pt idx="3">
                  <c:v>38527</c:v>
                </c:pt>
                <c:pt idx="4">
                  <c:v>48485</c:v>
                </c:pt>
                <c:pt idx="5">
                  <c:v>60704</c:v>
                </c:pt>
                <c:pt idx="6">
                  <c:v>70625</c:v>
                </c:pt>
                <c:pt idx="7">
                  <c:v>83989</c:v>
                </c:pt>
                <c:pt idx="8">
                  <c:v>94345</c:v>
                </c:pt>
                <c:pt idx="9">
                  <c:v>105593</c:v>
                </c:pt>
                <c:pt idx="10">
                  <c:v>115189</c:v>
                </c:pt>
                <c:pt idx="11">
                  <c:v>125181</c:v>
                </c:pt>
              </c:numCache>
            </c:numRef>
          </c:val>
          <c:smooth val="0"/>
          <c:extLst>
            <c:ext xmlns:c16="http://schemas.microsoft.com/office/drawing/2014/chart" uri="{C3380CC4-5D6E-409C-BE32-E72D297353CC}">
              <c16:uniqueId val="{00000008-4562-4292-AE2B-A422C6C14908}"/>
            </c:ext>
          </c:extLst>
        </c:ser>
        <c:ser>
          <c:idx val="0"/>
          <c:order val="2"/>
          <c:tx>
            <c:strRef>
              <c:f>'costos y gastos'!$A$6</c:f>
              <c:strCache>
                <c:ptCount val="1"/>
                <c:pt idx="0">
                  <c:v>Real ejecutado </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Pt>
            <c:idx val="1"/>
            <c:bubble3D val="0"/>
            <c:extLst>
              <c:ext xmlns:c16="http://schemas.microsoft.com/office/drawing/2014/chart" uri="{C3380CC4-5D6E-409C-BE32-E72D297353CC}">
                <c16:uniqueId val="{00000009-4562-4292-AE2B-A422C6C14908}"/>
              </c:ext>
            </c:extLst>
          </c:dPt>
          <c:dPt>
            <c:idx val="2"/>
            <c:bubble3D val="0"/>
            <c:extLst>
              <c:ext xmlns:c16="http://schemas.microsoft.com/office/drawing/2014/chart" uri="{C3380CC4-5D6E-409C-BE32-E72D297353CC}">
                <c16:uniqueId val="{0000000A-4562-4292-AE2B-A422C6C14908}"/>
              </c:ext>
            </c:extLst>
          </c:dPt>
          <c:dPt>
            <c:idx val="3"/>
            <c:bubble3D val="0"/>
            <c:extLst>
              <c:ext xmlns:c16="http://schemas.microsoft.com/office/drawing/2014/chart" uri="{C3380CC4-5D6E-409C-BE32-E72D297353CC}">
                <c16:uniqueId val="{0000000B-4562-4292-AE2B-A422C6C14908}"/>
              </c:ext>
            </c:extLst>
          </c:dPt>
          <c:dPt>
            <c:idx val="4"/>
            <c:bubble3D val="0"/>
            <c:extLst>
              <c:ext xmlns:c16="http://schemas.microsoft.com/office/drawing/2014/chart" uri="{C3380CC4-5D6E-409C-BE32-E72D297353CC}">
                <c16:uniqueId val="{0000000C-4562-4292-AE2B-A422C6C14908}"/>
              </c:ext>
            </c:extLst>
          </c:dPt>
          <c:dPt>
            <c:idx val="5"/>
            <c:bubble3D val="0"/>
            <c:extLst>
              <c:ext xmlns:c16="http://schemas.microsoft.com/office/drawing/2014/chart" uri="{C3380CC4-5D6E-409C-BE32-E72D297353CC}">
                <c16:uniqueId val="{0000000D-4562-4292-AE2B-A422C6C14908}"/>
              </c:ext>
            </c:extLst>
          </c:dPt>
          <c:dPt>
            <c:idx val="6"/>
            <c:bubble3D val="0"/>
            <c:extLst>
              <c:ext xmlns:c16="http://schemas.microsoft.com/office/drawing/2014/chart" uri="{C3380CC4-5D6E-409C-BE32-E72D297353CC}">
                <c16:uniqueId val="{0000000E-4562-4292-AE2B-A422C6C14908}"/>
              </c:ext>
            </c:extLst>
          </c:dPt>
          <c:dPt>
            <c:idx val="7"/>
            <c:bubble3D val="0"/>
            <c:extLst>
              <c:ext xmlns:c16="http://schemas.microsoft.com/office/drawing/2014/chart" uri="{C3380CC4-5D6E-409C-BE32-E72D297353CC}">
                <c16:uniqueId val="{0000000F-4562-4292-AE2B-A422C6C14908}"/>
              </c:ext>
            </c:extLst>
          </c:dPt>
          <c:dLbls>
            <c:dLbl>
              <c:idx val="0"/>
              <c:delete val="1"/>
              <c:extLst>
                <c:ext xmlns:c15="http://schemas.microsoft.com/office/drawing/2012/chart" uri="{CE6537A1-D6FC-4f65-9D91-7224C49458BB}"/>
                <c:ext xmlns:c16="http://schemas.microsoft.com/office/drawing/2014/chart" uri="{C3380CC4-5D6E-409C-BE32-E72D297353CC}">
                  <c16:uniqueId val="{00000010-4562-4292-AE2B-A422C6C14908}"/>
                </c:ext>
              </c:extLst>
            </c:dLbl>
            <c:dLbl>
              <c:idx val="1"/>
              <c:delete val="1"/>
              <c:extLst>
                <c:ext xmlns:c15="http://schemas.microsoft.com/office/drawing/2012/chart" uri="{CE6537A1-D6FC-4f65-9D91-7224C49458BB}"/>
                <c:ext xmlns:c16="http://schemas.microsoft.com/office/drawing/2014/chart" uri="{C3380CC4-5D6E-409C-BE32-E72D297353CC}">
                  <c16:uniqueId val="{00000009-4562-4292-AE2B-A422C6C14908}"/>
                </c:ext>
              </c:extLst>
            </c:dLbl>
            <c:dLbl>
              <c:idx val="2"/>
              <c:delete val="1"/>
              <c:extLst>
                <c:ext xmlns:c15="http://schemas.microsoft.com/office/drawing/2012/chart" uri="{CE6537A1-D6FC-4f65-9D91-7224C49458BB}"/>
                <c:ext xmlns:c16="http://schemas.microsoft.com/office/drawing/2014/chart" uri="{C3380CC4-5D6E-409C-BE32-E72D297353CC}">
                  <c16:uniqueId val="{0000000A-4562-4292-AE2B-A422C6C14908}"/>
                </c:ext>
              </c:extLst>
            </c:dLbl>
            <c:dLbl>
              <c:idx val="3"/>
              <c:delete val="1"/>
              <c:extLst>
                <c:ext xmlns:c15="http://schemas.microsoft.com/office/drawing/2012/chart" uri="{CE6537A1-D6FC-4f65-9D91-7224C49458BB}"/>
                <c:ext xmlns:c16="http://schemas.microsoft.com/office/drawing/2014/chart" uri="{C3380CC4-5D6E-409C-BE32-E72D297353CC}">
                  <c16:uniqueId val="{0000000B-4562-4292-AE2B-A422C6C14908}"/>
                </c:ext>
              </c:extLst>
            </c:dLbl>
            <c:dLbl>
              <c:idx val="4"/>
              <c:delete val="1"/>
              <c:extLst>
                <c:ext xmlns:c15="http://schemas.microsoft.com/office/drawing/2012/chart" uri="{CE6537A1-D6FC-4f65-9D91-7224C49458BB}"/>
                <c:ext xmlns:c16="http://schemas.microsoft.com/office/drawing/2014/chart" uri="{C3380CC4-5D6E-409C-BE32-E72D297353CC}">
                  <c16:uniqueId val="{0000000C-4562-4292-AE2B-A422C6C14908}"/>
                </c:ext>
              </c:extLst>
            </c:dLbl>
            <c:dLbl>
              <c:idx val="5"/>
              <c:delete val="1"/>
              <c:extLst>
                <c:ext xmlns:c15="http://schemas.microsoft.com/office/drawing/2012/chart" uri="{CE6537A1-D6FC-4f65-9D91-7224C49458BB}"/>
                <c:ext xmlns:c16="http://schemas.microsoft.com/office/drawing/2014/chart" uri="{C3380CC4-5D6E-409C-BE32-E72D297353CC}">
                  <c16:uniqueId val="{0000000D-4562-4292-AE2B-A422C6C14908}"/>
                </c:ext>
              </c:extLst>
            </c:dLbl>
            <c:dLbl>
              <c:idx val="6"/>
              <c:delete val="1"/>
              <c:extLst>
                <c:ext xmlns:c15="http://schemas.microsoft.com/office/drawing/2012/chart" uri="{CE6537A1-D6FC-4f65-9D91-7224C49458BB}"/>
                <c:ext xmlns:c16="http://schemas.microsoft.com/office/drawing/2014/chart" uri="{C3380CC4-5D6E-409C-BE32-E72D297353CC}">
                  <c16:uniqueId val="{0000000E-4562-4292-AE2B-A422C6C14908}"/>
                </c:ext>
              </c:extLst>
            </c:dLbl>
            <c:dLbl>
              <c:idx val="7"/>
              <c:delete val="1"/>
              <c:extLst>
                <c:ext xmlns:c15="http://schemas.microsoft.com/office/drawing/2012/chart" uri="{CE6537A1-D6FC-4f65-9D91-7224C49458BB}"/>
                <c:ext xmlns:c16="http://schemas.microsoft.com/office/drawing/2014/chart" uri="{C3380CC4-5D6E-409C-BE32-E72D297353CC}">
                  <c16:uniqueId val="{0000000F-4562-4292-AE2B-A422C6C14908}"/>
                </c:ext>
              </c:extLst>
            </c:dLbl>
            <c:dLbl>
              <c:idx val="8"/>
              <c:delete val="1"/>
              <c:extLst>
                <c:ext xmlns:c15="http://schemas.microsoft.com/office/drawing/2012/chart" uri="{CE6537A1-D6FC-4f65-9D91-7224C49458BB}"/>
                <c:ext xmlns:c16="http://schemas.microsoft.com/office/drawing/2014/chart" uri="{C3380CC4-5D6E-409C-BE32-E72D297353CC}">
                  <c16:uniqueId val="{00000011-4562-4292-AE2B-A422C6C14908}"/>
                </c:ext>
              </c:extLst>
            </c:dLbl>
            <c:dLbl>
              <c:idx val="9"/>
              <c:delete val="1"/>
              <c:extLst>
                <c:ext xmlns:c15="http://schemas.microsoft.com/office/drawing/2012/chart" uri="{CE6537A1-D6FC-4f65-9D91-7224C49458BB}"/>
                <c:ext xmlns:c16="http://schemas.microsoft.com/office/drawing/2014/chart" uri="{C3380CC4-5D6E-409C-BE32-E72D297353CC}">
                  <c16:uniqueId val="{00000012-4562-4292-AE2B-A422C6C14908}"/>
                </c:ext>
              </c:extLst>
            </c:dLbl>
            <c:dLbl>
              <c:idx val="10"/>
              <c:delete val="1"/>
              <c:extLst>
                <c:ext xmlns:c15="http://schemas.microsoft.com/office/drawing/2012/chart" uri="{CE6537A1-D6FC-4f65-9D91-7224C49458BB}"/>
                <c:ext xmlns:c16="http://schemas.microsoft.com/office/drawing/2014/chart" uri="{C3380CC4-5D6E-409C-BE32-E72D297353CC}">
                  <c16:uniqueId val="{00000013-4562-4292-AE2B-A422C6C14908}"/>
                </c:ext>
              </c:extLst>
            </c:dLbl>
            <c:dLbl>
              <c:idx val="11"/>
              <c:layout>
                <c:manualLayout>
                  <c:x val="-1.0642807923449484E-2"/>
                  <c:y val="4.5419548813146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562-4292-AE2B-A422C6C1490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'costos y gastos'!$B$6:$M$6</c:f>
              <c:numCache>
                <c:formatCode>_-* #,##0_-;\-* #,##0_-;_-* "-"??_-;_-@_-</c:formatCode>
                <c:ptCount val="12"/>
                <c:pt idx="0">
                  <c:v>4697.6414171500001</c:v>
                </c:pt>
                <c:pt idx="1">
                  <c:v>11831.633696519999</c:v>
                </c:pt>
                <c:pt idx="2">
                  <c:v>18434.633696519999</c:v>
                </c:pt>
                <c:pt idx="3">
                  <c:v>25981.633696519999</c:v>
                </c:pt>
                <c:pt idx="4">
                  <c:v>36514.633696520003</c:v>
                </c:pt>
                <c:pt idx="5">
                  <c:v>44876.633696520003</c:v>
                </c:pt>
                <c:pt idx="6">
                  <c:v>53231.726473970011</c:v>
                </c:pt>
                <c:pt idx="7">
                  <c:v>65850.726473970019</c:v>
                </c:pt>
                <c:pt idx="8">
                  <c:v>73071.726473970019</c:v>
                </c:pt>
                <c:pt idx="9">
                  <c:v>82739.726473970019</c:v>
                </c:pt>
                <c:pt idx="10">
                  <c:v>91183.206831770003</c:v>
                </c:pt>
                <c:pt idx="11">
                  <c:v>109836.20683177</c:v>
                </c:pt>
              </c:numCache>
            </c:numRef>
          </c:val>
          <c:smooth val="0"/>
          <c:extLst>
            <c:ext xmlns:c16="http://schemas.microsoft.com/office/drawing/2014/chart" uri="{C3380CC4-5D6E-409C-BE32-E72D297353CC}">
              <c16:uniqueId val="{00000015-4562-4292-AE2B-A422C6C14908}"/>
            </c:ext>
          </c:extLst>
        </c:ser>
        <c:ser>
          <c:idx val="1"/>
          <c:order val="3"/>
          <c:tx>
            <c:strRef>
              <c:f>'costos y gastos'!$A$7</c:f>
              <c:strCache>
                <c:ptCount val="1"/>
                <c:pt idx="0">
                  <c:v>Presupuesto inicial </c:v>
                </c:pt>
              </c:strCache>
            </c:strRef>
          </c:tx>
          <c:spPr>
            <a:ln w="28575" cap="rnd">
              <a:solidFill>
                <a:srgbClr val="93E80A"/>
              </a:solidFill>
              <a:round/>
            </a:ln>
            <a:effectLst/>
          </c:spPr>
          <c:marker>
            <c:symbol val="circle"/>
            <c:size val="7"/>
            <c:spPr>
              <a:solidFill>
                <a:srgbClr val="93E80A"/>
              </a:solidFill>
              <a:ln w="9525">
                <a:solidFill>
                  <a:srgbClr val="93E80A"/>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6-4562-4292-AE2B-A422C6C14908}"/>
                </c:ext>
              </c:extLst>
            </c:dLbl>
            <c:dLbl>
              <c:idx val="1"/>
              <c:delete val="1"/>
              <c:extLst>
                <c:ext xmlns:c15="http://schemas.microsoft.com/office/drawing/2012/chart" uri="{CE6537A1-D6FC-4f65-9D91-7224C49458BB}"/>
                <c:ext xmlns:c16="http://schemas.microsoft.com/office/drawing/2014/chart" uri="{C3380CC4-5D6E-409C-BE32-E72D297353CC}">
                  <c16:uniqueId val="{00000017-4562-4292-AE2B-A422C6C14908}"/>
                </c:ext>
              </c:extLst>
            </c:dLbl>
            <c:dLbl>
              <c:idx val="2"/>
              <c:delete val="1"/>
              <c:extLst>
                <c:ext xmlns:c15="http://schemas.microsoft.com/office/drawing/2012/chart" uri="{CE6537A1-D6FC-4f65-9D91-7224C49458BB}"/>
                <c:ext xmlns:c16="http://schemas.microsoft.com/office/drawing/2014/chart" uri="{C3380CC4-5D6E-409C-BE32-E72D297353CC}">
                  <c16:uniqueId val="{00000018-4562-4292-AE2B-A422C6C14908}"/>
                </c:ext>
              </c:extLst>
            </c:dLbl>
            <c:dLbl>
              <c:idx val="3"/>
              <c:delete val="1"/>
              <c:extLst>
                <c:ext xmlns:c15="http://schemas.microsoft.com/office/drawing/2012/chart" uri="{CE6537A1-D6FC-4f65-9D91-7224C49458BB}"/>
                <c:ext xmlns:c16="http://schemas.microsoft.com/office/drawing/2014/chart" uri="{C3380CC4-5D6E-409C-BE32-E72D297353CC}">
                  <c16:uniqueId val="{00000019-4562-4292-AE2B-A422C6C14908}"/>
                </c:ext>
              </c:extLst>
            </c:dLbl>
            <c:dLbl>
              <c:idx val="4"/>
              <c:delete val="1"/>
              <c:extLst>
                <c:ext xmlns:c15="http://schemas.microsoft.com/office/drawing/2012/chart" uri="{CE6537A1-D6FC-4f65-9D91-7224C49458BB}"/>
                <c:ext xmlns:c16="http://schemas.microsoft.com/office/drawing/2014/chart" uri="{C3380CC4-5D6E-409C-BE32-E72D297353CC}">
                  <c16:uniqueId val="{0000001A-4562-4292-AE2B-A422C6C14908}"/>
                </c:ext>
              </c:extLst>
            </c:dLbl>
            <c:dLbl>
              <c:idx val="5"/>
              <c:delete val="1"/>
              <c:extLst>
                <c:ext xmlns:c15="http://schemas.microsoft.com/office/drawing/2012/chart" uri="{CE6537A1-D6FC-4f65-9D91-7224C49458BB}"/>
                <c:ext xmlns:c16="http://schemas.microsoft.com/office/drawing/2014/chart" uri="{C3380CC4-5D6E-409C-BE32-E72D297353CC}">
                  <c16:uniqueId val="{0000001B-4562-4292-AE2B-A422C6C14908}"/>
                </c:ext>
              </c:extLst>
            </c:dLbl>
            <c:dLbl>
              <c:idx val="6"/>
              <c:delete val="1"/>
              <c:extLst>
                <c:ext xmlns:c15="http://schemas.microsoft.com/office/drawing/2012/chart" uri="{CE6537A1-D6FC-4f65-9D91-7224C49458BB}"/>
                <c:ext xmlns:c16="http://schemas.microsoft.com/office/drawing/2014/chart" uri="{C3380CC4-5D6E-409C-BE32-E72D297353CC}">
                  <c16:uniqueId val="{0000001C-4562-4292-AE2B-A422C6C14908}"/>
                </c:ext>
              </c:extLst>
            </c:dLbl>
            <c:dLbl>
              <c:idx val="7"/>
              <c:delete val="1"/>
              <c:extLst>
                <c:ext xmlns:c15="http://schemas.microsoft.com/office/drawing/2012/chart" uri="{CE6537A1-D6FC-4f65-9D91-7224C49458BB}"/>
                <c:ext xmlns:c16="http://schemas.microsoft.com/office/drawing/2014/chart" uri="{C3380CC4-5D6E-409C-BE32-E72D297353CC}">
                  <c16:uniqueId val="{0000001D-4562-4292-AE2B-A422C6C14908}"/>
                </c:ext>
              </c:extLst>
            </c:dLbl>
            <c:dLbl>
              <c:idx val="8"/>
              <c:delete val="1"/>
              <c:extLst>
                <c:ext xmlns:c15="http://schemas.microsoft.com/office/drawing/2012/chart" uri="{CE6537A1-D6FC-4f65-9D91-7224C49458BB}"/>
                <c:ext xmlns:c16="http://schemas.microsoft.com/office/drawing/2014/chart" uri="{C3380CC4-5D6E-409C-BE32-E72D297353CC}">
                  <c16:uniqueId val="{0000001E-4562-4292-AE2B-A422C6C14908}"/>
                </c:ext>
              </c:extLst>
            </c:dLbl>
            <c:dLbl>
              <c:idx val="9"/>
              <c:delete val="1"/>
              <c:extLst>
                <c:ext xmlns:c15="http://schemas.microsoft.com/office/drawing/2012/chart" uri="{CE6537A1-D6FC-4f65-9D91-7224C49458BB}"/>
                <c:ext xmlns:c16="http://schemas.microsoft.com/office/drawing/2014/chart" uri="{C3380CC4-5D6E-409C-BE32-E72D297353CC}">
                  <c16:uniqueId val="{0000001F-4562-4292-AE2B-A422C6C14908}"/>
                </c:ext>
              </c:extLst>
            </c:dLbl>
            <c:dLbl>
              <c:idx val="10"/>
              <c:delete val="1"/>
              <c:extLst>
                <c:ext xmlns:c15="http://schemas.microsoft.com/office/drawing/2012/chart" uri="{CE6537A1-D6FC-4f65-9D91-7224C49458BB}"/>
                <c:ext xmlns:c16="http://schemas.microsoft.com/office/drawing/2014/chart" uri="{C3380CC4-5D6E-409C-BE32-E72D297353CC}">
                  <c16:uniqueId val="{00000020-4562-4292-AE2B-A422C6C14908}"/>
                </c:ext>
              </c:extLst>
            </c:dLbl>
            <c:dLbl>
              <c:idx val="11"/>
              <c:layout>
                <c:manualLayout>
                  <c:x val="-1.7256115436082829E-2"/>
                  <c:y val="-6.7152999891673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562-4292-AE2B-A422C6C1490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'costos y gastos'!$B$7:$M$7</c:f>
              <c:numCache>
                <c:formatCode>_-* #,##0_-;\-* #,##0_-;_-* "-"??_-;_-@_-</c:formatCode>
                <c:ptCount val="12"/>
                <c:pt idx="0">
                  <c:v>7603</c:v>
                </c:pt>
                <c:pt idx="1">
                  <c:v>17592</c:v>
                </c:pt>
                <c:pt idx="2">
                  <c:v>28048</c:v>
                </c:pt>
                <c:pt idx="3">
                  <c:v>38527</c:v>
                </c:pt>
                <c:pt idx="4">
                  <c:v>48485</c:v>
                </c:pt>
                <c:pt idx="5">
                  <c:v>60704</c:v>
                </c:pt>
                <c:pt idx="6">
                  <c:v>70625</c:v>
                </c:pt>
                <c:pt idx="7">
                  <c:v>83989</c:v>
                </c:pt>
                <c:pt idx="8">
                  <c:v>94345</c:v>
                </c:pt>
                <c:pt idx="9">
                  <c:v>105593</c:v>
                </c:pt>
                <c:pt idx="10">
                  <c:v>115189</c:v>
                </c:pt>
                <c:pt idx="11">
                  <c:v>125181</c:v>
                </c:pt>
              </c:numCache>
            </c:numRef>
          </c:val>
          <c:smooth val="0"/>
          <c:extLst>
            <c:ext xmlns:c16="http://schemas.microsoft.com/office/drawing/2014/chart" uri="{C3380CC4-5D6E-409C-BE32-E72D297353CC}">
              <c16:uniqueId val="{00000022-4562-4292-AE2B-A422C6C14908}"/>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735949776"/>
        <c:crosses val="autoZero"/>
        <c:crossBetween val="between"/>
      </c:valAx>
    </c:plotArea>
    <c:legend>
      <c:legendPos val="r"/>
      <c:legendEntry>
        <c:idx val="1"/>
        <c:delete val="1"/>
      </c:legendEntry>
      <c:legendEntry>
        <c:idx val="2"/>
        <c:delete val="1"/>
      </c:legendEntry>
      <c:layout>
        <c:manualLayout>
          <c:xMode val="edge"/>
          <c:yMode val="edge"/>
          <c:x val="0.28296229109560023"/>
          <c:y val="0.88205619646381417"/>
          <c:w val="0.54289869321039985"/>
          <c:h val="0.113080306378596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showDLblsOverMax val="0"/>
    <c:extLst/>
  </c:chart>
  <c:spPr>
    <a:solidFill>
      <a:schemeClr val="bg1"/>
    </a:solidFill>
    <a:ln w="9525" cap="flat" cmpd="sng" algn="ctr">
      <a:solidFill>
        <a:schemeClr val="bg1"/>
      </a:solid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1400" b="1" i="0" baseline="0">
                <a:effectLst/>
              </a:rPr>
              <a:t>ÍNDICE DE LIQUIDEZ</a:t>
            </a:r>
            <a:endParaRPr lang="es-CO"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5.4121433087640981E-2"/>
          <c:y val="0.18363402301311055"/>
          <c:w val="0.94587856691235905"/>
          <c:h val="0.48818015663661618"/>
        </c:manualLayout>
      </c:layout>
      <c:lineChart>
        <c:grouping val="standard"/>
        <c:varyColors val="0"/>
        <c:ser>
          <c:idx val="0"/>
          <c:order val="0"/>
          <c:tx>
            <c:strRef>
              <c:f>'Indice de liquidez  nov'!$B$5</c:f>
              <c:strCache>
                <c:ptCount val="1"/>
                <c:pt idx="0">
                  <c:v>Meta  de Liquidez</c:v>
                </c:pt>
              </c:strCache>
            </c:strRef>
          </c:tx>
          <c:spPr>
            <a:ln w="28575" cap="rnd">
              <a:solidFill>
                <a:srgbClr val="93E80A"/>
              </a:solidFill>
              <a:round/>
            </a:ln>
            <a:effectLst/>
          </c:spPr>
          <c:marker>
            <c:symbol val="circle"/>
            <c:size val="7"/>
            <c:spPr>
              <a:solidFill>
                <a:srgbClr val="93E80A"/>
              </a:solidFill>
              <a:ln w="9525">
                <a:solidFill>
                  <a:srgbClr val="93E80A"/>
                </a:solidFill>
              </a:ln>
              <a:effectLst/>
            </c:spPr>
          </c:marker>
          <c:dLbls>
            <c:dLbl>
              <c:idx val="11"/>
              <c:layout>
                <c:manualLayout>
                  <c:x val="-1.3717424828917106E-2"/>
                  <c:y val="-4.24778524268121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B8-410E-8634-B32CB51FA3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'Indice de liquidez  nov'!$A$6:$A$17</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'Indice de liquidez  nov'!$B$6:$B$17</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6-F8AC-4528-9ED1-FB75DEDAF3BF}"/>
            </c:ext>
          </c:extLst>
        </c:ser>
        <c:ser>
          <c:idx val="1"/>
          <c:order val="1"/>
          <c:tx>
            <c:strRef>
              <c:f>'Indice de liquidez  nov'!$C$5</c:f>
              <c:strCache>
                <c:ptCount val="1"/>
                <c:pt idx="0">
                  <c:v>Resultado periodo</c:v>
                </c:pt>
              </c:strCache>
            </c:strRef>
          </c:tx>
          <c:spPr>
            <a:ln w="28575" cap="rnd">
              <a:solidFill>
                <a:srgbClr val="007934"/>
              </a:solidFill>
              <a:round/>
            </a:ln>
            <a:effectLst/>
          </c:spPr>
          <c:marker>
            <c:symbol val="circle"/>
            <c:size val="7"/>
            <c:spPr>
              <a:solidFill>
                <a:srgbClr val="007934">
                  <a:alpha val="82000"/>
                </a:srgbClr>
              </a:solidFill>
              <a:ln w="9525">
                <a:solidFill>
                  <a:srgbClr val="007934"/>
                </a:solidFill>
              </a:ln>
              <a:effectLst/>
            </c:spPr>
          </c:marker>
          <c:dLbls>
            <c:dLbl>
              <c:idx val="11"/>
              <c:layout>
                <c:manualLayout>
                  <c:x val="-3.0864205865063204E-2"/>
                  <c:y val="-4.24778524268121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B8-410E-8634-B32CB51FA3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'Indice de liquidez  nov'!$A$6:$A$17</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'Indice de liquidez  nov'!$C$6:$C$17</c:f>
              <c:numCache>
                <c:formatCode>0.0</c:formatCode>
                <c:ptCount val="12"/>
                <c:pt idx="0">
                  <c:v>1.4112615848317822</c:v>
                </c:pt>
                <c:pt idx="1">
                  <c:v>1.4965086006497588</c:v>
                </c:pt>
                <c:pt idx="2">
                  <c:v>1.5063690970831307</c:v>
                </c:pt>
                <c:pt idx="3">
                  <c:v>1.297448346898979</c:v>
                </c:pt>
                <c:pt idx="4">
                  <c:v>1</c:v>
                </c:pt>
                <c:pt idx="5">
                  <c:v>1.1000000000000001</c:v>
                </c:pt>
                <c:pt idx="6">
                  <c:v>1.2</c:v>
                </c:pt>
                <c:pt idx="7">
                  <c:v>1.2</c:v>
                </c:pt>
                <c:pt idx="8">
                  <c:v>1.1000000000000001</c:v>
                </c:pt>
                <c:pt idx="9">
                  <c:v>1.2</c:v>
                </c:pt>
                <c:pt idx="10">
                  <c:v>1.1000000000000001</c:v>
                </c:pt>
                <c:pt idx="11">
                  <c:v>1.2336213448511337</c:v>
                </c:pt>
              </c:numCache>
            </c:numRef>
          </c:val>
          <c:smooth val="0"/>
          <c:extLst>
            <c:ext xmlns:c16="http://schemas.microsoft.com/office/drawing/2014/chart" uri="{C3380CC4-5D6E-409C-BE32-E72D297353CC}">
              <c16:uniqueId val="{00000012-F8AC-4528-9ED1-FB75DEDAF3BF}"/>
            </c:ext>
          </c:extLst>
        </c:ser>
        <c:dLbls>
          <c:showLegendKey val="0"/>
          <c:showVal val="0"/>
          <c:showCatName val="0"/>
          <c:showSerName val="0"/>
          <c:showPercent val="0"/>
          <c:showBubbleSize val="0"/>
        </c:dLbls>
        <c:marker val="1"/>
        <c:smooth val="0"/>
        <c:axId val="495940264"/>
        <c:axId val="495939872"/>
      </c:lineChart>
      <c:dateAx>
        <c:axId val="4959402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495939872"/>
        <c:crosses val="autoZero"/>
        <c:auto val="1"/>
        <c:lblOffset val="100"/>
        <c:baseTimeUnit val="months"/>
      </c:dateAx>
      <c:valAx>
        <c:axId val="495939872"/>
        <c:scaling>
          <c:orientation val="minMax"/>
          <c:max val="2.7"/>
          <c:min val="1"/>
        </c:scaling>
        <c:delete val="0"/>
        <c:axPos val="l"/>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495940264"/>
        <c:crosses val="autoZero"/>
        <c:crossBetween val="between"/>
        <c:majorUnit val="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 b="1">
                <a:solidFill>
                  <a:srgbClr val="737373"/>
                </a:solidFill>
                <a:latin typeface="Tahoma" panose="020B0604030504040204" pitchFamily="34" charset="0"/>
                <a:ea typeface="Tahoma" panose="020B0604030504040204" pitchFamily="34" charset="0"/>
                <a:cs typeface="Tahoma" panose="020B0604030504040204" pitchFamily="34" charset="0"/>
              </a:rPr>
              <a:t>INVERSIONES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9.1837228229353501E-2"/>
          <c:y val="0.17043022310626049"/>
          <c:w val="0.89541008103914022"/>
          <c:h val="0.53927639253426651"/>
        </c:manualLayout>
      </c:layout>
      <c:lineChart>
        <c:grouping val="standard"/>
        <c:varyColors val="0"/>
        <c:ser>
          <c:idx val="0"/>
          <c:order val="0"/>
          <c:tx>
            <c:strRef>
              <c:f>Gráfico!$C$1</c:f>
              <c:strCache>
                <c:ptCount val="1"/>
                <c:pt idx="0">
                  <c:v>Presupuesto Inicial</c:v>
                </c:pt>
              </c:strCache>
            </c:strRef>
          </c:tx>
          <c:spPr>
            <a:ln w="28575" cap="rnd">
              <a:solidFill>
                <a:srgbClr val="7AD400"/>
              </a:solidFill>
              <a:round/>
            </a:ln>
            <a:effectLst/>
          </c:spPr>
          <c:marker>
            <c:symbol val="circle"/>
            <c:size val="7"/>
            <c:spPr>
              <a:solidFill>
                <a:srgbClr val="7AD400"/>
              </a:solidFill>
              <a:ln w="9525">
                <a:solidFill>
                  <a:srgbClr val="7AD400">
                    <a:alpha val="99000"/>
                  </a:srgbClr>
                </a:solidFill>
              </a:ln>
              <a:effectLst/>
            </c:spPr>
          </c:marker>
          <c:dLbls>
            <c:dLbl>
              <c:idx val="11"/>
              <c:layout>
                <c:manualLayout>
                  <c:x val="-5.2065885307463984E-2"/>
                  <c:y val="-4.5561551503567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99-411C-BE6F-590326C3B93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Gráfico!$A$2:$B$13</c:f>
              <c:strCache>
                <c:ptCount val="12"/>
                <c:pt idx="0">
                  <c:v>ene-24</c:v>
                </c:pt>
                <c:pt idx="1">
                  <c:v>feb-24</c:v>
                </c:pt>
                <c:pt idx="2">
                  <c:v>mar-24</c:v>
                </c:pt>
                <c:pt idx="3">
                  <c:v>abr-24</c:v>
                </c:pt>
                <c:pt idx="4">
                  <c:v>may-24</c:v>
                </c:pt>
                <c:pt idx="5">
                  <c:v>jun-24</c:v>
                </c:pt>
                <c:pt idx="6">
                  <c:v>jul-24</c:v>
                </c:pt>
                <c:pt idx="7">
                  <c:v>ago-24</c:v>
                </c:pt>
                <c:pt idx="8">
                  <c:v>sep-24</c:v>
                </c:pt>
                <c:pt idx="9">
                  <c:v>oct-24</c:v>
                </c:pt>
                <c:pt idx="10">
                  <c:v>nov-24</c:v>
                </c:pt>
                <c:pt idx="11">
                  <c:v>dic-24</c:v>
                </c:pt>
              </c:strCache>
            </c:strRef>
          </c:cat>
          <c:val>
            <c:numRef>
              <c:f>Gráfico!$C$2:$C$13</c:f>
              <c:numCache>
                <c:formatCode>_-* #,##0_-;\-* #,##0_-;_-* "-"??_-;_-@_-</c:formatCode>
                <c:ptCount val="12"/>
                <c:pt idx="0">
                  <c:v>66.666666666666657</c:v>
                </c:pt>
                <c:pt idx="1">
                  <c:v>133.33333333333331</c:v>
                </c:pt>
                <c:pt idx="2">
                  <c:v>200</c:v>
                </c:pt>
                <c:pt idx="3">
                  <c:v>266.66666666666663</c:v>
                </c:pt>
                <c:pt idx="4">
                  <c:v>333.33333333333331</c:v>
                </c:pt>
                <c:pt idx="5">
                  <c:v>400</c:v>
                </c:pt>
                <c:pt idx="6">
                  <c:v>666.66666666666663</c:v>
                </c:pt>
                <c:pt idx="7">
                  <c:v>773.33333333333326</c:v>
                </c:pt>
                <c:pt idx="8">
                  <c:v>939.99999999999989</c:v>
                </c:pt>
                <c:pt idx="9">
                  <c:v>3282.7122936666665</c:v>
                </c:pt>
                <c:pt idx="10">
                  <c:v>5983.9233333333332</c:v>
                </c:pt>
                <c:pt idx="11">
                  <c:v>7905.04</c:v>
                </c:pt>
              </c:numCache>
            </c:numRef>
          </c:val>
          <c:smooth val="0"/>
          <c:extLst>
            <c:ext xmlns:c16="http://schemas.microsoft.com/office/drawing/2014/chart" uri="{C3380CC4-5D6E-409C-BE32-E72D297353CC}">
              <c16:uniqueId val="{00000001-A599-411C-BE6F-590326C3B933}"/>
            </c:ext>
          </c:extLst>
        </c:ser>
        <c:ser>
          <c:idx val="1"/>
          <c:order val="1"/>
          <c:tx>
            <c:strRef>
              <c:f>Gráfico!$D$1</c:f>
              <c:strCache>
                <c:ptCount val="1"/>
                <c:pt idx="0">
                  <c:v>Real Ejecutado</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A599-411C-BE6F-590326C3B933}"/>
                </c:ext>
              </c:extLst>
            </c:dLbl>
            <c:dLbl>
              <c:idx val="1"/>
              <c:delete val="1"/>
              <c:extLst>
                <c:ext xmlns:c15="http://schemas.microsoft.com/office/drawing/2012/chart" uri="{CE6537A1-D6FC-4f65-9D91-7224C49458BB}"/>
                <c:ext xmlns:c16="http://schemas.microsoft.com/office/drawing/2014/chart" uri="{C3380CC4-5D6E-409C-BE32-E72D297353CC}">
                  <c16:uniqueId val="{00000003-A599-411C-BE6F-590326C3B933}"/>
                </c:ext>
              </c:extLst>
            </c:dLbl>
            <c:dLbl>
              <c:idx val="2"/>
              <c:delete val="1"/>
              <c:extLst>
                <c:ext xmlns:c15="http://schemas.microsoft.com/office/drawing/2012/chart" uri="{CE6537A1-D6FC-4f65-9D91-7224C49458BB}"/>
                <c:ext xmlns:c16="http://schemas.microsoft.com/office/drawing/2014/chart" uri="{C3380CC4-5D6E-409C-BE32-E72D297353CC}">
                  <c16:uniqueId val="{00000004-A599-411C-BE6F-590326C3B933}"/>
                </c:ext>
              </c:extLst>
            </c:dLbl>
            <c:dLbl>
              <c:idx val="3"/>
              <c:delete val="1"/>
              <c:extLst>
                <c:ext xmlns:c15="http://schemas.microsoft.com/office/drawing/2012/chart" uri="{CE6537A1-D6FC-4f65-9D91-7224C49458BB}"/>
                <c:ext xmlns:c16="http://schemas.microsoft.com/office/drawing/2014/chart" uri="{C3380CC4-5D6E-409C-BE32-E72D297353CC}">
                  <c16:uniqueId val="{00000005-A599-411C-BE6F-590326C3B933}"/>
                </c:ext>
              </c:extLst>
            </c:dLbl>
            <c:dLbl>
              <c:idx val="4"/>
              <c:delete val="1"/>
              <c:extLst>
                <c:ext xmlns:c15="http://schemas.microsoft.com/office/drawing/2012/chart" uri="{CE6537A1-D6FC-4f65-9D91-7224C49458BB}"/>
                <c:ext xmlns:c16="http://schemas.microsoft.com/office/drawing/2014/chart" uri="{C3380CC4-5D6E-409C-BE32-E72D297353CC}">
                  <c16:uniqueId val="{00000006-A599-411C-BE6F-590326C3B933}"/>
                </c:ext>
              </c:extLst>
            </c:dLbl>
            <c:dLbl>
              <c:idx val="5"/>
              <c:delete val="1"/>
              <c:extLst>
                <c:ext xmlns:c15="http://schemas.microsoft.com/office/drawing/2012/chart" uri="{CE6537A1-D6FC-4f65-9D91-7224C49458BB}"/>
                <c:ext xmlns:c16="http://schemas.microsoft.com/office/drawing/2014/chart" uri="{C3380CC4-5D6E-409C-BE32-E72D297353CC}">
                  <c16:uniqueId val="{00000007-A599-411C-BE6F-590326C3B933}"/>
                </c:ext>
              </c:extLst>
            </c:dLbl>
            <c:dLbl>
              <c:idx val="6"/>
              <c:delete val="1"/>
              <c:extLst>
                <c:ext xmlns:c15="http://schemas.microsoft.com/office/drawing/2012/chart" uri="{CE6537A1-D6FC-4f65-9D91-7224C49458BB}"/>
                <c:ext xmlns:c16="http://schemas.microsoft.com/office/drawing/2014/chart" uri="{C3380CC4-5D6E-409C-BE32-E72D297353CC}">
                  <c16:uniqueId val="{00000008-A599-411C-BE6F-590326C3B933}"/>
                </c:ext>
              </c:extLst>
            </c:dLbl>
            <c:dLbl>
              <c:idx val="7"/>
              <c:delete val="1"/>
              <c:extLst>
                <c:ext xmlns:c15="http://schemas.microsoft.com/office/drawing/2012/chart" uri="{CE6537A1-D6FC-4f65-9D91-7224C49458BB}"/>
                <c:ext xmlns:c16="http://schemas.microsoft.com/office/drawing/2014/chart" uri="{C3380CC4-5D6E-409C-BE32-E72D297353CC}">
                  <c16:uniqueId val="{00000009-A599-411C-BE6F-590326C3B933}"/>
                </c:ext>
              </c:extLst>
            </c:dLbl>
            <c:dLbl>
              <c:idx val="8"/>
              <c:delete val="1"/>
              <c:extLst>
                <c:ext xmlns:c15="http://schemas.microsoft.com/office/drawing/2012/chart" uri="{CE6537A1-D6FC-4f65-9D91-7224C49458BB}"/>
                <c:ext xmlns:c16="http://schemas.microsoft.com/office/drawing/2014/chart" uri="{C3380CC4-5D6E-409C-BE32-E72D297353CC}">
                  <c16:uniqueId val="{0000000A-A599-411C-BE6F-590326C3B933}"/>
                </c:ext>
              </c:extLst>
            </c:dLbl>
            <c:dLbl>
              <c:idx val="9"/>
              <c:delete val="1"/>
              <c:extLst>
                <c:ext xmlns:c15="http://schemas.microsoft.com/office/drawing/2012/chart" uri="{CE6537A1-D6FC-4f65-9D91-7224C49458BB}"/>
                <c:ext xmlns:c16="http://schemas.microsoft.com/office/drawing/2014/chart" uri="{C3380CC4-5D6E-409C-BE32-E72D297353CC}">
                  <c16:uniqueId val="{0000000B-A599-411C-BE6F-590326C3B933}"/>
                </c:ext>
              </c:extLst>
            </c:dLbl>
            <c:dLbl>
              <c:idx val="10"/>
              <c:delete val="1"/>
              <c:extLst>
                <c:ext xmlns:c15="http://schemas.microsoft.com/office/drawing/2012/chart" uri="{CE6537A1-D6FC-4f65-9D91-7224C49458BB}"/>
                <c:ext xmlns:c16="http://schemas.microsoft.com/office/drawing/2014/chart" uri="{C3380CC4-5D6E-409C-BE32-E72D297353CC}">
                  <c16:uniqueId val="{0000000C-A599-411C-BE6F-590326C3B933}"/>
                </c:ext>
              </c:extLst>
            </c:dLbl>
            <c:dLbl>
              <c:idx val="11"/>
              <c:layout>
                <c:manualLayout>
                  <c:x val="-6.1910429096146734E-3"/>
                  <c:y val="6.3504148937730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599-411C-BE6F-590326C3B93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Gráfico!$D$2:$D$13</c:f>
              <c:numCache>
                <c:formatCode>_-* #,##0_-;\-* #,##0_-;_-* "-"??_-;_-@_-</c:formatCode>
                <c:ptCount val="12"/>
                <c:pt idx="0">
                  <c:v>0</c:v>
                </c:pt>
                <c:pt idx="1">
                  <c:v>0</c:v>
                </c:pt>
                <c:pt idx="2">
                  <c:v>0</c:v>
                </c:pt>
                <c:pt idx="3">
                  <c:v>222.489968</c:v>
                </c:pt>
                <c:pt idx="4">
                  <c:v>281.75332740999994</c:v>
                </c:pt>
                <c:pt idx="5">
                  <c:v>260.30212740999997</c:v>
                </c:pt>
                <c:pt idx="6">
                  <c:v>577.52904797000008</c:v>
                </c:pt>
                <c:pt idx="7">
                  <c:v>22.625834970000028</c:v>
                </c:pt>
                <c:pt idx="8">
                  <c:v>903.32466815000009</c:v>
                </c:pt>
                <c:pt idx="9">
                  <c:v>903.32466815000009</c:v>
                </c:pt>
                <c:pt idx="10">
                  <c:v>3390.31457559</c:v>
                </c:pt>
                <c:pt idx="11">
                  <c:v>6473.89757061</c:v>
                </c:pt>
              </c:numCache>
            </c:numRef>
          </c:val>
          <c:smooth val="0"/>
          <c:extLst>
            <c:ext xmlns:c16="http://schemas.microsoft.com/office/drawing/2014/chart" uri="{C3380CC4-5D6E-409C-BE32-E72D297353CC}">
              <c16:uniqueId val="{0000000E-A599-411C-BE6F-590326C3B933}"/>
            </c:ext>
          </c:extLst>
        </c:ser>
        <c:dLbls>
          <c:showLegendKey val="0"/>
          <c:showVal val="0"/>
          <c:showCatName val="0"/>
          <c:showSerName val="0"/>
          <c:showPercent val="0"/>
          <c:showBubbleSize val="0"/>
        </c:dLbls>
        <c:marker val="1"/>
        <c:smooth val="0"/>
        <c:axId val="839425968"/>
        <c:axId val="671576416"/>
      </c:lineChart>
      <c:catAx>
        <c:axId val="83942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671576416"/>
        <c:crosses val="autoZero"/>
        <c:auto val="1"/>
        <c:lblAlgn val="ctr"/>
        <c:lblOffset val="100"/>
        <c:noMultiLvlLbl val="1"/>
      </c:catAx>
      <c:valAx>
        <c:axId val="671576416"/>
        <c:scaling>
          <c:orientation val="minMax"/>
          <c:max val="9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839425968"/>
        <c:crosses val="autoZero"/>
        <c:crossBetween val="between"/>
      </c:valAx>
      <c:spPr>
        <a:noFill/>
        <a:ln>
          <a:noFill/>
        </a:ln>
        <a:effectLst/>
      </c:spPr>
    </c:plotArea>
    <c:legend>
      <c:legendPos val="b"/>
      <c:layout>
        <c:manualLayout>
          <c:xMode val="edge"/>
          <c:yMode val="edge"/>
          <c:x val="0.27040247839087511"/>
          <c:y val="0.81842538112285856"/>
          <c:w val="0.45919504321824978"/>
          <c:h val="6.79796742993993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a:latin typeface="Tahoma" panose="020B0604030504040204" pitchFamily="34" charset="0"/>
                <a:ea typeface="Tahoma" panose="020B0604030504040204" pitchFamily="34" charset="0"/>
                <a:cs typeface="Tahoma" panose="020B0604030504040204" pitchFamily="34" charset="0"/>
              </a:rPr>
              <a:t>ILI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8.7229008087116866E-2"/>
          <c:y val="0.16294785452859681"/>
          <c:w val="0.91277099191288313"/>
          <c:h val="0.61548705580553331"/>
        </c:manualLayout>
      </c:layout>
      <c:lineChart>
        <c:grouping val="standard"/>
        <c:varyColors val="0"/>
        <c:ser>
          <c:idx val="0"/>
          <c:order val="0"/>
          <c:tx>
            <c:strRef>
              <c:f>'Proyectos y Grafico'!$D$3</c:f>
              <c:strCache>
                <c:ptCount val="1"/>
                <c:pt idx="0">
                  <c:v>Ejecutado mes</c:v>
                </c:pt>
              </c:strCache>
            </c:strRef>
          </c:tx>
          <c:spPr>
            <a:ln w="28575" cap="rnd">
              <a:solidFill>
                <a:srgbClr val="007934">
                  <a:alpha val="97000"/>
                </a:srgbClr>
              </a:solidFill>
              <a:round/>
            </a:ln>
            <a:effectLst/>
          </c:spPr>
          <c:marker>
            <c:symbol val="circle"/>
            <c:size val="7"/>
            <c:spPr>
              <a:solidFill>
                <a:srgbClr val="007934"/>
              </a:solidFill>
              <a:ln w="9525">
                <a:solidFill>
                  <a:srgbClr val="007934"/>
                </a:solidFill>
              </a:ln>
              <a:effectLst/>
            </c:spPr>
          </c:marker>
          <c:dLbls>
            <c:dLbl>
              <c:idx val="11"/>
              <c:layout>
                <c:manualLayout>
                  <c:x val="-1.5600550078436025E-16"/>
                  <c:y val="7.3142721992000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B4-42DC-B501-E04390C067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'Proyectos y Grafico'!$B$4:$B$15</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'Proyectos y Grafico'!$D$4:$D$15</c:f>
              <c:numCache>
                <c:formatCode>_(* #,##0.00_);_(* \(#,##0.00\);_(* "-"??_);_(@_)</c:formatCode>
                <c:ptCount val="12"/>
                <c:pt idx="0">
                  <c:v>0.06</c:v>
                </c:pt>
                <c:pt idx="1">
                  <c:v>0</c:v>
                </c:pt>
                <c:pt idx="2">
                  <c:v>0.43</c:v>
                </c:pt>
                <c:pt idx="3">
                  <c:v>2.2599999999999998</c:v>
                </c:pt>
                <c:pt idx="4">
                  <c:v>0.84</c:v>
                </c:pt>
                <c:pt idx="5">
                  <c:v>0.19</c:v>
                </c:pt>
                <c:pt idx="6">
                  <c:v>0.63</c:v>
                </c:pt>
                <c:pt idx="7">
                  <c:v>0.14000000000000001</c:v>
                </c:pt>
                <c:pt idx="8">
                  <c:v>0.18</c:v>
                </c:pt>
                <c:pt idx="9">
                  <c:v>0.05</c:v>
                </c:pt>
                <c:pt idx="10">
                  <c:v>0.15204611905687557</c:v>
                </c:pt>
                <c:pt idx="11">
                  <c:v>0.63</c:v>
                </c:pt>
              </c:numCache>
            </c:numRef>
          </c:val>
          <c:smooth val="0"/>
          <c:extLst>
            <c:ext xmlns:c16="http://schemas.microsoft.com/office/drawing/2014/chart" uri="{C3380CC4-5D6E-409C-BE32-E72D297353CC}">
              <c16:uniqueId val="{00000001-A1B4-42DC-B501-E04390C067A2}"/>
            </c:ext>
          </c:extLst>
        </c:ser>
        <c:ser>
          <c:idx val="1"/>
          <c:order val="1"/>
          <c:tx>
            <c:strRef>
              <c:f>'Proyectos y Grafico'!$C$3</c:f>
              <c:strCache>
                <c:ptCount val="1"/>
                <c:pt idx="0">
                  <c:v>Máximo permitido</c:v>
                </c:pt>
              </c:strCache>
            </c:strRef>
          </c:tx>
          <c:spPr>
            <a:ln w="28575" cap="rnd">
              <a:solidFill>
                <a:srgbClr val="7AD400">
                  <a:alpha val="91000"/>
                </a:srgbClr>
              </a:solidFill>
              <a:round/>
            </a:ln>
            <a:effectLst/>
          </c:spPr>
          <c:marker>
            <c:symbol val="circle"/>
            <c:size val="7"/>
            <c:spPr>
              <a:solidFill>
                <a:srgbClr val="7AD400">
                  <a:alpha val="96000"/>
                </a:srgbClr>
              </a:solidFill>
              <a:ln w="9525">
                <a:solidFill>
                  <a:srgbClr val="7AD400"/>
                </a:solidFill>
              </a:ln>
              <a:effectLst/>
            </c:spPr>
          </c:marker>
          <c:dLbls>
            <c:dLbl>
              <c:idx val="11"/>
              <c:layout>
                <c:manualLayout>
                  <c:x val="-2.1273723132711517E-2"/>
                  <c:y val="-8.2895084924267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B4-42DC-B501-E04390C067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'Proyectos y Grafico'!$C$4:$C$15</c:f>
              <c:numCache>
                <c:formatCode>_(* #,##0.00_);_(* \(#,##0.00\);_(* "-"??_);_(@_)</c:formatCode>
                <c:ptCount val="12"/>
                <c:pt idx="0">
                  <c:v>0.85</c:v>
                </c:pt>
                <c:pt idx="1">
                  <c:v>0.85</c:v>
                </c:pt>
                <c:pt idx="2">
                  <c:v>0.85</c:v>
                </c:pt>
                <c:pt idx="3">
                  <c:v>0.85</c:v>
                </c:pt>
                <c:pt idx="4">
                  <c:v>0.85</c:v>
                </c:pt>
                <c:pt idx="5">
                  <c:v>0.85</c:v>
                </c:pt>
                <c:pt idx="6">
                  <c:v>0.85</c:v>
                </c:pt>
                <c:pt idx="7">
                  <c:v>0.85</c:v>
                </c:pt>
                <c:pt idx="8">
                  <c:v>0.85</c:v>
                </c:pt>
                <c:pt idx="9">
                  <c:v>0.85</c:v>
                </c:pt>
                <c:pt idx="10">
                  <c:v>0.85</c:v>
                </c:pt>
                <c:pt idx="11">
                  <c:v>0.85</c:v>
                </c:pt>
              </c:numCache>
            </c:numRef>
          </c:val>
          <c:smooth val="0"/>
          <c:extLst>
            <c:ext xmlns:c16="http://schemas.microsoft.com/office/drawing/2014/chart" uri="{C3380CC4-5D6E-409C-BE32-E72D297353CC}">
              <c16:uniqueId val="{00000003-A1B4-42DC-B501-E04390C067A2}"/>
            </c:ext>
          </c:extLst>
        </c:ser>
        <c:dLbls>
          <c:showLegendKey val="0"/>
          <c:showVal val="0"/>
          <c:showCatName val="0"/>
          <c:showSerName val="0"/>
          <c:showPercent val="0"/>
          <c:showBubbleSize val="0"/>
        </c:dLbls>
        <c:marker val="1"/>
        <c:smooth val="0"/>
        <c:axId val="905263279"/>
        <c:axId val="905274095"/>
        <c:extLst/>
      </c:lineChart>
      <c:dateAx>
        <c:axId val="905263279"/>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905274095"/>
        <c:crosses val="autoZero"/>
        <c:auto val="1"/>
        <c:lblOffset val="100"/>
        <c:baseTimeUnit val="months"/>
      </c:dateAx>
      <c:valAx>
        <c:axId val="905274095"/>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crossAx val="90526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1400" b="1" i="0" baseline="0">
                <a:effectLst/>
                <a:latin typeface="Tahoma" panose="020B0604030504040204" pitchFamily="34" charset="0"/>
                <a:ea typeface="Tahoma" panose="020B0604030504040204" pitchFamily="34" charset="0"/>
                <a:cs typeface="Tahoma" panose="020B0604030504040204" pitchFamily="34" charset="0"/>
              </a:rPr>
              <a:t>% CONTINUIDAD PTAR AC </a:t>
            </a:r>
            <a:endParaRPr lang="es-CO" sz="1400">
              <a:effectLst/>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29769996756279998"/>
          <c:y val="1.29975662824708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autoTitleDeleted val="0"/>
    <c:plotArea>
      <c:layout>
        <c:manualLayout>
          <c:layoutTarget val="inner"/>
          <c:xMode val="edge"/>
          <c:yMode val="edge"/>
          <c:x val="0.10781574250508828"/>
          <c:y val="0.1691873757811333"/>
          <c:w val="0.85337675647269196"/>
          <c:h val="0.61471529189258889"/>
        </c:manualLayout>
      </c:layout>
      <c:lineChart>
        <c:grouping val="standard"/>
        <c:varyColors val="0"/>
        <c:ser>
          <c:idx val="0"/>
          <c:order val="0"/>
          <c:tx>
            <c:strRef>
              <c:f>Continuidad!$A$14</c:f>
              <c:strCache>
                <c:ptCount val="1"/>
                <c:pt idx="0">
                  <c:v>Meta de Continuidad</c:v>
                </c:pt>
              </c:strCache>
            </c:strRef>
          </c:tx>
          <c:spPr>
            <a:ln w="28575" cap="rnd">
              <a:solidFill>
                <a:srgbClr val="7AD400"/>
              </a:solidFill>
              <a:round/>
            </a:ln>
            <a:effectLst/>
          </c:spPr>
          <c:marker>
            <c:symbol val="circle"/>
            <c:size val="7"/>
            <c:spPr>
              <a:solidFill>
                <a:srgbClr val="7AD400"/>
              </a:solidFill>
              <a:ln w="9525">
                <a:solidFill>
                  <a:srgbClr val="7AD4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AFE2-474F-AF75-1CB95DB0758B}"/>
                </c:ext>
              </c:extLst>
            </c:dLbl>
            <c:dLbl>
              <c:idx val="1"/>
              <c:delete val="1"/>
              <c:extLst>
                <c:ext xmlns:c15="http://schemas.microsoft.com/office/drawing/2012/chart" uri="{CE6537A1-D6FC-4f65-9D91-7224C49458BB}"/>
                <c:ext xmlns:c16="http://schemas.microsoft.com/office/drawing/2014/chart" uri="{C3380CC4-5D6E-409C-BE32-E72D297353CC}">
                  <c16:uniqueId val="{00000001-AFE2-474F-AF75-1CB95DB0758B}"/>
                </c:ext>
              </c:extLst>
            </c:dLbl>
            <c:dLbl>
              <c:idx val="2"/>
              <c:delete val="1"/>
              <c:extLst>
                <c:ext xmlns:c15="http://schemas.microsoft.com/office/drawing/2012/chart" uri="{CE6537A1-D6FC-4f65-9D91-7224C49458BB}"/>
                <c:ext xmlns:c16="http://schemas.microsoft.com/office/drawing/2014/chart" uri="{C3380CC4-5D6E-409C-BE32-E72D297353CC}">
                  <c16:uniqueId val="{00000002-AFE2-474F-AF75-1CB95DB0758B}"/>
                </c:ext>
              </c:extLst>
            </c:dLbl>
            <c:dLbl>
              <c:idx val="3"/>
              <c:delete val="1"/>
              <c:extLst>
                <c:ext xmlns:c15="http://schemas.microsoft.com/office/drawing/2012/chart" uri="{CE6537A1-D6FC-4f65-9D91-7224C49458BB}"/>
                <c:ext xmlns:c16="http://schemas.microsoft.com/office/drawing/2014/chart" uri="{C3380CC4-5D6E-409C-BE32-E72D297353CC}">
                  <c16:uniqueId val="{00000003-AFE2-474F-AF75-1CB95DB0758B}"/>
                </c:ext>
              </c:extLst>
            </c:dLbl>
            <c:dLbl>
              <c:idx val="4"/>
              <c:delete val="1"/>
              <c:extLst>
                <c:ext xmlns:c15="http://schemas.microsoft.com/office/drawing/2012/chart" uri="{CE6537A1-D6FC-4f65-9D91-7224C49458BB}"/>
                <c:ext xmlns:c16="http://schemas.microsoft.com/office/drawing/2014/chart" uri="{C3380CC4-5D6E-409C-BE32-E72D297353CC}">
                  <c16:uniqueId val="{00000004-AFE2-474F-AF75-1CB95DB0758B}"/>
                </c:ext>
              </c:extLst>
            </c:dLbl>
            <c:dLbl>
              <c:idx val="5"/>
              <c:delete val="1"/>
              <c:extLst>
                <c:ext xmlns:c15="http://schemas.microsoft.com/office/drawing/2012/chart" uri="{CE6537A1-D6FC-4f65-9D91-7224C49458BB}"/>
                <c:ext xmlns:c16="http://schemas.microsoft.com/office/drawing/2014/chart" uri="{C3380CC4-5D6E-409C-BE32-E72D297353CC}">
                  <c16:uniqueId val="{00000005-AFE2-474F-AF75-1CB95DB0758B}"/>
                </c:ext>
              </c:extLst>
            </c:dLbl>
            <c:dLbl>
              <c:idx val="6"/>
              <c:delete val="1"/>
              <c:extLst>
                <c:ext xmlns:c15="http://schemas.microsoft.com/office/drawing/2012/chart" uri="{CE6537A1-D6FC-4f65-9D91-7224C49458BB}"/>
                <c:ext xmlns:c16="http://schemas.microsoft.com/office/drawing/2014/chart" uri="{C3380CC4-5D6E-409C-BE32-E72D297353CC}">
                  <c16:uniqueId val="{00000006-AFE2-474F-AF75-1CB95DB0758B}"/>
                </c:ext>
              </c:extLst>
            </c:dLbl>
            <c:dLbl>
              <c:idx val="7"/>
              <c:delete val="1"/>
              <c:extLst>
                <c:ext xmlns:c15="http://schemas.microsoft.com/office/drawing/2012/chart" uri="{CE6537A1-D6FC-4f65-9D91-7224C49458BB}"/>
                <c:ext xmlns:c16="http://schemas.microsoft.com/office/drawing/2014/chart" uri="{C3380CC4-5D6E-409C-BE32-E72D297353CC}">
                  <c16:uniqueId val="{00000007-AFE2-474F-AF75-1CB95DB0758B}"/>
                </c:ext>
              </c:extLst>
            </c:dLbl>
            <c:dLbl>
              <c:idx val="8"/>
              <c:delete val="1"/>
              <c:extLst>
                <c:ext xmlns:c15="http://schemas.microsoft.com/office/drawing/2012/chart" uri="{CE6537A1-D6FC-4f65-9D91-7224C49458BB}"/>
                <c:ext xmlns:c16="http://schemas.microsoft.com/office/drawing/2014/chart" uri="{C3380CC4-5D6E-409C-BE32-E72D297353CC}">
                  <c16:uniqueId val="{00000008-AFE2-474F-AF75-1CB95DB0758B}"/>
                </c:ext>
              </c:extLst>
            </c:dLbl>
            <c:dLbl>
              <c:idx val="9"/>
              <c:delete val="1"/>
              <c:extLst>
                <c:ext xmlns:c15="http://schemas.microsoft.com/office/drawing/2012/chart" uri="{CE6537A1-D6FC-4f65-9D91-7224C49458BB}"/>
                <c:ext xmlns:c16="http://schemas.microsoft.com/office/drawing/2014/chart" uri="{C3380CC4-5D6E-409C-BE32-E72D297353CC}">
                  <c16:uniqueId val="{00000009-AFE2-474F-AF75-1CB95DB0758B}"/>
                </c:ext>
              </c:extLst>
            </c:dLbl>
            <c:dLbl>
              <c:idx val="10"/>
              <c:delete val="1"/>
              <c:extLst>
                <c:ext xmlns:c15="http://schemas.microsoft.com/office/drawing/2012/chart" uri="{CE6537A1-D6FC-4f65-9D91-7224C49458BB}"/>
                <c:ext xmlns:c16="http://schemas.microsoft.com/office/drawing/2014/chart" uri="{C3380CC4-5D6E-409C-BE32-E72D297353CC}">
                  <c16:uniqueId val="{0000000A-AFE2-474F-AF75-1CB95DB0758B}"/>
                </c:ext>
              </c:extLst>
            </c:dLbl>
            <c:dLbl>
              <c:idx val="11"/>
              <c:layout>
                <c:manualLayout>
                  <c:x val="-1.9305965621976971E-2"/>
                  <c:y val="-4.6735632230962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E2-474F-AF75-1CB95DB0758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Continuidad!$AY$2:$BJ$2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Continuidad!$AY$14:$BJ$14</c:f>
              <c:numCache>
                <c:formatCode>0.0%</c:formatCode>
                <c:ptCount val="12"/>
                <c:pt idx="0">
                  <c:v>0.99</c:v>
                </c:pt>
                <c:pt idx="1">
                  <c:v>0.99</c:v>
                </c:pt>
                <c:pt idx="2">
                  <c:v>0.99</c:v>
                </c:pt>
                <c:pt idx="3">
                  <c:v>0.99</c:v>
                </c:pt>
                <c:pt idx="4">
                  <c:v>0.99</c:v>
                </c:pt>
                <c:pt idx="5">
                  <c:v>0.99</c:v>
                </c:pt>
                <c:pt idx="6">
                  <c:v>0.99</c:v>
                </c:pt>
                <c:pt idx="7">
                  <c:v>0.99</c:v>
                </c:pt>
                <c:pt idx="8">
                  <c:v>0.99</c:v>
                </c:pt>
                <c:pt idx="9">
                  <c:v>0.99</c:v>
                </c:pt>
                <c:pt idx="10">
                  <c:v>0.99</c:v>
                </c:pt>
                <c:pt idx="11">
                  <c:v>0.99</c:v>
                </c:pt>
              </c:numCache>
            </c:numRef>
          </c:val>
          <c:smooth val="0"/>
          <c:extLst>
            <c:ext xmlns:c16="http://schemas.microsoft.com/office/drawing/2014/chart" uri="{C3380CC4-5D6E-409C-BE32-E72D297353CC}">
              <c16:uniqueId val="{0000000C-AFE2-474F-AF75-1CB95DB0758B}"/>
            </c:ext>
          </c:extLst>
        </c:ser>
        <c:ser>
          <c:idx val="1"/>
          <c:order val="1"/>
          <c:tx>
            <c:strRef>
              <c:f>Continuidad!$A$6</c:f>
              <c:strCache>
                <c:ptCount val="1"/>
                <c:pt idx="0">
                  <c:v>Continuidad </c:v>
                </c:pt>
              </c:strCache>
            </c:strRef>
          </c:tx>
          <c:spPr>
            <a:ln w="28575" cap="rnd">
              <a:solidFill>
                <a:srgbClr val="007934"/>
              </a:solidFill>
              <a:round/>
            </a:ln>
            <a:effectLst/>
          </c:spPr>
          <c:marker>
            <c:symbol val="circle"/>
            <c:size val="7"/>
            <c:spPr>
              <a:solidFill>
                <a:srgbClr val="007934">
                  <a:alpha val="99000"/>
                </a:srgbClr>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AFE2-474F-AF75-1CB95DB0758B}"/>
                </c:ext>
              </c:extLst>
            </c:dLbl>
            <c:dLbl>
              <c:idx val="1"/>
              <c:delete val="1"/>
              <c:extLst>
                <c:ext xmlns:c15="http://schemas.microsoft.com/office/drawing/2012/chart" uri="{CE6537A1-D6FC-4f65-9D91-7224C49458BB}"/>
                <c:ext xmlns:c16="http://schemas.microsoft.com/office/drawing/2014/chart" uri="{C3380CC4-5D6E-409C-BE32-E72D297353CC}">
                  <c16:uniqueId val="{0000000E-AFE2-474F-AF75-1CB95DB0758B}"/>
                </c:ext>
              </c:extLst>
            </c:dLbl>
            <c:dLbl>
              <c:idx val="2"/>
              <c:delete val="1"/>
              <c:extLst>
                <c:ext xmlns:c15="http://schemas.microsoft.com/office/drawing/2012/chart" uri="{CE6537A1-D6FC-4f65-9D91-7224C49458BB}"/>
                <c:ext xmlns:c16="http://schemas.microsoft.com/office/drawing/2014/chart" uri="{C3380CC4-5D6E-409C-BE32-E72D297353CC}">
                  <c16:uniqueId val="{0000000F-AFE2-474F-AF75-1CB95DB0758B}"/>
                </c:ext>
              </c:extLst>
            </c:dLbl>
            <c:dLbl>
              <c:idx val="3"/>
              <c:delete val="1"/>
              <c:extLst>
                <c:ext xmlns:c15="http://schemas.microsoft.com/office/drawing/2012/chart" uri="{CE6537A1-D6FC-4f65-9D91-7224C49458BB}"/>
                <c:ext xmlns:c16="http://schemas.microsoft.com/office/drawing/2014/chart" uri="{C3380CC4-5D6E-409C-BE32-E72D297353CC}">
                  <c16:uniqueId val="{00000010-AFE2-474F-AF75-1CB95DB0758B}"/>
                </c:ext>
              </c:extLst>
            </c:dLbl>
            <c:dLbl>
              <c:idx val="4"/>
              <c:delete val="1"/>
              <c:extLst>
                <c:ext xmlns:c15="http://schemas.microsoft.com/office/drawing/2012/chart" uri="{CE6537A1-D6FC-4f65-9D91-7224C49458BB}"/>
                <c:ext xmlns:c16="http://schemas.microsoft.com/office/drawing/2014/chart" uri="{C3380CC4-5D6E-409C-BE32-E72D297353CC}">
                  <c16:uniqueId val="{00000011-AFE2-474F-AF75-1CB95DB0758B}"/>
                </c:ext>
              </c:extLst>
            </c:dLbl>
            <c:dLbl>
              <c:idx val="5"/>
              <c:delete val="1"/>
              <c:extLst>
                <c:ext xmlns:c15="http://schemas.microsoft.com/office/drawing/2012/chart" uri="{CE6537A1-D6FC-4f65-9D91-7224C49458BB}"/>
                <c:ext xmlns:c16="http://schemas.microsoft.com/office/drawing/2014/chart" uri="{C3380CC4-5D6E-409C-BE32-E72D297353CC}">
                  <c16:uniqueId val="{00000012-AFE2-474F-AF75-1CB95DB0758B}"/>
                </c:ext>
              </c:extLst>
            </c:dLbl>
            <c:dLbl>
              <c:idx val="6"/>
              <c:delete val="1"/>
              <c:extLst>
                <c:ext xmlns:c15="http://schemas.microsoft.com/office/drawing/2012/chart" uri="{CE6537A1-D6FC-4f65-9D91-7224C49458BB}"/>
                <c:ext xmlns:c16="http://schemas.microsoft.com/office/drawing/2014/chart" uri="{C3380CC4-5D6E-409C-BE32-E72D297353CC}">
                  <c16:uniqueId val="{00000013-AFE2-474F-AF75-1CB95DB0758B}"/>
                </c:ext>
              </c:extLst>
            </c:dLbl>
            <c:dLbl>
              <c:idx val="7"/>
              <c:delete val="1"/>
              <c:extLst>
                <c:ext xmlns:c15="http://schemas.microsoft.com/office/drawing/2012/chart" uri="{CE6537A1-D6FC-4f65-9D91-7224C49458BB}"/>
                <c:ext xmlns:c16="http://schemas.microsoft.com/office/drawing/2014/chart" uri="{C3380CC4-5D6E-409C-BE32-E72D297353CC}">
                  <c16:uniqueId val="{00000014-AFE2-474F-AF75-1CB95DB0758B}"/>
                </c:ext>
              </c:extLst>
            </c:dLbl>
            <c:dLbl>
              <c:idx val="8"/>
              <c:delete val="1"/>
              <c:extLst>
                <c:ext xmlns:c15="http://schemas.microsoft.com/office/drawing/2012/chart" uri="{CE6537A1-D6FC-4f65-9D91-7224C49458BB}"/>
                <c:ext xmlns:c16="http://schemas.microsoft.com/office/drawing/2014/chart" uri="{C3380CC4-5D6E-409C-BE32-E72D297353CC}">
                  <c16:uniqueId val="{00000015-AFE2-474F-AF75-1CB95DB0758B}"/>
                </c:ext>
              </c:extLst>
            </c:dLbl>
            <c:dLbl>
              <c:idx val="9"/>
              <c:delete val="1"/>
              <c:extLst>
                <c:ext xmlns:c15="http://schemas.microsoft.com/office/drawing/2012/chart" uri="{CE6537A1-D6FC-4f65-9D91-7224C49458BB}"/>
                <c:ext xmlns:c16="http://schemas.microsoft.com/office/drawing/2014/chart" uri="{C3380CC4-5D6E-409C-BE32-E72D297353CC}">
                  <c16:uniqueId val="{00000016-AFE2-474F-AF75-1CB95DB0758B}"/>
                </c:ext>
              </c:extLst>
            </c:dLbl>
            <c:dLbl>
              <c:idx val="10"/>
              <c:delete val="1"/>
              <c:extLst>
                <c:ext xmlns:c15="http://schemas.microsoft.com/office/drawing/2012/chart" uri="{CE6537A1-D6FC-4f65-9D91-7224C49458BB}"/>
                <c:ext xmlns:c16="http://schemas.microsoft.com/office/drawing/2014/chart" uri="{C3380CC4-5D6E-409C-BE32-E72D297353CC}">
                  <c16:uniqueId val="{00000017-AFE2-474F-AF75-1CB95DB0758B}"/>
                </c:ext>
              </c:extLst>
            </c:dLbl>
            <c:dLbl>
              <c:idx val="11"/>
              <c:layout>
                <c:manualLayout>
                  <c:x val="-1.9320333323923897E-2"/>
                  <c:y val="-5.927231368278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FE2-474F-AF75-1CB95DB0758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Continuidad!$AY$2:$BJ$2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Continuidad!$AY$13:$BJ$13</c:f>
              <c:numCache>
                <c:formatCode>0.00%</c:formatCode>
                <c:ptCount val="12"/>
                <c:pt idx="0">
                  <c:v>0.99942808219178081</c:v>
                </c:pt>
                <c:pt idx="1">
                  <c:v>0.99928392531876142</c:v>
                </c:pt>
                <c:pt idx="2">
                  <c:v>0.99935792349726771</c:v>
                </c:pt>
                <c:pt idx="3">
                  <c:v>0.99933743169398903</c:v>
                </c:pt>
                <c:pt idx="4">
                  <c:v>0.99937727686703093</c:v>
                </c:pt>
                <c:pt idx="5">
                  <c:v>0.99931807832422581</c:v>
                </c:pt>
                <c:pt idx="6">
                  <c:v>0.99922320886460225</c:v>
                </c:pt>
                <c:pt idx="7">
                  <c:v>0.99925166970248935</c:v>
                </c:pt>
                <c:pt idx="8">
                  <c:v>0.99921182452944746</c:v>
                </c:pt>
                <c:pt idx="9">
                  <c:v>0.99932187310261078</c:v>
                </c:pt>
                <c:pt idx="10">
                  <c:v>0.9993784153005465</c:v>
                </c:pt>
                <c:pt idx="11">
                  <c:v>0.9993784153005465</c:v>
                </c:pt>
              </c:numCache>
            </c:numRef>
          </c:val>
          <c:smooth val="0"/>
          <c:extLst>
            <c:ext xmlns:c16="http://schemas.microsoft.com/office/drawing/2014/chart" uri="{C3380CC4-5D6E-409C-BE32-E72D297353CC}">
              <c16:uniqueId val="{00000019-AFE2-474F-AF75-1CB95DB0758B}"/>
            </c:ext>
          </c:extLst>
        </c:ser>
        <c:dLbls>
          <c:showLegendKey val="0"/>
          <c:showVal val="0"/>
          <c:showCatName val="0"/>
          <c:showSerName val="0"/>
          <c:showPercent val="0"/>
          <c:showBubbleSize val="0"/>
        </c:dLbls>
        <c:marker val="1"/>
        <c:smooth val="0"/>
        <c:axId val="430784760"/>
        <c:axId val="430784368"/>
      </c:lineChart>
      <c:dateAx>
        <c:axId val="43078476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0784368"/>
        <c:crosses val="autoZero"/>
        <c:auto val="1"/>
        <c:lblOffset val="100"/>
        <c:baseTimeUnit val="months"/>
      </c:dateAx>
      <c:valAx>
        <c:axId val="430784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0784760"/>
        <c:crosses val="autoZero"/>
        <c:crossBetween val="between"/>
      </c:valAx>
      <c:spPr>
        <a:noFill/>
        <a:ln w="25400">
          <a:noFill/>
        </a:ln>
        <a:effectLst/>
      </c:spPr>
    </c:plotArea>
    <c:legend>
      <c:legendPos val="b"/>
      <c:layout>
        <c:manualLayout>
          <c:xMode val="edge"/>
          <c:yMode val="edge"/>
          <c:x val="0.25976128992890013"/>
          <c:y val="0.88841026459769978"/>
          <c:w val="0.46330379052093401"/>
          <c:h val="7.2597036554887598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O" b="1">
                <a:latin typeface="Tahoma" panose="020B0604030504040204" pitchFamily="34" charset="0"/>
                <a:ea typeface="Tahoma" panose="020B0604030504040204" pitchFamily="34" charset="0"/>
                <a:cs typeface="Tahoma" panose="020B0604030504040204" pitchFamily="34" charset="0"/>
              </a:rPr>
              <a:t>COSTO</a:t>
            </a:r>
            <a:r>
              <a:rPr lang="es-CO" b="1" baseline="0">
                <a:latin typeface="Tahoma" panose="020B0604030504040204" pitchFamily="34" charset="0"/>
                <a:ea typeface="Tahoma" panose="020B0604030504040204" pitchFamily="34" charset="0"/>
                <a:cs typeface="Tahoma" panose="020B0604030504040204" pitchFamily="34" charset="0"/>
              </a:rPr>
              <a:t> DE TRATAMIENTO PTAR AC</a:t>
            </a:r>
            <a:endParaRPr lang="es-CO" b="1">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24920943185184508"/>
          <c:y val="3.46601767532557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0485743329241845"/>
          <c:y val="0.19260073455012386"/>
          <c:w val="0.87496950272200991"/>
          <c:h val="0.61875886546597814"/>
        </c:manualLayout>
      </c:layout>
      <c:lineChart>
        <c:grouping val="standard"/>
        <c:varyColors val="0"/>
        <c:ser>
          <c:idx val="0"/>
          <c:order val="0"/>
          <c:tx>
            <c:strRef>
              <c:f>Costos!$A$13</c:f>
              <c:strCache>
                <c:ptCount val="1"/>
                <c:pt idx="0">
                  <c:v>Meta costos de tratamiento ($/m3)</c:v>
                </c:pt>
              </c:strCache>
            </c:strRef>
          </c:tx>
          <c:spPr>
            <a:ln w="28575" cap="rnd">
              <a:solidFill>
                <a:srgbClr val="7AD400"/>
              </a:solidFill>
              <a:round/>
            </a:ln>
            <a:effectLst/>
          </c:spPr>
          <c:marker>
            <c:symbol val="circle"/>
            <c:size val="7"/>
            <c:spPr>
              <a:solidFill>
                <a:srgbClr val="7AD400">
                  <a:alpha val="92000"/>
                </a:srgbClr>
              </a:solidFill>
              <a:ln w="9525">
                <a:solidFill>
                  <a:srgbClr val="7AD400"/>
                </a:solidFill>
              </a:ln>
              <a:effectLst/>
            </c:spPr>
          </c:marker>
          <c:dLbls>
            <c:dLbl>
              <c:idx val="11"/>
              <c:layout>
                <c:manualLayout>
                  <c:x val="-2.4299846069085335E-2"/>
                  <c:y val="-4.1803543097148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4A-42D9-9D81-59144676191E}"/>
                </c:ext>
              </c:extLst>
            </c:dLbl>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Costos!$AX$9:$BI$9</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Costos!$AX$13:$BI$13</c:f>
              <c:numCache>
                <c:formatCode>_-* #,##0.00_-;\-* #,##0.00_-;_-* "-"?_-;_-@_-</c:formatCode>
                <c:ptCount val="12"/>
                <c:pt idx="0" formatCode="_-* #,##0.0_-;\-* #,##0.0_-;_-* &quot;-&quot;?_-;_-@_-">
                  <c:v>698.583083379247</c:v>
                </c:pt>
                <c:pt idx="1">
                  <c:v>698.583083379247</c:v>
                </c:pt>
                <c:pt idx="2">
                  <c:v>698.583083379247</c:v>
                </c:pt>
                <c:pt idx="3">
                  <c:v>698.583083379247</c:v>
                </c:pt>
                <c:pt idx="4">
                  <c:v>698.583083379247</c:v>
                </c:pt>
                <c:pt idx="5">
                  <c:v>698.583083379247</c:v>
                </c:pt>
                <c:pt idx="6">
                  <c:v>698.583083379247</c:v>
                </c:pt>
                <c:pt idx="7">
                  <c:v>698.583083379247</c:v>
                </c:pt>
                <c:pt idx="8">
                  <c:v>698.583083379247</c:v>
                </c:pt>
                <c:pt idx="9">
                  <c:v>698.583083379247</c:v>
                </c:pt>
                <c:pt idx="10">
                  <c:v>698.583083379247</c:v>
                </c:pt>
                <c:pt idx="11">
                  <c:v>698.583083379247</c:v>
                </c:pt>
              </c:numCache>
            </c:numRef>
          </c:val>
          <c:smooth val="0"/>
          <c:extLst>
            <c:ext xmlns:c16="http://schemas.microsoft.com/office/drawing/2014/chart" uri="{C3380CC4-5D6E-409C-BE32-E72D297353CC}">
              <c16:uniqueId val="{00000001-9F4A-42D9-9D81-59144676191E}"/>
            </c:ext>
          </c:extLst>
        </c:ser>
        <c:ser>
          <c:idx val="1"/>
          <c:order val="1"/>
          <c:tx>
            <c:strRef>
              <c:f>Costos!$A$6</c:f>
              <c:strCache>
                <c:ptCount val="1"/>
                <c:pt idx="0">
                  <c:v>Costos de tratamiento por m3 ($/m3)</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9F4A-42D9-9D81-59144676191E}"/>
                </c:ext>
              </c:extLst>
            </c:dLbl>
            <c:dLbl>
              <c:idx val="1"/>
              <c:delete val="1"/>
              <c:extLst>
                <c:ext xmlns:c15="http://schemas.microsoft.com/office/drawing/2012/chart" uri="{CE6537A1-D6FC-4f65-9D91-7224C49458BB}"/>
                <c:ext xmlns:c16="http://schemas.microsoft.com/office/drawing/2014/chart" uri="{C3380CC4-5D6E-409C-BE32-E72D297353CC}">
                  <c16:uniqueId val="{00000003-9F4A-42D9-9D81-59144676191E}"/>
                </c:ext>
              </c:extLst>
            </c:dLbl>
            <c:dLbl>
              <c:idx val="2"/>
              <c:delete val="1"/>
              <c:extLst>
                <c:ext xmlns:c15="http://schemas.microsoft.com/office/drawing/2012/chart" uri="{CE6537A1-D6FC-4f65-9D91-7224C49458BB}"/>
                <c:ext xmlns:c16="http://schemas.microsoft.com/office/drawing/2014/chart" uri="{C3380CC4-5D6E-409C-BE32-E72D297353CC}">
                  <c16:uniqueId val="{00000004-9F4A-42D9-9D81-59144676191E}"/>
                </c:ext>
              </c:extLst>
            </c:dLbl>
            <c:dLbl>
              <c:idx val="3"/>
              <c:delete val="1"/>
              <c:extLst>
                <c:ext xmlns:c15="http://schemas.microsoft.com/office/drawing/2012/chart" uri="{CE6537A1-D6FC-4f65-9D91-7224C49458BB}"/>
                <c:ext xmlns:c16="http://schemas.microsoft.com/office/drawing/2014/chart" uri="{C3380CC4-5D6E-409C-BE32-E72D297353CC}">
                  <c16:uniqueId val="{00000005-9F4A-42D9-9D81-59144676191E}"/>
                </c:ext>
              </c:extLst>
            </c:dLbl>
            <c:dLbl>
              <c:idx val="4"/>
              <c:delete val="1"/>
              <c:extLst>
                <c:ext xmlns:c15="http://schemas.microsoft.com/office/drawing/2012/chart" uri="{CE6537A1-D6FC-4f65-9D91-7224C49458BB}"/>
                <c:ext xmlns:c16="http://schemas.microsoft.com/office/drawing/2014/chart" uri="{C3380CC4-5D6E-409C-BE32-E72D297353CC}">
                  <c16:uniqueId val="{00000006-9F4A-42D9-9D81-59144676191E}"/>
                </c:ext>
              </c:extLst>
            </c:dLbl>
            <c:dLbl>
              <c:idx val="5"/>
              <c:delete val="1"/>
              <c:extLst>
                <c:ext xmlns:c15="http://schemas.microsoft.com/office/drawing/2012/chart" uri="{CE6537A1-D6FC-4f65-9D91-7224C49458BB}"/>
                <c:ext xmlns:c16="http://schemas.microsoft.com/office/drawing/2014/chart" uri="{C3380CC4-5D6E-409C-BE32-E72D297353CC}">
                  <c16:uniqueId val="{00000007-9F4A-42D9-9D81-59144676191E}"/>
                </c:ext>
              </c:extLst>
            </c:dLbl>
            <c:dLbl>
              <c:idx val="6"/>
              <c:delete val="1"/>
              <c:extLst>
                <c:ext xmlns:c15="http://schemas.microsoft.com/office/drawing/2012/chart" uri="{CE6537A1-D6FC-4f65-9D91-7224C49458BB}"/>
                <c:ext xmlns:c16="http://schemas.microsoft.com/office/drawing/2014/chart" uri="{C3380CC4-5D6E-409C-BE32-E72D297353CC}">
                  <c16:uniqueId val="{00000008-9F4A-42D9-9D81-59144676191E}"/>
                </c:ext>
              </c:extLst>
            </c:dLbl>
            <c:dLbl>
              <c:idx val="7"/>
              <c:delete val="1"/>
              <c:extLst>
                <c:ext xmlns:c15="http://schemas.microsoft.com/office/drawing/2012/chart" uri="{CE6537A1-D6FC-4f65-9D91-7224C49458BB}"/>
                <c:ext xmlns:c16="http://schemas.microsoft.com/office/drawing/2014/chart" uri="{C3380CC4-5D6E-409C-BE32-E72D297353CC}">
                  <c16:uniqueId val="{00000009-9F4A-42D9-9D81-59144676191E}"/>
                </c:ext>
              </c:extLst>
            </c:dLbl>
            <c:dLbl>
              <c:idx val="8"/>
              <c:delete val="1"/>
              <c:extLst>
                <c:ext xmlns:c15="http://schemas.microsoft.com/office/drawing/2012/chart" uri="{CE6537A1-D6FC-4f65-9D91-7224C49458BB}"/>
                <c:ext xmlns:c16="http://schemas.microsoft.com/office/drawing/2014/chart" uri="{C3380CC4-5D6E-409C-BE32-E72D297353CC}">
                  <c16:uniqueId val="{0000000A-9F4A-42D9-9D81-59144676191E}"/>
                </c:ext>
              </c:extLst>
            </c:dLbl>
            <c:dLbl>
              <c:idx val="9"/>
              <c:delete val="1"/>
              <c:extLst>
                <c:ext xmlns:c15="http://schemas.microsoft.com/office/drawing/2012/chart" uri="{CE6537A1-D6FC-4f65-9D91-7224C49458BB}"/>
                <c:ext xmlns:c16="http://schemas.microsoft.com/office/drawing/2014/chart" uri="{C3380CC4-5D6E-409C-BE32-E72D297353CC}">
                  <c16:uniqueId val="{0000000B-9F4A-42D9-9D81-59144676191E}"/>
                </c:ext>
              </c:extLst>
            </c:dLbl>
            <c:dLbl>
              <c:idx val="10"/>
              <c:delete val="1"/>
              <c:extLst>
                <c:ext xmlns:c15="http://schemas.microsoft.com/office/drawing/2012/chart" uri="{CE6537A1-D6FC-4f65-9D91-7224C49458BB}"/>
                <c:ext xmlns:c16="http://schemas.microsoft.com/office/drawing/2014/chart" uri="{C3380CC4-5D6E-409C-BE32-E72D297353CC}">
                  <c16:uniqueId val="{0000000C-9F4A-42D9-9D81-59144676191E}"/>
                </c:ext>
              </c:extLst>
            </c:dLbl>
            <c:dLbl>
              <c:idx val="11"/>
              <c:layout>
                <c:manualLayout>
                  <c:x val="-1.9990473830895701E-2"/>
                  <c:y val="6.932035350651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35-4414-A7B8-B6AB0F026C5B}"/>
                </c:ext>
              </c:extLst>
            </c:dLbl>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Costos!$AX$9:$BI$9</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Costos!$AX$12:$BI$12</c:f>
              <c:numCache>
                <c:formatCode>_-* #,##0.0_-;\-* #,##0.0_-;_-* "-"_-;_-@_-</c:formatCode>
                <c:ptCount val="12"/>
                <c:pt idx="0">
                  <c:v>638.23894513390553</c:v>
                </c:pt>
                <c:pt idx="1">
                  <c:v>645.16842729071413</c:v>
                </c:pt>
                <c:pt idx="2">
                  <c:v>643.28698856824485</c:v>
                </c:pt>
                <c:pt idx="3">
                  <c:v>643.64241038069179</c:v>
                </c:pt>
                <c:pt idx="4">
                  <c:v>649.50146273151165</c:v>
                </c:pt>
                <c:pt idx="5">
                  <c:v>638.13992140502387</c:v>
                </c:pt>
                <c:pt idx="6">
                  <c:v>655.72957685016297</c:v>
                </c:pt>
                <c:pt idx="7">
                  <c:v>691.22889436931155</c:v>
                </c:pt>
                <c:pt idx="8">
                  <c:v>685.59977064621876</c:v>
                </c:pt>
                <c:pt idx="9">
                  <c:v>679.48141812125516</c:v>
                </c:pt>
                <c:pt idx="10">
                  <c:v>668.11320340189707</c:v>
                </c:pt>
                <c:pt idx="11">
                  <c:v>643.76259620882672</c:v>
                </c:pt>
              </c:numCache>
            </c:numRef>
          </c:val>
          <c:smooth val="0"/>
          <c:extLst>
            <c:ext xmlns:c16="http://schemas.microsoft.com/office/drawing/2014/chart" uri="{C3380CC4-5D6E-409C-BE32-E72D297353CC}">
              <c16:uniqueId val="{0000000D-9F4A-42D9-9D81-59144676191E}"/>
            </c:ext>
          </c:extLst>
        </c:ser>
        <c:dLbls>
          <c:showLegendKey val="0"/>
          <c:showVal val="0"/>
          <c:showCatName val="0"/>
          <c:showSerName val="0"/>
          <c:showPercent val="0"/>
          <c:showBubbleSize val="0"/>
        </c:dLbls>
        <c:marker val="1"/>
        <c:smooth val="0"/>
        <c:axId val="495595104"/>
        <c:axId val="431448480"/>
      </c:lineChart>
      <c:dateAx>
        <c:axId val="4955951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31448480"/>
        <c:crosses val="autoZero"/>
        <c:auto val="1"/>
        <c:lblOffset val="100"/>
        <c:baseTimeUnit val="months"/>
      </c:dateAx>
      <c:valAx>
        <c:axId val="431448480"/>
        <c:scaling>
          <c:orientation val="minMax"/>
          <c:max val="8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900" b="1">
                    <a:latin typeface="Tahoma" panose="020B0604030504040204" pitchFamily="34" charset="0"/>
                    <a:ea typeface="Tahoma" panose="020B0604030504040204" pitchFamily="34" charset="0"/>
                    <a:cs typeface="Tahoma" panose="020B0604030504040204" pitchFamily="34" charset="0"/>
                  </a:rPr>
                  <a:t>$/m3</a:t>
                </a:r>
              </a:p>
            </c:rich>
          </c:tx>
          <c:layout>
            <c:manualLayout>
              <c:xMode val="edge"/>
              <c:yMode val="edge"/>
              <c:x val="6.5036469220568147E-3"/>
              <c:y val="0.1470071680309454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E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crossAx val="495595104"/>
        <c:crosses val="autoZero"/>
        <c:crossBetween val="between"/>
      </c:valAx>
      <c:spPr>
        <a:noFill/>
        <a:ln>
          <a:noFill/>
        </a:ln>
        <a:effectLst/>
      </c:spPr>
    </c:plotArea>
    <c:legend>
      <c:legendPos val="b"/>
      <c:layout>
        <c:manualLayout>
          <c:xMode val="edge"/>
          <c:yMode val="edge"/>
          <c:x val="9.8929864288293479E-2"/>
          <c:y val="0.91289003786010237"/>
          <c:w val="0.82220707561750794"/>
          <c:h val="8.243210841117006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0.70247</cdr:x>
      <cdr:y>0.5562</cdr:y>
    </cdr:from>
    <cdr:to>
      <cdr:x>0.74568</cdr:x>
      <cdr:y>0.62572</cdr:y>
    </cdr:to>
    <cdr:sp macro="" textlink="">
      <cdr:nvSpPr>
        <cdr:cNvPr id="2" name="CuadroTexto 1">
          <a:extLst xmlns:a="http://schemas.openxmlformats.org/drawingml/2006/main">
            <a:ext uri="{FF2B5EF4-FFF2-40B4-BE49-F238E27FC236}">
              <a16:creationId xmlns:a16="http://schemas.microsoft.com/office/drawing/2014/main" id="{905DFA40-717F-4A73-92AD-D567C61BD219}"/>
            </a:ext>
          </a:extLst>
        </cdr:cNvPr>
        <cdr:cNvSpPr txBox="1"/>
      </cdr:nvSpPr>
      <cdr:spPr>
        <a:xfrm xmlns:a="http://schemas.openxmlformats.org/drawingml/2006/main">
          <a:off x="5419725" y="1524000"/>
          <a:ext cx="3333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9CD563D-FD83-48A0-8514-7420396F3BC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a:extLst>
              <a:ext uri="{FF2B5EF4-FFF2-40B4-BE49-F238E27FC236}">
                <a16:creationId xmlns:a16="http://schemas.microsoft.com/office/drawing/2014/main" id="{16FFB075-BDB4-4615-B378-174E1A78AD5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948D3B-DE0B-4B18-AC78-8ADD4B85E232}" type="datetimeFigureOut">
              <a:rPr lang="es-CO" smtClean="0"/>
              <a:t>11/02/2025</a:t>
            </a:fld>
            <a:endParaRPr lang="es-CO"/>
          </a:p>
        </p:txBody>
      </p:sp>
      <p:sp>
        <p:nvSpPr>
          <p:cNvPr id="4" name="Marcador de pie de página 3">
            <a:extLst>
              <a:ext uri="{FF2B5EF4-FFF2-40B4-BE49-F238E27FC236}">
                <a16:creationId xmlns:a16="http://schemas.microsoft.com/office/drawing/2014/main" id="{904F8C6C-0897-49E7-B094-80C0071B1D6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51442CB9-1885-4978-A030-D2FDD8C81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AF5DC4-C42E-452A-A638-04FF940D876A}" type="slidenum">
              <a:rPr lang="es-CO" smtClean="0"/>
              <a:t>‹Nº›</a:t>
            </a:fld>
            <a:endParaRPr lang="es-CO"/>
          </a:p>
        </p:txBody>
      </p:sp>
    </p:spTree>
    <p:extLst>
      <p:ext uri="{BB962C8B-B14F-4D97-AF65-F5344CB8AC3E}">
        <p14:creationId xmlns:p14="http://schemas.microsoft.com/office/powerpoint/2010/main" val="694423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41E09E-DE57-408A-B6AE-FAE74FF78834}" type="datetimeFigureOut">
              <a:rPr lang="es-CO" smtClean="0"/>
              <a:t>11/02/2025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9209A6-6D1D-4A57-92A2-97C8E28F6F79}" type="slidenum">
              <a:rPr lang="es-CO" smtClean="0"/>
              <a:t>‹Nº›</a:t>
            </a:fld>
            <a:endParaRPr lang="es-CO"/>
          </a:p>
        </p:txBody>
      </p:sp>
    </p:spTree>
    <p:extLst>
      <p:ext uri="{BB962C8B-B14F-4D97-AF65-F5344CB8AC3E}">
        <p14:creationId xmlns:p14="http://schemas.microsoft.com/office/powerpoint/2010/main" val="380879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49209A6-6D1D-4A57-92A2-97C8E28F6F79}" type="slidenum">
              <a:rPr lang="es-CO" smtClean="0"/>
              <a:t>3</a:t>
            </a:fld>
            <a:endParaRPr lang="es-CO"/>
          </a:p>
        </p:txBody>
      </p:sp>
    </p:spTree>
    <p:extLst>
      <p:ext uri="{BB962C8B-B14F-4D97-AF65-F5344CB8AC3E}">
        <p14:creationId xmlns:p14="http://schemas.microsoft.com/office/powerpoint/2010/main" val="345026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49209A6-6D1D-4A57-92A2-97C8E28F6F79}" type="slidenum">
              <a:rPr lang="es-CO" smtClean="0"/>
              <a:t>4</a:t>
            </a:fld>
            <a:endParaRPr lang="es-CO"/>
          </a:p>
        </p:txBody>
      </p:sp>
    </p:spTree>
    <p:extLst>
      <p:ext uri="{BB962C8B-B14F-4D97-AF65-F5344CB8AC3E}">
        <p14:creationId xmlns:p14="http://schemas.microsoft.com/office/powerpoint/2010/main" val="143940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49209A6-6D1D-4A57-92A2-97C8E28F6F79}" type="slidenum">
              <a:rPr lang="es-CO" smtClean="0"/>
              <a:t>5</a:t>
            </a:fld>
            <a:endParaRPr lang="es-CO"/>
          </a:p>
        </p:txBody>
      </p:sp>
    </p:spTree>
    <p:extLst>
      <p:ext uri="{BB962C8B-B14F-4D97-AF65-F5344CB8AC3E}">
        <p14:creationId xmlns:p14="http://schemas.microsoft.com/office/powerpoint/2010/main" val="28740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49209A6-6D1D-4A57-92A2-97C8E28F6F79}" type="slidenum">
              <a:rPr lang="es-CO" smtClean="0"/>
              <a:t>6</a:t>
            </a:fld>
            <a:endParaRPr lang="es-CO"/>
          </a:p>
        </p:txBody>
      </p:sp>
    </p:spTree>
    <p:extLst>
      <p:ext uri="{BB962C8B-B14F-4D97-AF65-F5344CB8AC3E}">
        <p14:creationId xmlns:p14="http://schemas.microsoft.com/office/powerpoint/2010/main" val="287408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49209A6-6D1D-4A57-92A2-97C8E28F6F79}" type="slidenum">
              <a:rPr lang="es-CO" smtClean="0"/>
              <a:t>7</a:t>
            </a:fld>
            <a:endParaRPr lang="es-CO"/>
          </a:p>
        </p:txBody>
      </p:sp>
    </p:spTree>
    <p:extLst>
      <p:ext uri="{BB962C8B-B14F-4D97-AF65-F5344CB8AC3E}">
        <p14:creationId xmlns:p14="http://schemas.microsoft.com/office/powerpoint/2010/main" val="395233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49209A6-6D1D-4A57-92A2-97C8E28F6F79}" type="slidenum">
              <a:rPr lang="es-CO" smtClean="0"/>
              <a:t>10</a:t>
            </a:fld>
            <a:endParaRPr lang="es-CO"/>
          </a:p>
        </p:txBody>
      </p:sp>
    </p:spTree>
    <p:extLst>
      <p:ext uri="{BB962C8B-B14F-4D97-AF65-F5344CB8AC3E}">
        <p14:creationId xmlns:p14="http://schemas.microsoft.com/office/powerpoint/2010/main" val="1610817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cio tapi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74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7649467-170F-4747-B9CE-456DDC42446D}"/>
              </a:ext>
            </a:extLst>
          </p:cNvPr>
          <p:cNvPicPr>
            <a:picLocks noChangeAspect="1"/>
          </p:cNvPicPr>
          <p:nvPr userDrawn="1"/>
        </p:nvPicPr>
        <p:blipFill rotWithShape="1">
          <a:blip r:embed="rId2"/>
          <a:srcRect b="73759"/>
          <a:stretch/>
        </p:blipFill>
        <p:spPr>
          <a:xfrm>
            <a:off x="1" y="0"/>
            <a:ext cx="12193057" cy="1799771"/>
          </a:xfrm>
          <a:prstGeom prst="rect">
            <a:avLst/>
          </a:prstGeom>
        </p:spPr>
      </p:pic>
      <p:pic>
        <p:nvPicPr>
          <p:cNvPr id="9" name="Imagen 8">
            <a:extLst>
              <a:ext uri="{FF2B5EF4-FFF2-40B4-BE49-F238E27FC236}">
                <a16:creationId xmlns:a16="http://schemas.microsoft.com/office/drawing/2014/main" id="{27649467-170F-4747-B9CE-456DDC42446D}"/>
              </a:ext>
            </a:extLst>
          </p:cNvPr>
          <p:cNvPicPr>
            <a:picLocks noChangeAspect="1"/>
          </p:cNvPicPr>
          <p:nvPr userDrawn="1"/>
        </p:nvPicPr>
        <p:blipFill rotWithShape="1">
          <a:blip r:embed="rId2"/>
          <a:srcRect t="71951" b="11331"/>
          <a:stretch/>
        </p:blipFill>
        <p:spPr>
          <a:xfrm>
            <a:off x="-1056" y="5711371"/>
            <a:ext cx="12193057" cy="1146629"/>
          </a:xfrm>
          <a:prstGeom prst="rect">
            <a:avLst/>
          </a:prstGeom>
        </p:spPr>
      </p:pic>
    </p:spTree>
    <p:extLst>
      <p:ext uri="{BB962C8B-B14F-4D97-AF65-F5344CB8AC3E}">
        <p14:creationId xmlns:p14="http://schemas.microsoft.com/office/powerpoint/2010/main" val="344171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9" b="0" i="1">
                <a:solidFill>
                  <a:srgbClr val="73737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514" b="0" i="1">
                <a:solidFill>
                  <a:srgbClr val="737373"/>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6027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31850" y="1709739"/>
            <a:ext cx="10515600" cy="1846262"/>
          </a:xfrm>
        </p:spPr>
        <p:txBody>
          <a:bodyPr anchor="b"/>
          <a:lstStyle>
            <a:lvl1pPr algn="ctr">
              <a:defRPr sz="6000" b="1" i="0" baseline="0">
                <a:solidFill>
                  <a:srgbClr val="006600"/>
                </a:solidFill>
                <a:latin typeface="+mn-lt"/>
              </a:defRPr>
            </a:lvl1pPr>
          </a:lstStyle>
          <a:p>
            <a:r>
              <a:rPr lang="es-ES"/>
              <a:t>Título principal</a:t>
            </a:r>
            <a:endParaRPr lang="es-CO"/>
          </a:p>
        </p:txBody>
      </p:sp>
    </p:spTree>
    <p:extLst>
      <p:ext uri="{BB962C8B-B14F-4D97-AF65-F5344CB8AC3E}">
        <p14:creationId xmlns:p14="http://schemas.microsoft.com/office/powerpoint/2010/main" val="236019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9947364-5579-4BC3-9FE3-6141497E1C43}"/>
              </a:ext>
            </a:extLst>
          </p:cNvPr>
          <p:cNvSpPr>
            <a:spLocks noGrp="1"/>
          </p:cNvSpPr>
          <p:nvPr>
            <p:ph type="title" hasCustomPrompt="1"/>
          </p:nvPr>
        </p:nvSpPr>
        <p:spPr>
          <a:xfrm>
            <a:off x="800100" y="365125"/>
            <a:ext cx="10515600" cy="930275"/>
          </a:xfrm>
        </p:spPr>
        <p:txBody>
          <a:bodyPr/>
          <a:lstStyle>
            <a:lvl1pPr>
              <a:defRPr b="1">
                <a:solidFill>
                  <a:srgbClr val="006600"/>
                </a:solidFill>
                <a:latin typeface="+mn-lt"/>
              </a:defRPr>
            </a:lvl1pPr>
          </a:lstStyle>
          <a:p>
            <a:r>
              <a:rPr lang="es-ES"/>
              <a:t>Agenda</a:t>
            </a:r>
            <a:endParaRPr lang="es-CO"/>
          </a:p>
        </p:txBody>
      </p:sp>
      <p:sp>
        <p:nvSpPr>
          <p:cNvPr id="10" name="Marcador de contenido 2">
            <a:extLst>
              <a:ext uri="{FF2B5EF4-FFF2-40B4-BE49-F238E27FC236}">
                <a16:creationId xmlns:a16="http://schemas.microsoft.com/office/drawing/2014/main" id="{E15BE516-A8A8-4273-9F65-CCA4B50E89F4}"/>
              </a:ext>
            </a:extLst>
          </p:cNvPr>
          <p:cNvSpPr>
            <a:spLocks noGrp="1"/>
          </p:cNvSpPr>
          <p:nvPr>
            <p:ph idx="1"/>
          </p:nvPr>
        </p:nvSpPr>
        <p:spPr>
          <a:xfrm>
            <a:off x="800100" y="2006599"/>
            <a:ext cx="10515600" cy="3441701"/>
          </a:xfrm>
        </p:spPr>
        <p:txBody>
          <a:bodyPr/>
          <a:lstStyle>
            <a:lvl1pPr>
              <a:defRPr b="1" i="0" baseline="0">
                <a:solidFill>
                  <a:schemeClr val="accent6"/>
                </a:solidFill>
                <a:latin typeface="Calibri" panose="020F0502020204030204" pitchFamily="34" charset="0"/>
              </a:defRPr>
            </a:lvl1pPr>
            <a:lvl2pPr>
              <a:defRPr b="1">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19900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dor 1">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C42529-C345-4C67-934D-69EEF9416D14}"/>
              </a:ext>
            </a:extLst>
          </p:cNvPr>
          <p:cNvPicPr>
            <a:picLocks noChangeAspect="1"/>
          </p:cNvPicPr>
          <p:nvPr userDrawn="1"/>
        </p:nvPicPr>
        <p:blipFill rotWithShape="1">
          <a:blip r:embed="rId2"/>
          <a:srcRect l="339" t="3151" r="242" b="10761"/>
          <a:stretch/>
        </p:blipFill>
        <p:spPr>
          <a:xfrm>
            <a:off x="0" y="0"/>
            <a:ext cx="12192000" cy="6858000"/>
          </a:xfrm>
          <a:prstGeom prst="rect">
            <a:avLst/>
          </a:prstGeom>
          <a:noFill/>
        </p:spPr>
      </p:pic>
    </p:spTree>
    <p:extLst>
      <p:ext uri="{BB962C8B-B14F-4D97-AF65-F5344CB8AC3E}">
        <p14:creationId xmlns:p14="http://schemas.microsoft.com/office/powerpoint/2010/main" val="357245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sub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71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tacad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9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dor 2">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cielo, exterior, hierba, edificio&#10;&#10;Descripción generada automáticamente">
            <a:extLst>
              <a:ext uri="{FF2B5EF4-FFF2-40B4-BE49-F238E27FC236}">
                <a16:creationId xmlns:a16="http://schemas.microsoft.com/office/drawing/2014/main" id="{A48154FE-3B66-42E0-99D9-2F15BBCAB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5" name="Imagen 4">
            <a:extLst>
              <a:ext uri="{FF2B5EF4-FFF2-40B4-BE49-F238E27FC236}">
                <a16:creationId xmlns:a16="http://schemas.microsoft.com/office/drawing/2014/main" id="{84C7184D-64F8-4CA9-AD8E-D508B4CF71AD}"/>
              </a:ext>
            </a:extLst>
          </p:cNvPr>
          <p:cNvPicPr>
            <a:picLocks noChangeAspect="1"/>
          </p:cNvPicPr>
          <p:nvPr userDrawn="1"/>
        </p:nvPicPr>
        <p:blipFill rotWithShape="1">
          <a:blip r:embed="rId3"/>
          <a:srcRect l="339" t="3151" r="242" b="10761"/>
          <a:stretch/>
        </p:blipFill>
        <p:spPr>
          <a:xfrm>
            <a:off x="0" y="0"/>
            <a:ext cx="12192000" cy="6858000"/>
          </a:xfrm>
          <a:prstGeom prst="rect">
            <a:avLst/>
          </a:prstGeom>
          <a:noFill/>
        </p:spPr>
      </p:pic>
    </p:spTree>
    <p:extLst>
      <p:ext uri="{BB962C8B-B14F-4D97-AF65-F5344CB8AC3E}">
        <p14:creationId xmlns:p14="http://schemas.microsoft.com/office/powerpoint/2010/main" val="416721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dor 3">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hierba, exterior, cielo, tren&#10;&#10;Descripción generada automáticamente">
            <a:extLst>
              <a:ext uri="{FF2B5EF4-FFF2-40B4-BE49-F238E27FC236}">
                <a16:creationId xmlns:a16="http://schemas.microsoft.com/office/drawing/2014/main" id="{56FFD55D-2993-4127-961B-C5B690E85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BF3B3C42-D039-422C-937A-B6E2DEBB94A2}"/>
              </a:ext>
            </a:extLst>
          </p:cNvPr>
          <p:cNvPicPr>
            <a:picLocks noChangeAspect="1"/>
          </p:cNvPicPr>
          <p:nvPr userDrawn="1"/>
        </p:nvPicPr>
        <p:blipFill rotWithShape="1">
          <a:blip r:embed="rId3"/>
          <a:srcRect l="339" t="3151" r="242" b="10761"/>
          <a:stretch/>
        </p:blipFill>
        <p:spPr>
          <a:xfrm>
            <a:off x="0" y="17417"/>
            <a:ext cx="12192000" cy="6858000"/>
          </a:xfrm>
          <a:prstGeom prst="rect">
            <a:avLst/>
          </a:prstGeom>
          <a:noFill/>
        </p:spPr>
      </p:pic>
    </p:spTree>
    <p:extLst>
      <p:ext uri="{BB962C8B-B14F-4D97-AF65-F5344CB8AC3E}">
        <p14:creationId xmlns:p14="http://schemas.microsoft.com/office/powerpoint/2010/main" val="386001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radecimien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06450" y="1709739"/>
            <a:ext cx="10515600" cy="1846262"/>
          </a:xfrm>
        </p:spPr>
        <p:txBody>
          <a:bodyPr anchor="b">
            <a:normAutofit/>
          </a:bodyPr>
          <a:lstStyle>
            <a:lvl1pPr algn="ctr">
              <a:defRPr sz="7200" b="1" i="0" baseline="0">
                <a:solidFill>
                  <a:srgbClr val="006600"/>
                </a:solidFill>
                <a:latin typeface="+mn-lt"/>
              </a:defRPr>
            </a:lvl1pPr>
          </a:lstStyle>
          <a:p>
            <a:r>
              <a:rPr lang="es-ES"/>
              <a:t>¡Gracias!</a:t>
            </a:r>
            <a:endParaRPr lang="es-CO"/>
          </a:p>
        </p:txBody>
      </p:sp>
    </p:spTree>
    <p:extLst>
      <p:ext uri="{BB962C8B-B14F-4D97-AF65-F5344CB8AC3E}">
        <p14:creationId xmlns:p14="http://schemas.microsoft.com/office/powerpoint/2010/main" val="241462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7B2684-6467-4B06-9FD5-3F6F0F98A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EDA7399-76A2-4604-B1A0-84486B680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F58A246-0682-43A1-9107-FA525AAF0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670AA-CA09-491C-B69D-06515735E45D}" type="datetimeFigureOut">
              <a:rPr lang="es-CO" smtClean="0"/>
              <a:t>11/02/2025</a:t>
            </a:fld>
            <a:endParaRPr lang="es-CO"/>
          </a:p>
        </p:txBody>
      </p:sp>
      <p:sp>
        <p:nvSpPr>
          <p:cNvPr id="5" name="Marcador de pie de página 4">
            <a:extLst>
              <a:ext uri="{FF2B5EF4-FFF2-40B4-BE49-F238E27FC236}">
                <a16:creationId xmlns:a16="http://schemas.microsoft.com/office/drawing/2014/main" id="{F8B49D69-F9F8-4859-B7CB-E7553373A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F5BC586-F781-4C4F-8E45-EB044761A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4D3C9-4EF0-47EF-84DE-7B749D1D0FAA}" type="slidenum">
              <a:rPr lang="es-CO" smtClean="0"/>
              <a:t>‹Nº›</a:t>
            </a:fld>
            <a:endParaRPr lang="es-CO"/>
          </a:p>
        </p:txBody>
      </p:sp>
    </p:spTree>
    <p:extLst>
      <p:ext uri="{BB962C8B-B14F-4D97-AF65-F5344CB8AC3E}">
        <p14:creationId xmlns:p14="http://schemas.microsoft.com/office/powerpoint/2010/main" val="21861628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slide" Target="slide6.xml"/><Relationship Id="rId11" Type="http://schemas.openxmlformats.org/officeDocument/2006/relationships/slide" Target="slide5.xml"/><Relationship Id="rId5" Type="http://schemas.openxmlformats.org/officeDocument/2006/relationships/slide" Target="slide8.xml"/><Relationship Id="rId10" Type="http://schemas.openxmlformats.org/officeDocument/2006/relationships/image" Target="../media/image8.png"/><Relationship Id="rId4" Type="http://schemas.openxmlformats.org/officeDocument/2006/relationships/slide" Target="slide4.xml"/><Relationship Id="rId9"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11.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hlinkClick r:id="rId2" action="ppaction://hlinksldjump"/>
            <a:extLst>
              <a:ext uri="{FF2B5EF4-FFF2-40B4-BE49-F238E27FC236}">
                <a16:creationId xmlns:a16="http://schemas.microsoft.com/office/drawing/2014/main" id="{3E797E88-E7DF-528E-5556-8819EBDDDD70}"/>
              </a:ext>
            </a:extLst>
          </p:cNvPr>
          <p:cNvSpPr/>
          <p:nvPr/>
        </p:nvSpPr>
        <p:spPr>
          <a:xfrm>
            <a:off x="2437447" y="1813596"/>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INGRESOS </a:t>
            </a:r>
          </a:p>
        </p:txBody>
      </p:sp>
      <p:sp>
        <p:nvSpPr>
          <p:cNvPr id="6" name="Rectángulo: esquinas redondeadas 5">
            <a:hlinkClick r:id="rId3" action="ppaction://hlinksldjump"/>
            <a:extLst>
              <a:ext uri="{FF2B5EF4-FFF2-40B4-BE49-F238E27FC236}">
                <a16:creationId xmlns:a16="http://schemas.microsoft.com/office/drawing/2014/main" id="{2F9EA435-F6DF-077A-CE7E-B23A9D7B5F11}"/>
              </a:ext>
            </a:extLst>
          </p:cNvPr>
          <p:cNvSpPr/>
          <p:nvPr/>
        </p:nvSpPr>
        <p:spPr>
          <a:xfrm>
            <a:off x="4163978" y="1831923"/>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EBITDA  </a:t>
            </a:r>
          </a:p>
        </p:txBody>
      </p:sp>
      <p:sp>
        <p:nvSpPr>
          <p:cNvPr id="7" name="Flecha: pentágono 6">
            <a:extLst>
              <a:ext uri="{FF2B5EF4-FFF2-40B4-BE49-F238E27FC236}">
                <a16:creationId xmlns:a16="http://schemas.microsoft.com/office/drawing/2014/main" id="{B2129AE6-DF61-485C-1A01-F046B68B08D2}"/>
              </a:ext>
            </a:extLst>
          </p:cNvPr>
          <p:cNvSpPr/>
          <p:nvPr/>
        </p:nvSpPr>
        <p:spPr>
          <a:xfrm>
            <a:off x="418932" y="1767567"/>
            <a:ext cx="1494603" cy="823303"/>
          </a:xfrm>
          <a:prstGeom prst="homePlate">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Tahoma "/>
              </a:rPr>
              <a:t>GENERACIÓN DE VALOR </a:t>
            </a:r>
          </a:p>
        </p:txBody>
      </p:sp>
      <p:sp>
        <p:nvSpPr>
          <p:cNvPr id="8" name="Rectángulo: esquinas redondeadas 7">
            <a:hlinkClick r:id="rId4" action="ppaction://hlinksldjump"/>
            <a:extLst>
              <a:ext uri="{FF2B5EF4-FFF2-40B4-BE49-F238E27FC236}">
                <a16:creationId xmlns:a16="http://schemas.microsoft.com/office/drawing/2014/main" id="{F4FDB522-790E-B3CD-A182-41782B1FD083}"/>
              </a:ext>
            </a:extLst>
          </p:cNvPr>
          <p:cNvSpPr/>
          <p:nvPr/>
        </p:nvSpPr>
        <p:spPr>
          <a:xfrm>
            <a:off x="2400825" y="3125009"/>
            <a:ext cx="1531225"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COSTOS Y GASTOS </a:t>
            </a:r>
          </a:p>
        </p:txBody>
      </p:sp>
      <p:sp>
        <p:nvSpPr>
          <p:cNvPr id="9" name="Flecha: pentágono 8">
            <a:extLst>
              <a:ext uri="{FF2B5EF4-FFF2-40B4-BE49-F238E27FC236}">
                <a16:creationId xmlns:a16="http://schemas.microsoft.com/office/drawing/2014/main" id="{4C84AF0F-C317-6332-FB64-A2505E68D8D0}"/>
              </a:ext>
            </a:extLst>
          </p:cNvPr>
          <p:cNvSpPr/>
          <p:nvPr/>
        </p:nvSpPr>
        <p:spPr>
          <a:xfrm>
            <a:off x="382310" y="3125009"/>
            <a:ext cx="1531225" cy="823303"/>
          </a:xfrm>
          <a:prstGeom prst="homePlate">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latin typeface="Tahoma "/>
              </a:rPr>
              <a:t>OPERACIONES</a:t>
            </a:r>
          </a:p>
        </p:txBody>
      </p:sp>
      <p:sp>
        <p:nvSpPr>
          <p:cNvPr id="10" name="Elipse 9">
            <a:extLst>
              <a:ext uri="{FF2B5EF4-FFF2-40B4-BE49-F238E27FC236}">
                <a16:creationId xmlns:a16="http://schemas.microsoft.com/office/drawing/2014/main" id="{079CBD5B-BBB9-0FAF-8AED-F84D65EEA8E8}"/>
              </a:ext>
            </a:extLst>
          </p:cNvPr>
          <p:cNvSpPr/>
          <p:nvPr/>
        </p:nvSpPr>
        <p:spPr>
          <a:xfrm>
            <a:off x="2484633" y="1866533"/>
            <a:ext cx="163047" cy="173182"/>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
        <p:nvSpPr>
          <p:cNvPr id="11" name="Rectángulo: esquinas redondeadas 10">
            <a:hlinkClick r:id="rId3" action="ppaction://hlinksldjump"/>
            <a:extLst>
              <a:ext uri="{FF2B5EF4-FFF2-40B4-BE49-F238E27FC236}">
                <a16:creationId xmlns:a16="http://schemas.microsoft.com/office/drawing/2014/main" id="{5ECD6168-1F14-B5A2-9CBA-B6A91E10A76F}"/>
              </a:ext>
            </a:extLst>
          </p:cNvPr>
          <p:cNvSpPr/>
          <p:nvPr/>
        </p:nvSpPr>
        <p:spPr>
          <a:xfrm>
            <a:off x="5998052" y="1844878"/>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UTILIDAD NETA  </a:t>
            </a:r>
          </a:p>
        </p:txBody>
      </p:sp>
      <p:sp>
        <p:nvSpPr>
          <p:cNvPr id="12" name="Rectángulo: esquinas redondeadas 11">
            <a:hlinkClick r:id="rId5" action="ppaction://hlinksldjump"/>
            <a:extLst>
              <a:ext uri="{FF2B5EF4-FFF2-40B4-BE49-F238E27FC236}">
                <a16:creationId xmlns:a16="http://schemas.microsoft.com/office/drawing/2014/main" id="{7FD27247-9CD2-DDAD-CE8B-D4943754CC24}"/>
              </a:ext>
            </a:extLst>
          </p:cNvPr>
          <p:cNvSpPr/>
          <p:nvPr/>
        </p:nvSpPr>
        <p:spPr>
          <a:xfrm>
            <a:off x="7688437" y="3125009"/>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CONTINUIDAD PTAR </a:t>
            </a:r>
          </a:p>
        </p:txBody>
      </p:sp>
      <p:sp>
        <p:nvSpPr>
          <p:cNvPr id="13" name="Rectángulo: esquinas redondeadas 12">
            <a:hlinkClick r:id="rId6" action="ppaction://hlinksldjump"/>
            <a:extLst>
              <a:ext uri="{FF2B5EF4-FFF2-40B4-BE49-F238E27FC236}">
                <a16:creationId xmlns:a16="http://schemas.microsoft.com/office/drawing/2014/main" id="{160256EC-419D-417B-9B1B-C5098D22A218}"/>
              </a:ext>
            </a:extLst>
          </p:cNvPr>
          <p:cNvSpPr/>
          <p:nvPr/>
        </p:nvSpPr>
        <p:spPr>
          <a:xfrm>
            <a:off x="4122929" y="3125009"/>
            <a:ext cx="16852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INVERSIONES </a:t>
            </a:r>
          </a:p>
        </p:txBody>
      </p:sp>
      <p:sp>
        <p:nvSpPr>
          <p:cNvPr id="14" name="Rectángulo: esquinas redondeadas 13">
            <a:hlinkClick r:id="rId7" action="ppaction://hlinksldjump"/>
            <a:extLst>
              <a:ext uri="{FF2B5EF4-FFF2-40B4-BE49-F238E27FC236}">
                <a16:creationId xmlns:a16="http://schemas.microsoft.com/office/drawing/2014/main" id="{E554060E-002D-3D6A-6E6A-93F599E1E39F}"/>
              </a:ext>
            </a:extLst>
          </p:cNvPr>
          <p:cNvSpPr/>
          <p:nvPr/>
        </p:nvSpPr>
        <p:spPr>
          <a:xfrm>
            <a:off x="5925900" y="3125009"/>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ILI </a:t>
            </a:r>
          </a:p>
        </p:txBody>
      </p:sp>
      <p:sp>
        <p:nvSpPr>
          <p:cNvPr id="15" name="Rectángulo: esquinas redondeadas 14">
            <a:hlinkClick r:id="rId5" action="ppaction://hlinksldjump"/>
            <a:extLst>
              <a:ext uri="{FF2B5EF4-FFF2-40B4-BE49-F238E27FC236}">
                <a16:creationId xmlns:a16="http://schemas.microsoft.com/office/drawing/2014/main" id="{8DA7DAA9-23E4-87B1-7D90-804F98F2C43B}"/>
              </a:ext>
            </a:extLst>
          </p:cNvPr>
          <p:cNvSpPr/>
          <p:nvPr/>
        </p:nvSpPr>
        <p:spPr>
          <a:xfrm>
            <a:off x="9450974" y="3125009"/>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COSTO DE TTO PTAR</a:t>
            </a:r>
          </a:p>
        </p:txBody>
      </p:sp>
      <p:sp>
        <p:nvSpPr>
          <p:cNvPr id="16" name="Rectángulo: esquinas redondeadas 15">
            <a:hlinkClick r:id="rId8" action="ppaction://hlinksldjump"/>
            <a:extLst>
              <a:ext uri="{FF2B5EF4-FFF2-40B4-BE49-F238E27FC236}">
                <a16:creationId xmlns:a16="http://schemas.microsoft.com/office/drawing/2014/main" id="{541B6B27-2E38-8C17-2903-55475A8A23E1}"/>
              </a:ext>
            </a:extLst>
          </p:cNvPr>
          <p:cNvSpPr/>
          <p:nvPr/>
        </p:nvSpPr>
        <p:spPr>
          <a:xfrm>
            <a:off x="2400826" y="4186386"/>
            <a:ext cx="153122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INDICE CALIDAD DE AGUA PTAR</a:t>
            </a:r>
          </a:p>
        </p:txBody>
      </p:sp>
      <p:sp>
        <p:nvSpPr>
          <p:cNvPr id="17" name="Rectángulo: esquinas redondeadas 16">
            <a:hlinkClick r:id="rId8" action="ppaction://hlinksldjump"/>
            <a:extLst>
              <a:ext uri="{FF2B5EF4-FFF2-40B4-BE49-F238E27FC236}">
                <a16:creationId xmlns:a16="http://schemas.microsoft.com/office/drawing/2014/main" id="{58D20F70-21A6-46DE-E177-4F8E863E00CD}"/>
              </a:ext>
            </a:extLst>
          </p:cNvPr>
          <p:cNvSpPr/>
          <p:nvPr/>
        </p:nvSpPr>
        <p:spPr>
          <a:xfrm>
            <a:off x="4115761" y="4238730"/>
            <a:ext cx="1692372" cy="770959"/>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AUTOGENERACIÓN DE ENERGÍA </a:t>
            </a:r>
          </a:p>
        </p:txBody>
      </p:sp>
      <p:sp>
        <p:nvSpPr>
          <p:cNvPr id="18" name="Rectángulo: esquinas redondeadas 17">
            <a:hlinkClick r:id="rId9" action="ppaction://hlinksldjump"/>
            <a:extLst>
              <a:ext uri="{FF2B5EF4-FFF2-40B4-BE49-F238E27FC236}">
                <a16:creationId xmlns:a16="http://schemas.microsoft.com/office/drawing/2014/main" id="{AE84F65D-20E1-75F0-B34B-0834BE569AEA}"/>
              </a:ext>
            </a:extLst>
          </p:cNvPr>
          <p:cNvSpPr/>
          <p:nvPr/>
        </p:nvSpPr>
        <p:spPr>
          <a:xfrm>
            <a:off x="7700213" y="4186386"/>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ÍNDICE CALIDAD  </a:t>
            </a:r>
          </a:p>
          <a:p>
            <a:pPr algn="ctr"/>
            <a:r>
              <a:rPr lang="es-ES" sz="1200" dirty="0">
                <a:solidFill>
                  <a:schemeClr val="tx1"/>
                </a:solidFill>
                <a:latin typeface="Tahoma "/>
              </a:rPr>
              <a:t>BIOSÓLIDOSECO </a:t>
            </a:r>
          </a:p>
        </p:txBody>
      </p:sp>
      <p:sp>
        <p:nvSpPr>
          <p:cNvPr id="19" name="Rectángulo: esquinas redondeadas 18">
            <a:hlinkClick r:id="rId9" action="ppaction://hlinksldjump"/>
            <a:extLst>
              <a:ext uri="{FF2B5EF4-FFF2-40B4-BE49-F238E27FC236}">
                <a16:creationId xmlns:a16="http://schemas.microsoft.com/office/drawing/2014/main" id="{F3DA57C3-7751-D3CB-CF70-E9BDDBEDDF5D}"/>
              </a:ext>
            </a:extLst>
          </p:cNvPr>
          <p:cNvSpPr/>
          <p:nvPr/>
        </p:nvSpPr>
        <p:spPr>
          <a:xfrm>
            <a:off x="5928204" y="4186386"/>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GENERACIÓN DE</a:t>
            </a:r>
          </a:p>
          <a:p>
            <a:pPr algn="ctr"/>
            <a:r>
              <a:rPr lang="es-ES" sz="1200">
                <a:solidFill>
                  <a:schemeClr val="tx1"/>
                </a:solidFill>
                <a:latin typeface="Tahoma "/>
              </a:rPr>
              <a:t>BIOGÁS </a:t>
            </a:r>
          </a:p>
        </p:txBody>
      </p:sp>
      <p:cxnSp>
        <p:nvCxnSpPr>
          <p:cNvPr id="20" name="Conector recto 19">
            <a:extLst>
              <a:ext uri="{FF2B5EF4-FFF2-40B4-BE49-F238E27FC236}">
                <a16:creationId xmlns:a16="http://schemas.microsoft.com/office/drawing/2014/main" id="{652DFB9E-E371-D45D-9F6D-EDF11B6A57F7}"/>
              </a:ext>
            </a:extLst>
          </p:cNvPr>
          <p:cNvCxnSpPr>
            <a:cxnSpLocks/>
          </p:cNvCxnSpPr>
          <p:nvPr/>
        </p:nvCxnSpPr>
        <p:spPr>
          <a:xfrm>
            <a:off x="376582" y="2888513"/>
            <a:ext cx="11098636" cy="78168"/>
          </a:xfrm>
          <a:prstGeom prst="line">
            <a:avLst/>
          </a:prstGeom>
          <a:noFill/>
          <a:ln w="25400" cap="flat" cmpd="sng" algn="ctr">
            <a:solidFill>
              <a:schemeClr val="bg1">
                <a:lumMod val="50000"/>
              </a:schemeClr>
            </a:solidFill>
            <a:prstDash val="solid"/>
            <a:miter lim="800000"/>
          </a:ln>
          <a:effectLst/>
        </p:spPr>
      </p:cxnSp>
      <p:sp>
        <p:nvSpPr>
          <p:cNvPr id="24" name="Elipse 23">
            <a:extLst>
              <a:ext uri="{FF2B5EF4-FFF2-40B4-BE49-F238E27FC236}">
                <a16:creationId xmlns:a16="http://schemas.microsoft.com/office/drawing/2014/main" id="{BB8E1944-E419-DE94-4E89-3F1EBBC5BC4E}"/>
              </a:ext>
            </a:extLst>
          </p:cNvPr>
          <p:cNvSpPr/>
          <p:nvPr/>
        </p:nvSpPr>
        <p:spPr>
          <a:xfrm>
            <a:off x="6049461" y="1876557"/>
            <a:ext cx="163047" cy="173182"/>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
        <p:nvSpPr>
          <p:cNvPr id="25" name="Elipse 24">
            <a:extLst>
              <a:ext uri="{FF2B5EF4-FFF2-40B4-BE49-F238E27FC236}">
                <a16:creationId xmlns:a16="http://schemas.microsoft.com/office/drawing/2014/main" id="{C17C61F3-65DB-9CE2-8AFD-3FE3E79F198D}"/>
              </a:ext>
            </a:extLst>
          </p:cNvPr>
          <p:cNvSpPr/>
          <p:nvPr/>
        </p:nvSpPr>
        <p:spPr>
          <a:xfrm>
            <a:off x="4218980" y="1876557"/>
            <a:ext cx="163047" cy="173182"/>
          </a:xfrm>
          <a:prstGeom prst="ellipse">
            <a:avLst/>
          </a:prstGeom>
          <a:solidFill>
            <a:srgbClr val="7A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26" name="Elipse 25">
            <a:extLst>
              <a:ext uri="{FF2B5EF4-FFF2-40B4-BE49-F238E27FC236}">
                <a16:creationId xmlns:a16="http://schemas.microsoft.com/office/drawing/2014/main" id="{514E5151-E579-7B90-809A-56FFB85340F6}"/>
              </a:ext>
            </a:extLst>
          </p:cNvPr>
          <p:cNvSpPr/>
          <p:nvPr/>
        </p:nvSpPr>
        <p:spPr>
          <a:xfrm>
            <a:off x="2446246" y="3173582"/>
            <a:ext cx="163047" cy="173182"/>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highlight>
                <a:srgbClr val="7AD400"/>
              </a:highlight>
            </a:endParaRPr>
          </a:p>
        </p:txBody>
      </p:sp>
      <p:sp>
        <p:nvSpPr>
          <p:cNvPr id="27" name="Elipse 26">
            <a:extLst>
              <a:ext uri="{FF2B5EF4-FFF2-40B4-BE49-F238E27FC236}">
                <a16:creationId xmlns:a16="http://schemas.microsoft.com/office/drawing/2014/main" id="{3B75D290-6829-E3CB-BB91-72B337762809}"/>
              </a:ext>
            </a:extLst>
          </p:cNvPr>
          <p:cNvSpPr/>
          <p:nvPr/>
        </p:nvSpPr>
        <p:spPr>
          <a:xfrm>
            <a:off x="4170218" y="3173582"/>
            <a:ext cx="163047" cy="173182"/>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28" name="Elipse 27">
            <a:extLst>
              <a:ext uri="{FF2B5EF4-FFF2-40B4-BE49-F238E27FC236}">
                <a16:creationId xmlns:a16="http://schemas.microsoft.com/office/drawing/2014/main" id="{B863B07C-20DE-4CFA-1A95-9451A3CED705}"/>
              </a:ext>
            </a:extLst>
          </p:cNvPr>
          <p:cNvSpPr/>
          <p:nvPr/>
        </p:nvSpPr>
        <p:spPr>
          <a:xfrm>
            <a:off x="5978630" y="3177562"/>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29" name="Elipse 28">
            <a:extLst>
              <a:ext uri="{FF2B5EF4-FFF2-40B4-BE49-F238E27FC236}">
                <a16:creationId xmlns:a16="http://schemas.microsoft.com/office/drawing/2014/main" id="{8179C1E8-A864-15DD-19B8-04CDF9172D04}"/>
              </a:ext>
            </a:extLst>
          </p:cNvPr>
          <p:cNvSpPr/>
          <p:nvPr/>
        </p:nvSpPr>
        <p:spPr>
          <a:xfrm>
            <a:off x="7728539" y="3173582"/>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0" name="Elipse 29">
            <a:extLst>
              <a:ext uri="{FF2B5EF4-FFF2-40B4-BE49-F238E27FC236}">
                <a16:creationId xmlns:a16="http://schemas.microsoft.com/office/drawing/2014/main" id="{A77CC52B-A26C-FCD8-F36A-4250677F39B9}"/>
              </a:ext>
            </a:extLst>
          </p:cNvPr>
          <p:cNvSpPr/>
          <p:nvPr/>
        </p:nvSpPr>
        <p:spPr>
          <a:xfrm>
            <a:off x="9501183" y="3173582"/>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1" name="Elipse 30">
            <a:extLst>
              <a:ext uri="{FF2B5EF4-FFF2-40B4-BE49-F238E27FC236}">
                <a16:creationId xmlns:a16="http://schemas.microsoft.com/office/drawing/2014/main" id="{872E0953-56F7-6AB9-0517-48455ED306B2}"/>
              </a:ext>
            </a:extLst>
          </p:cNvPr>
          <p:cNvSpPr/>
          <p:nvPr/>
        </p:nvSpPr>
        <p:spPr>
          <a:xfrm>
            <a:off x="2437447" y="4238730"/>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2" name="Elipse 31">
            <a:extLst>
              <a:ext uri="{FF2B5EF4-FFF2-40B4-BE49-F238E27FC236}">
                <a16:creationId xmlns:a16="http://schemas.microsoft.com/office/drawing/2014/main" id="{07DDC7F1-23F0-114B-560E-2E41FD5C01D8}"/>
              </a:ext>
            </a:extLst>
          </p:cNvPr>
          <p:cNvSpPr/>
          <p:nvPr/>
        </p:nvSpPr>
        <p:spPr>
          <a:xfrm>
            <a:off x="4170218" y="4279370"/>
            <a:ext cx="163047" cy="173182"/>
          </a:xfrm>
          <a:prstGeom prst="ellipse">
            <a:avLst/>
          </a:prstGeom>
          <a:solidFill>
            <a:srgbClr val="7A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
        <p:nvSpPr>
          <p:cNvPr id="33" name="Elipse 32">
            <a:extLst>
              <a:ext uri="{FF2B5EF4-FFF2-40B4-BE49-F238E27FC236}">
                <a16:creationId xmlns:a16="http://schemas.microsoft.com/office/drawing/2014/main" id="{7C375EF8-DCCD-6212-DE45-76FFED724380}"/>
              </a:ext>
            </a:extLst>
          </p:cNvPr>
          <p:cNvSpPr/>
          <p:nvPr/>
        </p:nvSpPr>
        <p:spPr>
          <a:xfrm>
            <a:off x="5978630" y="4238730"/>
            <a:ext cx="163047" cy="173182"/>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4" name="Elipse 33">
            <a:extLst>
              <a:ext uri="{FF2B5EF4-FFF2-40B4-BE49-F238E27FC236}">
                <a16:creationId xmlns:a16="http://schemas.microsoft.com/office/drawing/2014/main" id="{C93744FE-AAF0-4C91-E911-AEA1F71037FD}"/>
              </a:ext>
            </a:extLst>
          </p:cNvPr>
          <p:cNvSpPr/>
          <p:nvPr/>
        </p:nvSpPr>
        <p:spPr>
          <a:xfrm>
            <a:off x="7743815" y="4238730"/>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pic>
        <p:nvPicPr>
          <p:cNvPr id="5" name="object 6">
            <a:extLst>
              <a:ext uri="{FF2B5EF4-FFF2-40B4-BE49-F238E27FC236}">
                <a16:creationId xmlns:a16="http://schemas.microsoft.com/office/drawing/2014/main" id="{D140A75F-FBEB-9F51-30FB-50C74FDBC60B}"/>
              </a:ext>
            </a:extLst>
          </p:cNvPr>
          <p:cNvPicPr/>
          <p:nvPr/>
        </p:nvPicPr>
        <p:blipFill>
          <a:blip r:embed="rId10" cstate="print"/>
          <a:stretch>
            <a:fillRect/>
          </a:stretch>
        </p:blipFill>
        <p:spPr>
          <a:xfrm>
            <a:off x="144459" y="24682"/>
            <a:ext cx="753164" cy="714446"/>
          </a:xfrm>
          <a:prstGeom prst="rect">
            <a:avLst/>
          </a:prstGeom>
        </p:spPr>
      </p:pic>
      <p:sp>
        <p:nvSpPr>
          <p:cNvPr id="21" name="Rectángulo 20">
            <a:extLst>
              <a:ext uri="{FF2B5EF4-FFF2-40B4-BE49-F238E27FC236}">
                <a16:creationId xmlns:a16="http://schemas.microsoft.com/office/drawing/2014/main" id="{D2E356DA-9EA8-125A-D0B3-15BEF246F04B}"/>
              </a:ext>
            </a:extLst>
          </p:cNvPr>
          <p:cNvSpPr/>
          <p:nvPr/>
        </p:nvSpPr>
        <p:spPr>
          <a:xfrm>
            <a:off x="897623" y="107673"/>
            <a:ext cx="6188233"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diciembre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endPar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ángulo: esquinas redondeadas 1">
            <a:hlinkClick r:id="rId11" action="ppaction://hlinksldjump"/>
            <a:extLst>
              <a:ext uri="{FF2B5EF4-FFF2-40B4-BE49-F238E27FC236}">
                <a16:creationId xmlns:a16="http://schemas.microsoft.com/office/drawing/2014/main" id="{446108B0-0BCB-BA2A-692E-48A225490F70}"/>
              </a:ext>
            </a:extLst>
          </p:cNvPr>
          <p:cNvSpPr/>
          <p:nvPr/>
        </p:nvSpPr>
        <p:spPr>
          <a:xfrm>
            <a:off x="7688437" y="1835301"/>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LIQUIDEZ  </a:t>
            </a:r>
          </a:p>
        </p:txBody>
      </p:sp>
      <p:sp>
        <p:nvSpPr>
          <p:cNvPr id="3" name="Elipse 2">
            <a:extLst>
              <a:ext uri="{FF2B5EF4-FFF2-40B4-BE49-F238E27FC236}">
                <a16:creationId xmlns:a16="http://schemas.microsoft.com/office/drawing/2014/main" id="{7C0014A2-668D-8166-8DD1-393BCDDDD29A}"/>
              </a:ext>
            </a:extLst>
          </p:cNvPr>
          <p:cNvSpPr/>
          <p:nvPr/>
        </p:nvSpPr>
        <p:spPr>
          <a:xfrm>
            <a:off x="7742158" y="1879672"/>
            <a:ext cx="163047" cy="173182"/>
          </a:xfrm>
          <a:prstGeom prst="ellipse">
            <a:avLst/>
          </a:prstGeom>
          <a:solidFill>
            <a:srgbClr val="7A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Tree>
    <p:extLst>
      <p:ext uri="{BB962C8B-B14F-4D97-AF65-F5344CB8AC3E}">
        <p14:creationId xmlns:p14="http://schemas.microsoft.com/office/powerpoint/2010/main" val="272835930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9 Elipse">
            <a:extLst>
              <a:ext uri="{FF2B5EF4-FFF2-40B4-BE49-F238E27FC236}">
                <a16:creationId xmlns:a16="http://schemas.microsoft.com/office/drawing/2014/main" id="{23201BC8-13E7-D094-5E05-9302B1A65442}"/>
              </a:ext>
            </a:extLst>
          </p:cNvPr>
          <p:cNvSpPr/>
          <p:nvPr/>
        </p:nvSpPr>
        <p:spPr bwMode="auto">
          <a:xfrm>
            <a:off x="976295" y="6158572"/>
            <a:ext cx="155577" cy="157113"/>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8" name="29 Elipse">
            <a:extLst>
              <a:ext uri="{FF2B5EF4-FFF2-40B4-BE49-F238E27FC236}">
                <a16:creationId xmlns:a16="http://schemas.microsoft.com/office/drawing/2014/main" id="{3249CC85-993E-3E5D-8F40-862023E9DD88}"/>
              </a:ext>
            </a:extLst>
          </p:cNvPr>
          <p:cNvSpPr/>
          <p:nvPr/>
        </p:nvSpPr>
        <p:spPr bwMode="auto">
          <a:xfrm>
            <a:off x="976295" y="6345847"/>
            <a:ext cx="155577" cy="157113"/>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9" name="29 Elipse">
            <a:extLst>
              <a:ext uri="{FF2B5EF4-FFF2-40B4-BE49-F238E27FC236}">
                <a16:creationId xmlns:a16="http://schemas.microsoft.com/office/drawing/2014/main" id="{5F8A61D0-46B0-1B19-69F0-1545C9527ED5}"/>
              </a:ext>
            </a:extLst>
          </p:cNvPr>
          <p:cNvSpPr/>
          <p:nvPr/>
        </p:nvSpPr>
        <p:spPr bwMode="auto">
          <a:xfrm>
            <a:off x="976294" y="6546049"/>
            <a:ext cx="155577" cy="144273"/>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ángulo: esquinas redondeadas 22">
            <a:hlinkClick r:id="rId3" action="ppaction://hlinksldjump"/>
            <a:extLst>
              <a:ext uri="{FF2B5EF4-FFF2-40B4-BE49-F238E27FC236}">
                <a16:creationId xmlns:a16="http://schemas.microsoft.com/office/drawing/2014/main" id="{7B44A9D8-E972-4E51-8D9E-15E3B134131D}"/>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sp>
        <p:nvSpPr>
          <p:cNvPr id="25" name="29 Elipse">
            <a:extLst>
              <a:ext uri="{FF2B5EF4-FFF2-40B4-BE49-F238E27FC236}">
                <a16:creationId xmlns:a16="http://schemas.microsoft.com/office/drawing/2014/main" id="{1F7DBFD0-F1A7-48CD-8A67-707F648778AB}"/>
              </a:ext>
            </a:extLst>
          </p:cNvPr>
          <p:cNvSpPr/>
          <p:nvPr/>
        </p:nvSpPr>
        <p:spPr bwMode="auto">
          <a:xfrm>
            <a:off x="11863092" y="6177120"/>
            <a:ext cx="155578" cy="162411"/>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30" name="29 Elipse">
            <a:extLst>
              <a:ext uri="{FF2B5EF4-FFF2-40B4-BE49-F238E27FC236}">
                <a16:creationId xmlns:a16="http://schemas.microsoft.com/office/drawing/2014/main" id="{EBA4C786-44A8-47B0-82AA-30BB86F2EE04}"/>
              </a:ext>
            </a:extLst>
          </p:cNvPr>
          <p:cNvSpPr/>
          <p:nvPr/>
        </p:nvSpPr>
        <p:spPr bwMode="auto">
          <a:xfrm>
            <a:off x="11863092" y="6350026"/>
            <a:ext cx="155578" cy="164230"/>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a 3">
            <a:extLst>
              <a:ext uri="{FF2B5EF4-FFF2-40B4-BE49-F238E27FC236}">
                <a16:creationId xmlns:a16="http://schemas.microsoft.com/office/drawing/2014/main" id="{83A19D82-78E7-D703-1827-11BEB5E4C7A1}"/>
              </a:ext>
            </a:extLst>
          </p:cNvPr>
          <p:cNvGraphicFramePr>
            <a:graphicFrameLocks noGrp="1"/>
          </p:cNvGraphicFramePr>
          <p:nvPr>
            <p:extLst>
              <p:ext uri="{D42A27DB-BD31-4B8C-83A1-F6EECF244321}">
                <p14:modId xmlns:p14="http://schemas.microsoft.com/office/powerpoint/2010/main" val="2296502827"/>
              </p:ext>
            </p:extLst>
          </p:nvPr>
        </p:nvGraphicFramePr>
        <p:xfrm>
          <a:off x="144459" y="6147631"/>
          <a:ext cx="1053312" cy="577215"/>
        </p:xfrm>
        <a:graphic>
          <a:graphicData uri="http://schemas.openxmlformats.org/drawingml/2006/table">
            <a:tbl>
              <a:tblPr/>
              <a:tblGrid>
                <a:gridCol w="665166">
                  <a:extLst>
                    <a:ext uri="{9D8B030D-6E8A-4147-A177-3AD203B41FA5}">
                      <a16:colId xmlns:a16="http://schemas.microsoft.com/office/drawing/2014/main" val="782090551"/>
                    </a:ext>
                  </a:extLst>
                </a:gridCol>
                <a:gridCol w="388146">
                  <a:extLst>
                    <a:ext uri="{9D8B030D-6E8A-4147-A177-3AD203B41FA5}">
                      <a16:colId xmlns:a16="http://schemas.microsoft.com/office/drawing/2014/main" val="2869738696"/>
                    </a:ext>
                  </a:extLst>
                </a:gridCol>
              </a:tblGrid>
              <a:tr h="166569">
                <a:tc>
                  <a:txBody>
                    <a:bodyPr/>
                    <a:lstStyle/>
                    <a:p>
                      <a:pPr algn="ctr" rtl="0" fontAlgn="ctr"/>
                      <a:r>
                        <a:rPr lang="es-CO" sz="700" b="0" i="0" u="none" strike="noStrike" dirty="0">
                          <a:solidFill>
                            <a:srgbClr val="000000"/>
                          </a:solidFill>
                          <a:effectLst/>
                          <a:latin typeface="Tahoma"/>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209554">
                <a:tc>
                  <a:txBody>
                    <a:bodyPr/>
                    <a:lstStyle/>
                    <a:p>
                      <a:pPr algn="ctr" rtl="0" fontAlgn="ctr"/>
                      <a:r>
                        <a:rPr lang="es-CO" sz="700" b="0" i="0" u="none" strike="noStrike" dirty="0">
                          <a:solidFill>
                            <a:srgbClr val="000000"/>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66569">
                <a:tc>
                  <a:txBody>
                    <a:bodyPr/>
                    <a:lstStyle/>
                    <a:p>
                      <a:pPr algn="ctr" rtl="0" fontAlgn="ctr"/>
                      <a:r>
                        <a:rPr lang="es-CO" sz="700" b="0" i="0" u="none" strike="noStrike" dirty="0">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graphicFrame>
        <p:nvGraphicFramePr>
          <p:cNvPr id="5" name="Tabla 4">
            <a:extLst>
              <a:ext uri="{FF2B5EF4-FFF2-40B4-BE49-F238E27FC236}">
                <a16:creationId xmlns:a16="http://schemas.microsoft.com/office/drawing/2014/main" id="{008E48D0-D79F-7D97-1EEE-F5C121B91981}"/>
              </a:ext>
            </a:extLst>
          </p:cNvPr>
          <p:cNvGraphicFramePr>
            <a:graphicFrameLocks noGrp="1"/>
          </p:cNvGraphicFramePr>
          <p:nvPr>
            <p:extLst>
              <p:ext uri="{D42A27DB-BD31-4B8C-83A1-F6EECF244321}">
                <p14:modId xmlns:p14="http://schemas.microsoft.com/office/powerpoint/2010/main" val="916903005"/>
              </p:ext>
            </p:extLst>
          </p:nvPr>
        </p:nvGraphicFramePr>
        <p:xfrm>
          <a:off x="11043502" y="6163254"/>
          <a:ext cx="1003300" cy="354330"/>
        </p:xfrm>
        <a:graphic>
          <a:graphicData uri="http://schemas.openxmlformats.org/drawingml/2006/table">
            <a:tbl>
              <a:tblPr/>
              <a:tblGrid>
                <a:gridCol w="792327">
                  <a:extLst>
                    <a:ext uri="{9D8B030D-6E8A-4147-A177-3AD203B41FA5}">
                      <a16:colId xmlns:a16="http://schemas.microsoft.com/office/drawing/2014/main" val="1039295854"/>
                    </a:ext>
                  </a:extLst>
                </a:gridCol>
                <a:gridCol w="210973">
                  <a:extLst>
                    <a:ext uri="{9D8B030D-6E8A-4147-A177-3AD203B41FA5}">
                      <a16:colId xmlns:a16="http://schemas.microsoft.com/office/drawing/2014/main" val="2288224198"/>
                    </a:ext>
                  </a:extLst>
                </a:gridCol>
              </a:tblGrid>
              <a:tr h="177094">
                <a:tc>
                  <a:txBody>
                    <a:bodyPr/>
                    <a:lstStyle/>
                    <a:p>
                      <a:pPr algn="ctr" rtl="0" fontAlgn="ctr"/>
                      <a:r>
                        <a:rPr lang="es-CO" sz="700" b="0" i="0" u="none" strike="noStrike">
                          <a:solidFill>
                            <a:srgbClr val="000000"/>
                          </a:solidFill>
                          <a:effectLst/>
                          <a:latin typeface="Tahoma"/>
                        </a:rPr>
                        <a:t>X =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1458"/>
                  </a:ext>
                </a:extLst>
              </a:tr>
              <a:tr h="169331">
                <a:tc>
                  <a:txBody>
                    <a:bodyPr/>
                    <a:lstStyle/>
                    <a:p>
                      <a:pPr algn="ctr" rtl="0" fontAlgn="ctr"/>
                      <a:r>
                        <a:rPr lang="es-CO" sz="700" b="0" i="0" u="none" strike="noStrike" dirty="0">
                          <a:solidFill>
                            <a:srgbClr val="000000"/>
                          </a:solidFill>
                          <a:effectLst/>
                          <a:latin typeface="Tahoma"/>
                        </a:rPr>
                        <a:t>X &lt;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898877"/>
                  </a:ext>
                </a:extLst>
              </a:tr>
            </a:tbl>
          </a:graphicData>
        </a:graphic>
      </p:graphicFrame>
      <p:pic>
        <p:nvPicPr>
          <p:cNvPr id="2" name="object 6">
            <a:extLst>
              <a:ext uri="{FF2B5EF4-FFF2-40B4-BE49-F238E27FC236}">
                <a16:creationId xmlns:a16="http://schemas.microsoft.com/office/drawing/2014/main" id="{3CC3DC7D-23E4-4979-B4A4-DFB7E5B9DFCB}"/>
              </a:ext>
            </a:extLst>
          </p:cNvPr>
          <p:cNvPicPr/>
          <p:nvPr/>
        </p:nvPicPr>
        <p:blipFill>
          <a:blip r:embed="rId4" cstate="print"/>
          <a:stretch>
            <a:fillRect/>
          </a:stretch>
        </p:blipFill>
        <p:spPr>
          <a:xfrm>
            <a:off x="144459" y="24682"/>
            <a:ext cx="753164" cy="714446"/>
          </a:xfrm>
          <a:prstGeom prst="rect">
            <a:avLst/>
          </a:prstGeom>
        </p:spPr>
      </p:pic>
      <p:sp>
        <p:nvSpPr>
          <p:cNvPr id="3" name="Rectángulo 2">
            <a:extLst>
              <a:ext uri="{FF2B5EF4-FFF2-40B4-BE49-F238E27FC236}">
                <a16:creationId xmlns:a16="http://schemas.microsoft.com/office/drawing/2014/main" id="{03410EA0-F42A-169A-D799-B07CA825F65F}"/>
              </a:ext>
            </a:extLst>
          </p:cNvPr>
          <p:cNvSpPr/>
          <p:nvPr/>
        </p:nvSpPr>
        <p:spPr>
          <a:xfrm>
            <a:off x="897623" y="107673"/>
            <a:ext cx="6316473" cy="391967"/>
          </a:xfrm>
          <a:prstGeom prst="rect">
            <a:avLst/>
          </a:prstGeom>
        </p:spPr>
        <p:txBody>
          <a:bodyPr wrap="none" lIns="91440" tIns="45720" rIns="91440" bIns="45720" anchor="t">
            <a:spAutoFit/>
          </a:bodyPr>
          <a:lstStyle/>
          <a:p>
            <a:pPr>
              <a:lnSpc>
                <a:spcPct val="107000"/>
              </a:lnSpc>
              <a:spcAft>
                <a:spcPts val="0"/>
              </a:spcAft>
            </a:pPr>
            <a:r>
              <a:rPr lang="es-CO" sz="2000" dirty="0">
                <a:ln>
                  <a:solidFill>
                    <a:srgbClr val="006600"/>
                  </a:solidFill>
                </a:ln>
                <a:solidFill>
                  <a:srgbClr val="006600"/>
                </a:solidFill>
                <a:latin typeface="Tahoma"/>
                <a:ea typeface="Tahoma"/>
                <a:cs typeface="Tahoma"/>
              </a:rPr>
              <a:t>CMI acumulado diciembre 2024 – Aguas Nacionales  </a:t>
            </a:r>
            <a:endParaRPr lang="es-CO" sz="2000" dirty="0">
              <a:solidFill>
                <a:srgbClr val="737373"/>
              </a:solidFill>
              <a:latin typeface="Tahoma"/>
              <a:ea typeface="Tahoma"/>
              <a:cs typeface="Tahoma"/>
            </a:endParaRPr>
          </a:p>
        </p:txBody>
      </p:sp>
      <p:graphicFrame>
        <p:nvGraphicFramePr>
          <p:cNvPr id="15" name="Tabla 14">
            <a:extLst>
              <a:ext uri="{FF2B5EF4-FFF2-40B4-BE49-F238E27FC236}">
                <a16:creationId xmlns:a16="http://schemas.microsoft.com/office/drawing/2014/main" id="{531B2A4B-480D-5902-F760-00705E53FA60}"/>
              </a:ext>
            </a:extLst>
          </p:cNvPr>
          <p:cNvGraphicFramePr>
            <a:graphicFrameLocks noGrp="1"/>
          </p:cNvGraphicFramePr>
          <p:nvPr>
            <p:extLst>
              <p:ext uri="{D42A27DB-BD31-4B8C-83A1-F6EECF244321}">
                <p14:modId xmlns:p14="http://schemas.microsoft.com/office/powerpoint/2010/main" val="4085318088"/>
              </p:ext>
            </p:extLst>
          </p:nvPr>
        </p:nvGraphicFramePr>
        <p:xfrm>
          <a:off x="144459" y="4268313"/>
          <a:ext cx="5709689" cy="1829197"/>
        </p:xfrm>
        <a:graphic>
          <a:graphicData uri="http://schemas.openxmlformats.org/drawingml/2006/table">
            <a:tbl>
              <a:tblPr/>
              <a:tblGrid>
                <a:gridCol w="521463">
                  <a:extLst>
                    <a:ext uri="{9D8B030D-6E8A-4147-A177-3AD203B41FA5}">
                      <a16:colId xmlns:a16="http://schemas.microsoft.com/office/drawing/2014/main" val="1579196341"/>
                    </a:ext>
                  </a:extLst>
                </a:gridCol>
                <a:gridCol w="725556">
                  <a:extLst>
                    <a:ext uri="{9D8B030D-6E8A-4147-A177-3AD203B41FA5}">
                      <a16:colId xmlns:a16="http://schemas.microsoft.com/office/drawing/2014/main" val="3323061678"/>
                    </a:ext>
                  </a:extLst>
                </a:gridCol>
                <a:gridCol w="1093305">
                  <a:extLst>
                    <a:ext uri="{9D8B030D-6E8A-4147-A177-3AD203B41FA5}">
                      <a16:colId xmlns:a16="http://schemas.microsoft.com/office/drawing/2014/main" val="553278966"/>
                    </a:ext>
                  </a:extLst>
                </a:gridCol>
                <a:gridCol w="3369365">
                  <a:extLst>
                    <a:ext uri="{9D8B030D-6E8A-4147-A177-3AD203B41FA5}">
                      <a16:colId xmlns:a16="http://schemas.microsoft.com/office/drawing/2014/main" val="4193522458"/>
                    </a:ext>
                  </a:extLst>
                </a:gridCol>
              </a:tblGrid>
              <a:tr h="621288">
                <a:tc>
                  <a:txBody>
                    <a:bodyPr/>
                    <a:lstStyle/>
                    <a:p>
                      <a:pPr algn="ctr" rtl="0" fontAlgn="ctr"/>
                      <a:r>
                        <a:rPr lang="es-CO" sz="1100" b="1" i="0" u="none" strike="noStrike" dirty="0">
                          <a:solidFill>
                            <a:srgbClr val="FFFFFF"/>
                          </a:solidFill>
                          <a:effectLst/>
                          <a:latin typeface="Tahoma"/>
                        </a:rPr>
                        <a:t>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100" b="1" i="0" u="none" strike="noStrike" dirty="0">
                          <a:solidFill>
                            <a:srgbClr val="FFFFFF"/>
                          </a:solidFill>
                          <a:effectLst/>
                          <a:latin typeface="Tahoma"/>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100" b="1" i="0" u="none" strike="noStrike" dirty="0">
                          <a:solidFill>
                            <a:srgbClr val="FFFFFF"/>
                          </a:solidFill>
                          <a:effectLst/>
                          <a:latin typeface="Tahoma"/>
                        </a:rPr>
                        <a:t>% Cumplimiento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100" b="1" i="0" u="none" strike="noStrike" dirty="0">
                          <a:solidFill>
                            <a:srgbClr val="FFFFFF"/>
                          </a:solidFill>
                          <a:effectLst/>
                          <a:latin typeface="Tahoma" panose="020B0604030504040204" pitchFamily="34" charset="0"/>
                        </a:rPr>
                        <a:t>Observaciones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407752256"/>
                  </a:ext>
                </a:extLst>
              </a:tr>
              <a:tr h="1207909">
                <a:tc>
                  <a:txBody>
                    <a:bodyPr/>
                    <a:lstStyle/>
                    <a:p>
                      <a:pPr algn="ctr" rtl="0" fontAlgn="ctr"/>
                      <a:r>
                        <a:rPr lang="es-CO" sz="1100" b="0" i="0" u="none" strike="noStrike" kern="1200" dirty="0">
                          <a:solidFill>
                            <a:srgbClr val="737373"/>
                          </a:solidFill>
                          <a:effectLst/>
                          <a:latin typeface="Tahoma"/>
                          <a:ea typeface="+mn-ea"/>
                          <a:cs typeface="+mn-cs"/>
                        </a:rPr>
                        <a:t>1,310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kern="1200" dirty="0">
                          <a:solidFill>
                            <a:srgbClr val="737373"/>
                          </a:solidFill>
                          <a:effectLst/>
                          <a:latin typeface="Tahoma"/>
                          <a:ea typeface="+mn-ea"/>
                          <a:cs typeface="+mn-cs"/>
                        </a:rPr>
                        <a:t>1,235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1" i="0" u="none" strike="noStrike" dirty="0">
                          <a:solidFill>
                            <a:srgbClr val="FF0000"/>
                          </a:solidFill>
                          <a:effectLst/>
                          <a:latin typeface="Tahoma"/>
                        </a:rPr>
                        <a:t>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100" b="0" i="0" u="none" strike="noStrike" kern="1200" dirty="0">
                          <a:solidFill>
                            <a:srgbClr val="737373"/>
                          </a:solidFill>
                          <a:effectLst/>
                          <a:latin typeface="Tahoma"/>
                          <a:ea typeface="+mn-ea"/>
                          <a:cs typeface="+mn-cs"/>
                        </a:rPr>
                        <a:t>La producción de biogás estuvo por debajo de la meta, resultado de la disminución del caudal por la intervención para reparación del interceptor oriental por parte de EPM, generando una derivación de aproximadamente 1 m3 del caudal de agua residual que no ingresa a la PTAR, disminuyendo la carga y por ende la producción de biogás.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580496"/>
                  </a:ext>
                </a:extLst>
              </a:tr>
            </a:tbl>
          </a:graphicData>
        </a:graphic>
      </p:graphicFrame>
      <p:graphicFrame>
        <p:nvGraphicFramePr>
          <p:cNvPr id="11" name="Tabla 10">
            <a:extLst>
              <a:ext uri="{FF2B5EF4-FFF2-40B4-BE49-F238E27FC236}">
                <a16:creationId xmlns:a16="http://schemas.microsoft.com/office/drawing/2014/main" id="{4642B92F-839B-7F09-0958-AFCEE5D7BFDB}"/>
              </a:ext>
            </a:extLst>
          </p:cNvPr>
          <p:cNvGraphicFramePr>
            <a:graphicFrameLocks noGrp="1"/>
          </p:cNvGraphicFramePr>
          <p:nvPr>
            <p:extLst>
              <p:ext uri="{D42A27DB-BD31-4B8C-83A1-F6EECF244321}">
                <p14:modId xmlns:p14="http://schemas.microsoft.com/office/powerpoint/2010/main" val="2578697184"/>
              </p:ext>
            </p:extLst>
          </p:nvPr>
        </p:nvGraphicFramePr>
        <p:xfrm>
          <a:off x="6224337" y="4272120"/>
          <a:ext cx="5822465" cy="1827312"/>
        </p:xfrm>
        <a:graphic>
          <a:graphicData uri="http://schemas.openxmlformats.org/drawingml/2006/table">
            <a:tbl>
              <a:tblPr/>
              <a:tblGrid>
                <a:gridCol w="503722">
                  <a:extLst>
                    <a:ext uri="{9D8B030D-6E8A-4147-A177-3AD203B41FA5}">
                      <a16:colId xmlns:a16="http://schemas.microsoft.com/office/drawing/2014/main" val="1540984749"/>
                    </a:ext>
                  </a:extLst>
                </a:gridCol>
                <a:gridCol w="900408">
                  <a:extLst>
                    <a:ext uri="{9D8B030D-6E8A-4147-A177-3AD203B41FA5}">
                      <a16:colId xmlns:a16="http://schemas.microsoft.com/office/drawing/2014/main" val="1663876187"/>
                    </a:ext>
                  </a:extLst>
                </a:gridCol>
                <a:gridCol w="1207525">
                  <a:extLst>
                    <a:ext uri="{9D8B030D-6E8A-4147-A177-3AD203B41FA5}">
                      <a16:colId xmlns:a16="http://schemas.microsoft.com/office/drawing/2014/main" val="2535354445"/>
                    </a:ext>
                  </a:extLst>
                </a:gridCol>
                <a:gridCol w="3210810">
                  <a:extLst>
                    <a:ext uri="{9D8B030D-6E8A-4147-A177-3AD203B41FA5}">
                      <a16:colId xmlns:a16="http://schemas.microsoft.com/office/drawing/2014/main" val="4232060936"/>
                    </a:ext>
                  </a:extLst>
                </a:gridCol>
              </a:tblGrid>
              <a:tr h="629064">
                <a:tc>
                  <a:txBody>
                    <a:bodyPr/>
                    <a:lstStyle/>
                    <a:p>
                      <a:pPr algn="ctr" rtl="0" fontAlgn="ctr"/>
                      <a:r>
                        <a:rPr lang="es-MX" sz="1100" b="1" i="0" u="none" strike="noStrike" dirty="0">
                          <a:solidFill>
                            <a:srgbClr val="FFFFFF"/>
                          </a:solidFill>
                          <a:effectLst/>
                          <a:latin typeface="Tahoma" panose="020B060403050404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100" b="1" i="0" u="none" strike="noStrike" dirty="0">
                          <a:solidFill>
                            <a:srgbClr val="FFFFFF"/>
                          </a:solidFill>
                          <a:effectLst/>
                          <a:latin typeface="Tahoma" panose="020B0604030504040204" pitchFamily="34" charset="0"/>
                        </a:rPr>
                        <a:t>Ejecutado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100" b="1" i="0" u="none" strike="noStrike" dirty="0">
                          <a:solidFill>
                            <a:srgbClr val="FFFFFF"/>
                          </a:solidFill>
                          <a:effectLst/>
                          <a:latin typeface="Tahoma"/>
                        </a:rPr>
                        <a:t>% Cumplimiento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100" b="1" i="0" u="none" strike="noStrike" dirty="0">
                          <a:solidFill>
                            <a:srgbClr val="FFFFFF"/>
                          </a:solidFill>
                          <a:effectLst/>
                          <a:latin typeface="Tahoma" panose="020B0604030504040204" pitchFamily="34" charset="0"/>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555919468"/>
                  </a:ext>
                </a:extLst>
              </a:tr>
              <a:tr h="1198248">
                <a:tc>
                  <a:txBody>
                    <a:bodyPr/>
                    <a:lstStyle/>
                    <a:p>
                      <a:pPr algn="ctr" rtl="0" fontAlgn="ctr"/>
                      <a:r>
                        <a:rPr lang="es-MX" sz="1100" b="0" i="0" u="none" strike="noStrike" kern="1200" dirty="0">
                          <a:solidFill>
                            <a:srgbClr val="737373"/>
                          </a:solidFill>
                          <a:effectLst/>
                          <a:latin typeface="Tahoma"/>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100" b="0" i="0" u="none" strike="noStrike" kern="1200" dirty="0">
                          <a:solidFill>
                            <a:srgbClr val="737373"/>
                          </a:solidFill>
                          <a:effectLst/>
                          <a:latin typeface="Tahoma"/>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100" b="1" i="0" u="none" strike="noStrike" dirty="0">
                          <a:solidFill>
                            <a:srgbClr val="7AD400"/>
                          </a:solidFill>
                          <a:effectLst/>
                          <a:latin typeface="Tahom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auto"/>
                      <a:r>
                        <a:rPr lang="es-ES" sz="1100" b="0" i="0" u="none" strike="noStrike" kern="1200" dirty="0">
                          <a:solidFill>
                            <a:srgbClr val="737373"/>
                          </a:solidFill>
                          <a:effectLst/>
                          <a:latin typeface="Tahoma"/>
                          <a:ea typeface="+mn-ea"/>
                          <a:cs typeface="+mn-cs"/>
                        </a:rPr>
                        <a:t>En noviembre el biosólido seco por sus características de calidad, cumple como tipo B  según decreto 1287 de 2014, alcanzando la meta establecida. Pendiente resultado de diciembre.</a:t>
                      </a:r>
                      <a:endParaRPr lang="es-MX" sz="1100" b="0" i="0" u="none" strike="noStrike" kern="1200" dirty="0">
                        <a:solidFill>
                          <a:srgbClr val="737373"/>
                        </a:solidFill>
                        <a:effectLst/>
                        <a:latin typeface="Tahoma"/>
                        <a:ea typeface="+mn-ea"/>
                        <a:cs typeface="+mn-cs"/>
                      </a:endParaRPr>
                    </a:p>
                  </a:txBody>
                  <a:tcPr marL="857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158922"/>
                  </a:ext>
                </a:extLst>
              </a:tr>
            </a:tbl>
          </a:graphicData>
        </a:graphic>
      </p:graphicFrame>
      <p:sp>
        <p:nvSpPr>
          <p:cNvPr id="12" name="CuadroTexto 11">
            <a:extLst>
              <a:ext uri="{FF2B5EF4-FFF2-40B4-BE49-F238E27FC236}">
                <a16:creationId xmlns:a16="http://schemas.microsoft.com/office/drawing/2014/main" id="{7E4FDAB2-FEBA-A83E-E7A4-1ADD8CC9EC23}"/>
              </a:ext>
            </a:extLst>
          </p:cNvPr>
          <p:cNvSpPr txBox="1"/>
          <p:nvPr/>
        </p:nvSpPr>
        <p:spPr>
          <a:xfrm>
            <a:off x="859123" y="601951"/>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6" name="Gráfico 5">
            <a:extLst>
              <a:ext uri="{FF2B5EF4-FFF2-40B4-BE49-F238E27FC236}">
                <a16:creationId xmlns:a16="http://schemas.microsoft.com/office/drawing/2014/main" id="{4F01DA09-0404-4613-86CE-94993BE6F15F}"/>
              </a:ext>
            </a:extLst>
          </p:cNvPr>
          <p:cNvGraphicFramePr>
            <a:graphicFrameLocks/>
          </p:cNvGraphicFramePr>
          <p:nvPr>
            <p:extLst>
              <p:ext uri="{D42A27DB-BD31-4B8C-83A1-F6EECF244321}">
                <p14:modId xmlns:p14="http://schemas.microsoft.com/office/powerpoint/2010/main" val="1825317855"/>
              </p:ext>
            </p:extLst>
          </p:nvPr>
        </p:nvGraphicFramePr>
        <p:xfrm>
          <a:off x="16123" y="1046338"/>
          <a:ext cx="6079875" cy="31918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9575DD0C-A348-457F-81B7-6A8E4D88FB65}"/>
              </a:ext>
            </a:extLst>
          </p:cNvPr>
          <p:cNvGraphicFramePr>
            <a:graphicFrameLocks/>
          </p:cNvGraphicFramePr>
          <p:nvPr>
            <p:extLst>
              <p:ext uri="{D42A27DB-BD31-4B8C-83A1-F6EECF244321}">
                <p14:modId xmlns:p14="http://schemas.microsoft.com/office/powerpoint/2010/main" val="724617815"/>
              </p:ext>
            </p:extLst>
          </p:nvPr>
        </p:nvGraphicFramePr>
        <p:xfrm>
          <a:off x="6124130" y="974603"/>
          <a:ext cx="5922672" cy="32941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6276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9 Elipse">
            <a:extLst>
              <a:ext uri="{FF2B5EF4-FFF2-40B4-BE49-F238E27FC236}">
                <a16:creationId xmlns:a16="http://schemas.microsoft.com/office/drawing/2014/main" id="{C6C06583-7587-4ABF-B8C7-5B8817027FAA}"/>
              </a:ext>
            </a:extLst>
          </p:cNvPr>
          <p:cNvSpPr/>
          <p:nvPr/>
        </p:nvSpPr>
        <p:spPr bwMode="auto">
          <a:xfrm>
            <a:off x="11087403" y="6108034"/>
            <a:ext cx="155578" cy="159429"/>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0" name="29 Elipse">
            <a:extLst>
              <a:ext uri="{FF2B5EF4-FFF2-40B4-BE49-F238E27FC236}">
                <a16:creationId xmlns:a16="http://schemas.microsoft.com/office/drawing/2014/main" id="{9DFB5050-3787-403D-85DC-9B22D620227D}"/>
              </a:ext>
            </a:extLst>
          </p:cNvPr>
          <p:cNvSpPr/>
          <p:nvPr/>
        </p:nvSpPr>
        <p:spPr bwMode="auto">
          <a:xfrm>
            <a:off x="11087403" y="6303333"/>
            <a:ext cx="155578" cy="14920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1" name="29 Elipse">
            <a:extLst>
              <a:ext uri="{FF2B5EF4-FFF2-40B4-BE49-F238E27FC236}">
                <a16:creationId xmlns:a16="http://schemas.microsoft.com/office/drawing/2014/main" id="{BF9D8EC5-11E7-457E-A5CA-27C9DAEA1E7A}"/>
              </a:ext>
            </a:extLst>
          </p:cNvPr>
          <p:cNvSpPr/>
          <p:nvPr/>
        </p:nvSpPr>
        <p:spPr bwMode="auto">
          <a:xfrm>
            <a:off x="11087403" y="6488409"/>
            <a:ext cx="155578" cy="140896"/>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6" name="CuadroTexto 15">
            <a:extLst>
              <a:ext uri="{FF2B5EF4-FFF2-40B4-BE49-F238E27FC236}">
                <a16:creationId xmlns:a16="http://schemas.microsoft.com/office/drawing/2014/main" id="{86E77D6F-4BB5-41AB-9497-2474775E9DE1}"/>
              </a:ext>
            </a:extLst>
          </p:cNvPr>
          <p:cNvSpPr txBox="1"/>
          <p:nvPr/>
        </p:nvSpPr>
        <p:spPr>
          <a:xfrm>
            <a:off x="582088" y="812211"/>
            <a:ext cx="6233886" cy="362087"/>
          </a:xfrm>
          <a:prstGeom prst="rect">
            <a:avLst/>
          </a:prstGeom>
          <a:noFill/>
        </p:spPr>
        <p:txBody>
          <a:bodyPr wrap="square">
            <a:spAutoFit/>
          </a:bodyPr>
          <a:lstStyle/>
          <a:p>
            <a:pPr>
              <a:lnSpc>
                <a:spcPct val="107000"/>
              </a:lnSpc>
              <a:defRPr/>
            </a:pPr>
            <a:r>
              <a:rPr lang="es-ES" b="1" i="1" dirty="0">
                <a:solidFill>
                  <a:srgbClr val="FFCC00"/>
                </a:solidFill>
                <a:latin typeface="Tahoma" panose="020B0604030504040204" pitchFamily="34" charset="0"/>
                <a:ea typeface="Tahoma" panose="020B0604030504040204" pitchFamily="34" charset="0"/>
                <a:cs typeface="Tahoma" panose="020B0604030504040204" pitchFamily="34" charset="0"/>
              </a:rPr>
              <a:t>Generación de Valor</a:t>
            </a:r>
          </a:p>
        </p:txBody>
      </p:sp>
      <p:pic>
        <p:nvPicPr>
          <p:cNvPr id="17" name="object 6">
            <a:extLst>
              <a:ext uri="{FF2B5EF4-FFF2-40B4-BE49-F238E27FC236}">
                <a16:creationId xmlns:a16="http://schemas.microsoft.com/office/drawing/2014/main" id="{A5150676-FC51-43F7-999C-50DF4522571A}"/>
              </a:ext>
            </a:extLst>
          </p:cNvPr>
          <p:cNvPicPr/>
          <p:nvPr/>
        </p:nvPicPr>
        <p:blipFill>
          <a:blip r:embed="rId2" cstate="print"/>
          <a:stretch>
            <a:fillRect/>
          </a:stretch>
        </p:blipFill>
        <p:spPr>
          <a:xfrm>
            <a:off x="144459" y="66177"/>
            <a:ext cx="753164" cy="714446"/>
          </a:xfrm>
          <a:prstGeom prst="rect">
            <a:avLst/>
          </a:prstGeom>
        </p:spPr>
      </p:pic>
      <p:sp>
        <p:nvSpPr>
          <p:cNvPr id="18" name="Rectángulo 17">
            <a:extLst>
              <a:ext uri="{FF2B5EF4-FFF2-40B4-BE49-F238E27FC236}">
                <a16:creationId xmlns:a16="http://schemas.microsoft.com/office/drawing/2014/main" id="{0EB601BF-77F3-4512-9406-E64B08394782}"/>
              </a:ext>
            </a:extLst>
          </p:cNvPr>
          <p:cNvSpPr/>
          <p:nvPr/>
        </p:nvSpPr>
        <p:spPr>
          <a:xfrm>
            <a:off x="897623" y="107673"/>
            <a:ext cx="6141746"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diciembre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12" name="Rectángulo: esquinas redondeadas 11">
            <a:hlinkClick r:id="rId3" action="ppaction://hlinksldjump"/>
            <a:extLst>
              <a:ext uri="{FF2B5EF4-FFF2-40B4-BE49-F238E27FC236}">
                <a16:creationId xmlns:a16="http://schemas.microsoft.com/office/drawing/2014/main" id="{0AB11C31-2BB2-4447-94B2-2FCCFEC4640C}"/>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20" name="Tabla 19">
            <a:extLst>
              <a:ext uri="{FF2B5EF4-FFF2-40B4-BE49-F238E27FC236}">
                <a16:creationId xmlns:a16="http://schemas.microsoft.com/office/drawing/2014/main" id="{5BB626B1-7D3B-98DB-0E76-858479EFF526}"/>
              </a:ext>
            </a:extLst>
          </p:cNvPr>
          <p:cNvGraphicFramePr>
            <a:graphicFrameLocks noGrp="1"/>
          </p:cNvGraphicFramePr>
          <p:nvPr/>
        </p:nvGraphicFramePr>
        <p:xfrm>
          <a:off x="10175693" y="6099906"/>
          <a:ext cx="1178106" cy="537709"/>
        </p:xfrm>
        <a:graphic>
          <a:graphicData uri="http://schemas.openxmlformats.org/drawingml/2006/table">
            <a:tbl>
              <a:tblPr/>
              <a:tblGrid>
                <a:gridCol w="825658">
                  <a:extLst>
                    <a:ext uri="{9D8B030D-6E8A-4147-A177-3AD203B41FA5}">
                      <a16:colId xmlns:a16="http://schemas.microsoft.com/office/drawing/2014/main" val="782090551"/>
                    </a:ext>
                  </a:extLst>
                </a:gridCol>
                <a:gridCol w="352448">
                  <a:extLst>
                    <a:ext uri="{9D8B030D-6E8A-4147-A177-3AD203B41FA5}">
                      <a16:colId xmlns:a16="http://schemas.microsoft.com/office/drawing/2014/main" val="2869738696"/>
                    </a:ext>
                  </a:extLst>
                </a:gridCol>
              </a:tblGrid>
              <a:tr h="180272">
                <a:tc>
                  <a:txBody>
                    <a:bodyPr/>
                    <a:lstStyle/>
                    <a:p>
                      <a:pPr algn="ctr" rtl="0" fontAlgn="ctr"/>
                      <a:r>
                        <a:rPr lang="es-CO" sz="700" b="0" i="0" u="none" strike="noStrike" dirty="0">
                          <a:solidFill>
                            <a:srgbClr val="000000"/>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173234">
                <a:tc>
                  <a:txBody>
                    <a:bodyPr/>
                    <a:lstStyle/>
                    <a:p>
                      <a:pPr algn="ctr" rtl="0" fontAlgn="ctr"/>
                      <a:r>
                        <a:rPr lang="es-CO" sz="700" b="0" i="0" u="none" strike="noStrike" dirty="0">
                          <a:solidFill>
                            <a:srgbClr val="000000"/>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80272">
                <a:tc>
                  <a:txBody>
                    <a:bodyPr/>
                    <a:lstStyle/>
                    <a:p>
                      <a:pPr algn="ctr" rtl="0" fontAlgn="ctr"/>
                      <a:r>
                        <a:rPr lang="es-CO" sz="700" b="0" i="0" u="none" strike="noStrike" dirty="0">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graphicFrame>
        <p:nvGraphicFramePr>
          <p:cNvPr id="2" name="Gráfico 1">
            <a:extLst>
              <a:ext uri="{FF2B5EF4-FFF2-40B4-BE49-F238E27FC236}">
                <a16:creationId xmlns:a16="http://schemas.microsoft.com/office/drawing/2014/main" id="{F6E30C14-02A7-42F3-9485-49E0FAD330AD}"/>
              </a:ext>
            </a:extLst>
          </p:cNvPr>
          <p:cNvGraphicFramePr>
            <a:graphicFrameLocks/>
          </p:cNvGraphicFramePr>
          <p:nvPr/>
        </p:nvGraphicFramePr>
        <p:xfrm>
          <a:off x="2470603" y="1205886"/>
          <a:ext cx="7108826" cy="2397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a:extLst>
              <a:ext uri="{FF2B5EF4-FFF2-40B4-BE49-F238E27FC236}">
                <a16:creationId xmlns:a16="http://schemas.microsoft.com/office/drawing/2014/main" id="{A24C85B4-42A6-EEE7-92C5-49E7FAFB323B}"/>
              </a:ext>
            </a:extLst>
          </p:cNvPr>
          <p:cNvGraphicFramePr>
            <a:graphicFrameLocks noGrp="1"/>
          </p:cNvGraphicFramePr>
          <p:nvPr/>
        </p:nvGraphicFramePr>
        <p:xfrm>
          <a:off x="897623" y="3861990"/>
          <a:ext cx="10515600" cy="1971231"/>
        </p:xfrm>
        <a:graphic>
          <a:graphicData uri="http://schemas.openxmlformats.org/drawingml/2006/table">
            <a:tbl>
              <a:tblPr/>
              <a:tblGrid>
                <a:gridCol w="1035453">
                  <a:extLst>
                    <a:ext uri="{9D8B030D-6E8A-4147-A177-3AD203B41FA5}">
                      <a16:colId xmlns:a16="http://schemas.microsoft.com/office/drawing/2014/main" val="1859376354"/>
                    </a:ext>
                  </a:extLst>
                </a:gridCol>
                <a:gridCol w="1115988">
                  <a:extLst>
                    <a:ext uri="{9D8B030D-6E8A-4147-A177-3AD203B41FA5}">
                      <a16:colId xmlns:a16="http://schemas.microsoft.com/office/drawing/2014/main" val="2068899424"/>
                    </a:ext>
                  </a:extLst>
                </a:gridCol>
                <a:gridCol w="1115988">
                  <a:extLst>
                    <a:ext uri="{9D8B030D-6E8A-4147-A177-3AD203B41FA5}">
                      <a16:colId xmlns:a16="http://schemas.microsoft.com/office/drawing/2014/main" val="1907534521"/>
                    </a:ext>
                  </a:extLst>
                </a:gridCol>
                <a:gridCol w="839868">
                  <a:extLst>
                    <a:ext uri="{9D8B030D-6E8A-4147-A177-3AD203B41FA5}">
                      <a16:colId xmlns:a16="http://schemas.microsoft.com/office/drawing/2014/main" val="3856011857"/>
                    </a:ext>
                  </a:extLst>
                </a:gridCol>
                <a:gridCol w="805352">
                  <a:extLst>
                    <a:ext uri="{9D8B030D-6E8A-4147-A177-3AD203B41FA5}">
                      <a16:colId xmlns:a16="http://schemas.microsoft.com/office/drawing/2014/main" val="1018176821"/>
                    </a:ext>
                  </a:extLst>
                </a:gridCol>
                <a:gridCol w="5602951">
                  <a:extLst>
                    <a:ext uri="{9D8B030D-6E8A-4147-A177-3AD203B41FA5}">
                      <a16:colId xmlns:a16="http://schemas.microsoft.com/office/drawing/2014/main" val="3380419382"/>
                    </a:ext>
                  </a:extLst>
                </a:gridCol>
              </a:tblGrid>
              <a:tr h="354857">
                <a:tc>
                  <a:txBody>
                    <a:bodyPr/>
                    <a:lstStyle/>
                    <a:p>
                      <a:pPr algn="ctr" rtl="0" fontAlgn="ctr"/>
                      <a:r>
                        <a:rPr lang="es-CO" sz="1100" b="1" i="0" u="none" strike="noStrike">
                          <a:solidFill>
                            <a:srgbClr val="FFFFFF"/>
                          </a:solidFill>
                          <a:effectLs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Observación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538152065"/>
                  </a:ext>
                </a:extLst>
              </a:tr>
              <a:tr h="774771">
                <a:tc rowSpan="2">
                  <a:txBody>
                    <a:bodyPr/>
                    <a:lstStyle/>
                    <a:p>
                      <a:pPr algn="ctr" rtl="0" fontAlgn="ctr"/>
                      <a:r>
                        <a:rPr lang="es-CO" sz="1100" b="0" i="0" u="none" strike="noStrike">
                          <a:solidFill>
                            <a:srgbClr val="000000"/>
                          </a:solidFill>
                          <a:effectLst/>
                          <a:latin typeface="Tahoma" panose="020B0604030504040204" pitchFamily="34" charset="0"/>
                        </a:rPr>
                        <a:t> $  476,771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dirty="0">
                          <a:solidFill>
                            <a:srgbClr val="000000"/>
                          </a:solidFill>
                          <a:effectLst/>
                          <a:latin typeface="Tahoma" panose="020B0604030504040204" pitchFamily="34" charset="0"/>
                        </a:rPr>
                        <a:t>$ 462,423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dirty="0">
                          <a:solidFill>
                            <a:srgbClr val="000000"/>
                          </a:solidFill>
                          <a:effectLst/>
                          <a:latin typeface="Tahoma" panose="020B0604030504040204" pitchFamily="34" charset="0"/>
                        </a:rPr>
                        <a:t>$ 476,771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100" b="1" i="0" u="none" strike="noStrike" dirty="0">
                          <a:solidFill>
                            <a:srgbClr val="FFC000"/>
                          </a:solidFill>
                          <a:effectLst/>
                          <a:latin typeface="Tahoma" panose="020B060403050404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100" b="0" i="0" u="none" strike="noStrike">
                          <a:solidFill>
                            <a:srgbClr val="000000"/>
                          </a:solidFill>
                          <a:effectLst/>
                          <a:latin typeface="Tahoma" panose="020B0604030504040204" pitchFamily="34" charset="0"/>
                        </a:rPr>
                        <a:t>-$   14,348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rtl="0" fontAlgn="t"/>
                      <a:r>
                        <a:rPr lang="es-ES" sz="1100" b="0" i="0" u="none" strike="noStrike" dirty="0">
                          <a:solidFill>
                            <a:srgbClr val="000000"/>
                          </a:solidFill>
                          <a:effectLst/>
                          <a:latin typeface="Tahoma" panose="020B0604030504040204" pitchFamily="34" charset="0"/>
                        </a:rPr>
                        <a:t>Ingresos Subejecución de $14,348:</a:t>
                      </a:r>
                      <a:br>
                        <a:rPr lang="es-ES" sz="1100" b="0" i="0" u="none" strike="noStrike" dirty="0">
                          <a:solidFill>
                            <a:srgbClr val="000000"/>
                          </a:solidFill>
                          <a:effectLst/>
                          <a:latin typeface="Tahoma" panose="020B0604030504040204" pitchFamily="34" charset="0"/>
                        </a:rPr>
                      </a:br>
                      <a:r>
                        <a:rPr lang="es-ES" sz="1100" b="0" i="0" u="none" strike="noStrike" dirty="0">
                          <a:solidFill>
                            <a:srgbClr val="000000"/>
                          </a:solidFill>
                          <a:effectLst/>
                          <a:latin typeface="Tahoma" panose="020B0604030504040204" pitchFamily="34" charset="0"/>
                        </a:rPr>
                        <a:t>Ingresos por Prestación de Servicios Alcantarillado: $19,063 principalmente en CMI en $20,069 por el menor valor ajuste por valoración de marzo frente a lo presupuestado derivado del IPC registrado en el periodo. En CMO se obtiene una </a:t>
                      </a:r>
                      <a:r>
                        <a:rPr lang="es-ES" sz="1100" b="0" i="0" u="none" strike="noStrike" dirty="0" err="1">
                          <a:solidFill>
                            <a:srgbClr val="000000"/>
                          </a:solidFill>
                          <a:effectLst/>
                          <a:latin typeface="Tahoma" panose="020B0604030504040204" pitchFamily="34" charset="0"/>
                        </a:rPr>
                        <a:t>sobreejecución</a:t>
                      </a:r>
                      <a:r>
                        <a:rPr lang="es-ES" sz="1100" b="0" i="0" u="none" strike="noStrike" dirty="0">
                          <a:solidFill>
                            <a:srgbClr val="000000"/>
                          </a:solidFill>
                          <a:effectLst/>
                          <a:latin typeface="Tahoma" panose="020B0604030504040204" pitchFamily="34" charset="0"/>
                        </a:rPr>
                        <a:t> de $1,006 producto de la conciliación semestral del contrato de interconexión y el aumento de los m3 vertidos de más frente a lo presupuestado.</a:t>
                      </a:r>
                      <a:br>
                        <a:rPr lang="es-ES" sz="1100" b="0" i="0" u="none" strike="noStrike" dirty="0">
                          <a:solidFill>
                            <a:srgbClr val="000000"/>
                          </a:solidFill>
                          <a:effectLst/>
                          <a:latin typeface="Tahoma" panose="020B0604030504040204" pitchFamily="34" charset="0"/>
                        </a:rPr>
                      </a:br>
                      <a:r>
                        <a:rPr lang="es-ES" sz="1100" b="0" i="0" u="none" strike="noStrike" dirty="0">
                          <a:solidFill>
                            <a:srgbClr val="000000"/>
                          </a:solidFill>
                          <a:effectLst/>
                          <a:latin typeface="Tahoma" panose="020B0604030504040204" pitchFamily="34" charset="0"/>
                        </a:rPr>
                        <a:t>Se presenta una </a:t>
                      </a:r>
                      <a:r>
                        <a:rPr lang="es-ES" sz="1100" b="0" i="0" u="none" strike="noStrike" dirty="0" err="1">
                          <a:solidFill>
                            <a:srgbClr val="000000"/>
                          </a:solidFill>
                          <a:effectLst/>
                          <a:latin typeface="Tahoma" panose="020B0604030504040204" pitchFamily="34" charset="0"/>
                        </a:rPr>
                        <a:t>sobreejecución</a:t>
                      </a:r>
                      <a:r>
                        <a:rPr lang="es-ES" sz="1100" b="0" i="0" u="none" strike="noStrike" dirty="0">
                          <a:solidFill>
                            <a:srgbClr val="000000"/>
                          </a:solidFill>
                          <a:effectLst/>
                          <a:latin typeface="Tahoma" panose="020B0604030504040204" pitchFamily="34" charset="0"/>
                        </a:rPr>
                        <a:t> en otros ingresos operativos $4,264; principalmente por los honorarios interventoría y las recuperaciones de costos y gastos efectivos y no efectivos (estimados de servicios públicos, incapacidades, entre otros).</a:t>
                      </a:r>
                    </a:p>
                  </a:txBody>
                  <a:tcPr marL="88714"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745671"/>
                  </a:ext>
                </a:extLst>
              </a:tr>
              <a:tr h="841603">
                <a:tc vMerge="1">
                  <a:txBody>
                    <a:bodyPr/>
                    <a:lstStyle/>
                    <a:p>
                      <a:endParaRPr lang="es-CO"/>
                    </a:p>
                  </a:txBody>
                  <a:tcPr/>
                </a:tc>
                <a:tc>
                  <a:txBody>
                    <a:bodyPr/>
                    <a:lstStyle/>
                    <a:p>
                      <a:pPr algn="ctr" rtl="0" fontAlgn="ctr"/>
                      <a:r>
                        <a:rPr lang="es-CO" sz="1100" b="0" i="0" u="none" strike="noStrike">
                          <a:solidFill>
                            <a:srgbClr val="000000"/>
                          </a:solidFill>
                          <a:effectLst/>
                          <a:latin typeface="Tahoma" panose="020B060403050404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dirty="0">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779808646"/>
                  </a:ext>
                </a:extLst>
              </a:tr>
            </a:tbl>
          </a:graphicData>
        </a:graphic>
      </p:graphicFrame>
    </p:spTree>
    <p:extLst>
      <p:ext uri="{BB962C8B-B14F-4D97-AF65-F5344CB8AC3E}">
        <p14:creationId xmlns:p14="http://schemas.microsoft.com/office/powerpoint/2010/main" val="268575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9 Elipse">
            <a:extLst>
              <a:ext uri="{FF2B5EF4-FFF2-40B4-BE49-F238E27FC236}">
                <a16:creationId xmlns:a16="http://schemas.microsoft.com/office/drawing/2014/main" id="{B1E126B0-0FB8-4747-B0C5-2708CE124C76}"/>
              </a:ext>
            </a:extLst>
          </p:cNvPr>
          <p:cNvSpPr/>
          <p:nvPr/>
        </p:nvSpPr>
        <p:spPr bwMode="auto">
          <a:xfrm>
            <a:off x="11957054" y="6221806"/>
            <a:ext cx="155578" cy="159429"/>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5" name="29 Elipse">
            <a:extLst>
              <a:ext uri="{FF2B5EF4-FFF2-40B4-BE49-F238E27FC236}">
                <a16:creationId xmlns:a16="http://schemas.microsoft.com/office/drawing/2014/main" id="{7024905C-9ED6-4038-A4F2-8A7E31ADD8C3}"/>
              </a:ext>
            </a:extLst>
          </p:cNvPr>
          <p:cNvSpPr/>
          <p:nvPr/>
        </p:nvSpPr>
        <p:spPr bwMode="auto">
          <a:xfrm>
            <a:off x="11957054" y="6407265"/>
            <a:ext cx="155578" cy="14920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6" name="29 Elipse">
            <a:extLst>
              <a:ext uri="{FF2B5EF4-FFF2-40B4-BE49-F238E27FC236}">
                <a16:creationId xmlns:a16="http://schemas.microsoft.com/office/drawing/2014/main" id="{1ABCCFBD-3F63-4E4A-A8CA-87585460D50C}"/>
              </a:ext>
            </a:extLst>
          </p:cNvPr>
          <p:cNvSpPr/>
          <p:nvPr/>
        </p:nvSpPr>
        <p:spPr bwMode="auto">
          <a:xfrm>
            <a:off x="11957054" y="6582501"/>
            <a:ext cx="155578" cy="140896"/>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7" name="Rectángulo: esquinas redondeadas 16">
            <a:hlinkClick r:id="rId3" action="ppaction://hlinksldjump"/>
            <a:extLst>
              <a:ext uri="{FF2B5EF4-FFF2-40B4-BE49-F238E27FC236}">
                <a16:creationId xmlns:a16="http://schemas.microsoft.com/office/drawing/2014/main" id="{39462BB0-38CC-42C5-A73A-07EECBDEC7DD}"/>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4" name="Tabla 3">
            <a:extLst>
              <a:ext uri="{FF2B5EF4-FFF2-40B4-BE49-F238E27FC236}">
                <a16:creationId xmlns:a16="http://schemas.microsoft.com/office/drawing/2014/main" id="{B5986CFF-062E-E4E8-B5A6-97E616961971}"/>
              </a:ext>
            </a:extLst>
          </p:cNvPr>
          <p:cNvGraphicFramePr>
            <a:graphicFrameLocks noGrp="1"/>
          </p:cNvGraphicFramePr>
          <p:nvPr/>
        </p:nvGraphicFramePr>
        <p:xfrm>
          <a:off x="11096926" y="6221806"/>
          <a:ext cx="1062037" cy="537709"/>
        </p:xfrm>
        <a:graphic>
          <a:graphicData uri="http://schemas.openxmlformats.org/drawingml/2006/table">
            <a:tbl>
              <a:tblPr/>
              <a:tblGrid>
                <a:gridCol w="773906">
                  <a:extLst>
                    <a:ext uri="{9D8B030D-6E8A-4147-A177-3AD203B41FA5}">
                      <a16:colId xmlns:a16="http://schemas.microsoft.com/office/drawing/2014/main" val="782090551"/>
                    </a:ext>
                  </a:extLst>
                </a:gridCol>
                <a:gridCol w="288131">
                  <a:extLst>
                    <a:ext uri="{9D8B030D-6E8A-4147-A177-3AD203B41FA5}">
                      <a16:colId xmlns:a16="http://schemas.microsoft.com/office/drawing/2014/main" val="2869738696"/>
                    </a:ext>
                  </a:extLst>
                </a:gridCol>
              </a:tblGrid>
              <a:tr h="180272">
                <a:tc>
                  <a:txBody>
                    <a:bodyPr/>
                    <a:lstStyle/>
                    <a:p>
                      <a:pPr algn="ctr" rtl="0" fontAlgn="ctr"/>
                      <a:r>
                        <a:rPr lang="es-CO" sz="700" b="0" i="0" u="none" strike="noStrike">
                          <a:solidFill>
                            <a:srgbClr val="000000"/>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173234">
                <a:tc>
                  <a:txBody>
                    <a:bodyPr/>
                    <a:lstStyle/>
                    <a:p>
                      <a:pPr algn="ctr" rtl="0" fontAlgn="ctr"/>
                      <a:r>
                        <a:rPr lang="es-CO" sz="700" b="0" i="0" u="none" strike="noStrike">
                          <a:solidFill>
                            <a:srgbClr val="000000"/>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80272">
                <a:tc>
                  <a:txBody>
                    <a:bodyPr/>
                    <a:lstStyle/>
                    <a:p>
                      <a:pPr algn="ctr" rtl="0" fontAlgn="ctr"/>
                      <a:r>
                        <a:rPr lang="es-CO" sz="700" b="0" i="0" u="none" strike="noStrike" dirty="0">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pic>
        <p:nvPicPr>
          <p:cNvPr id="2" name="object 6">
            <a:extLst>
              <a:ext uri="{FF2B5EF4-FFF2-40B4-BE49-F238E27FC236}">
                <a16:creationId xmlns:a16="http://schemas.microsoft.com/office/drawing/2014/main" id="{1A6CEC6C-4C97-C646-51CD-62641BAC825A}"/>
              </a:ext>
            </a:extLst>
          </p:cNvPr>
          <p:cNvPicPr/>
          <p:nvPr/>
        </p:nvPicPr>
        <p:blipFill>
          <a:blip r:embed="rId4" cstate="print"/>
          <a:stretch>
            <a:fillRect/>
          </a:stretch>
        </p:blipFill>
        <p:spPr>
          <a:xfrm>
            <a:off x="144459" y="24682"/>
            <a:ext cx="753164" cy="714446"/>
          </a:xfrm>
          <a:prstGeom prst="rect">
            <a:avLst/>
          </a:prstGeom>
        </p:spPr>
      </p:pic>
      <p:sp>
        <p:nvSpPr>
          <p:cNvPr id="3" name="Rectángulo 2">
            <a:extLst>
              <a:ext uri="{FF2B5EF4-FFF2-40B4-BE49-F238E27FC236}">
                <a16:creationId xmlns:a16="http://schemas.microsoft.com/office/drawing/2014/main" id="{06547045-386A-7C71-E17A-53ED3BDEF63F}"/>
              </a:ext>
            </a:extLst>
          </p:cNvPr>
          <p:cNvSpPr/>
          <p:nvPr/>
        </p:nvSpPr>
        <p:spPr>
          <a:xfrm>
            <a:off x="897623" y="107673"/>
            <a:ext cx="6141746"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diciembre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5" name="CuadroTexto 4">
            <a:extLst>
              <a:ext uri="{FF2B5EF4-FFF2-40B4-BE49-F238E27FC236}">
                <a16:creationId xmlns:a16="http://schemas.microsoft.com/office/drawing/2014/main" id="{91BCA957-6EFB-6D90-7296-5674501CEE10}"/>
              </a:ext>
            </a:extLst>
          </p:cNvPr>
          <p:cNvSpPr txBox="1"/>
          <p:nvPr/>
        </p:nvSpPr>
        <p:spPr>
          <a:xfrm>
            <a:off x="875071" y="728968"/>
            <a:ext cx="6233886" cy="362087"/>
          </a:xfrm>
          <a:prstGeom prst="rect">
            <a:avLst/>
          </a:prstGeom>
          <a:noFill/>
        </p:spPr>
        <p:txBody>
          <a:bodyPr wrap="square">
            <a:spAutoFit/>
          </a:bodyPr>
          <a:lstStyle/>
          <a:p>
            <a:pPr>
              <a:lnSpc>
                <a:spcPct val="107000"/>
              </a:lnSpc>
              <a:defRPr/>
            </a:pPr>
            <a:r>
              <a:rPr lang="es-ES" b="1" i="1" dirty="0">
                <a:solidFill>
                  <a:srgbClr val="FFCC00"/>
                </a:solidFill>
                <a:latin typeface="Tahoma" panose="020B0604030504040204" pitchFamily="34" charset="0"/>
                <a:ea typeface="Tahoma" panose="020B0604030504040204" pitchFamily="34" charset="0"/>
                <a:cs typeface="Tahoma" panose="020B0604030504040204" pitchFamily="34" charset="0"/>
              </a:rPr>
              <a:t>Generación de Valor</a:t>
            </a:r>
          </a:p>
        </p:txBody>
      </p:sp>
      <p:graphicFrame>
        <p:nvGraphicFramePr>
          <p:cNvPr id="21" name="Tabla 20">
            <a:extLst>
              <a:ext uri="{FF2B5EF4-FFF2-40B4-BE49-F238E27FC236}">
                <a16:creationId xmlns:a16="http://schemas.microsoft.com/office/drawing/2014/main" id="{71D721F4-86DC-7CE1-1F75-956577183418}"/>
              </a:ext>
            </a:extLst>
          </p:cNvPr>
          <p:cNvGraphicFramePr>
            <a:graphicFrameLocks noGrp="1"/>
          </p:cNvGraphicFramePr>
          <p:nvPr/>
        </p:nvGraphicFramePr>
        <p:xfrm>
          <a:off x="358603" y="5468720"/>
          <a:ext cx="5779803" cy="554990"/>
        </p:xfrm>
        <a:graphic>
          <a:graphicData uri="http://schemas.openxmlformats.org/drawingml/2006/table">
            <a:tbl>
              <a:tblPr/>
              <a:tblGrid>
                <a:gridCol w="5779803">
                  <a:extLst>
                    <a:ext uri="{9D8B030D-6E8A-4147-A177-3AD203B41FA5}">
                      <a16:colId xmlns:a16="http://schemas.microsoft.com/office/drawing/2014/main" val="2524553051"/>
                    </a:ext>
                  </a:extLst>
                </a:gridCol>
              </a:tblGrid>
              <a:tr h="554990">
                <a:tc>
                  <a:txBody>
                    <a:bodyPr/>
                    <a:lstStyle/>
                    <a:p>
                      <a:pPr algn="just" rtl="0" fontAlgn="auto"/>
                      <a:r>
                        <a:rPr lang="es-ES" sz="1200" b="0" i="0" u="none" strike="noStrike" dirty="0">
                          <a:solidFill>
                            <a:srgbClr val="000000"/>
                          </a:solidFill>
                          <a:effectLst/>
                          <a:latin typeface="Tahoma" panose="020B0604030504040204" pitchFamily="34" charset="0"/>
                        </a:rPr>
                        <a:t>Se obtuvo una </a:t>
                      </a:r>
                      <a:r>
                        <a:rPr lang="es-ES" sz="1200" b="0" i="0" u="none" strike="noStrike" dirty="0" err="1">
                          <a:solidFill>
                            <a:srgbClr val="000000"/>
                          </a:solidFill>
                          <a:effectLst/>
                          <a:latin typeface="Tahoma" panose="020B0604030504040204" pitchFamily="34" charset="0"/>
                        </a:rPr>
                        <a:t>sobreejecución</a:t>
                      </a:r>
                      <a:r>
                        <a:rPr lang="es-ES" sz="1200" b="0" i="0" u="none" strike="noStrike" dirty="0">
                          <a:solidFill>
                            <a:srgbClr val="000000"/>
                          </a:solidFill>
                          <a:effectLst/>
                          <a:latin typeface="Tahoma" panose="020B0604030504040204" pitchFamily="34" charset="0"/>
                        </a:rPr>
                        <a:t> EBITDA de $468 principalmente  por el menor valor ejecutado en costos y gastos.</a:t>
                      </a:r>
                    </a:p>
                  </a:txBody>
                  <a:tcPr marL="7200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871026"/>
                  </a:ext>
                </a:extLst>
              </a:tr>
            </a:tbl>
          </a:graphicData>
        </a:graphic>
      </p:graphicFrame>
      <p:graphicFrame>
        <p:nvGraphicFramePr>
          <p:cNvPr id="29" name="Tabla 28">
            <a:extLst>
              <a:ext uri="{FF2B5EF4-FFF2-40B4-BE49-F238E27FC236}">
                <a16:creationId xmlns:a16="http://schemas.microsoft.com/office/drawing/2014/main" id="{DFB41D58-8E44-0716-1D21-D9CD30A79A79}"/>
              </a:ext>
            </a:extLst>
          </p:cNvPr>
          <p:cNvGraphicFramePr>
            <a:graphicFrameLocks noGrp="1"/>
          </p:cNvGraphicFramePr>
          <p:nvPr>
            <p:extLst>
              <p:ext uri="{D42A27DB-BD31-4B8C-83A1-F6EECF244321}">
                <p14:modId xmlns:p14="http://schemas.microsoft.com/office/powerpoint/2010/main" val="2141210590"/>
              </p:ext>
            </p:extLst>
          </p:nvPr>
        </p:nvGraphicFramePr>
        <p:xfrm>
          <a:off x="6388966" y="5468720"/>
          <a:ext cx="5779804" cy="554990"/>
        </p:xfrm>
        <a:graphic>
          <a:graphicData uri="http://schemas.openxmlformats.org/drawingml/2006/table">
            <a:tbl>
              <a:tblPr/>
              <a:tblGrid>
                <a:gridCol w="5779804">
                  <a:extLst>
                    <a:ext uri="{9D8B030D-6E8A-4147-A177-3AD203B41FA5}">
                      <a16:colId xmlns:a16="http://schemas.microsoft.com/office/drawing/2014/main" val="1796948626"/>
                    </a:ext>
                  </a:extLst>
                </a:gridCol>
              </a:tblGrid>
              <a:tr h="537709">
                <a:tc>
                  <a:txBody>
                    <a:bodyPr/>
                    <a:lstStyle/>
                    <a:p>
                      <a:pPr algn="just" rtl="0" fontAlgn="auto"/>
                      <a:r>
                        <a:rPr lang="es-ES" sz="1200" b="0" i="0" u="none" strike="noStrike" kern="1200" dirty="0">
                          <a:solidFill>
                            <a:srgbClr val="000000"/>
                          </a:solidFill>
                          <a:effectLst/>
                          <a:latin typeface="Tahoma" panose="020B0604030504040204" pitchFamily="34" charset="0"/>
                          <a:ea typeface="+mn-ea"/>
                          <a:cs typeface="+mn-cs"/>
                        </a:rPr>
                        <a:t>Se presenta una subejecución de $44,505 originada principalmente por la provisión registrada en diciembre por proceso litigioso calificado como probable por parte de los abogados.</a:t>
                      </a:r>
                    </a:p>
                  </a:txBody>
                  <a:tcPr marL="7200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615135"/>
                  </a:ext>
                </a:extLst>
              </a:tr>
            </a:tbl>
          </a:graphicData>
        </a:graphic>
      </p:graphicFrame>
      <p:graphicFrame>
        <p:nvGraphicFramePr>
          <p:cNvPr id="7" name="Gráfico 6">
            <a:extLst>
              <a:ext uri="{FF2B5EF4-FFF2-40B4-BE49-F238E27FC236}">
                <a16:creationId xmlns:a16="http://schemas.microsoft.com/office/drawing/2014/main" id="{2F1199A6-116D-442D-BD9B-E5F496C81322}"/>
              </a:ext>
            </a:extLst>
          </p:cNvPr>
          <p:cNvGraphicFramePr>
            <a:graphicFrameLocks/>
          </p:cNvGraphicFramePr>
          <p:nvPr>
            <p:extLst>
              <p:ext uri="{D42A27DB-BD31-4B8C-83A1-F6EECF244321}">
                <p14:modId xmlns:p14="http://schemas.microsoft.com/office/powerpoint/2010/main" val="3515181911"/>
              </p:ext>
            </p:extLst>
          </p:nvPr>
        </p:nvGraphicFramePr>
        <p:xfrm>
          <a:off x="133344" y="1286839"/>
          <a:ext cx="5962656" cy="24701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49FE6043-06A3-43D7-9773-43B3476F73DF}"/>
              </a:ext>
            </a:extLst>
          </p:cNvPr>
          <p:cNvGraphicFramePr>
            <a:graphicFrameLocks/>
          </p:cNvGraphicFramePr>
          <p:nvPr>
            <p:extLst>
              <p:ext uri="{D42A27DB-BD31-4B8C-83A1-F6EECF244321}">
                <p14:modId xmlns:p14="http://schemas.microsoft.com/office/powerpoint/2010/main" val="266292391"/>
              </p:ext>
            </p:extLst>
          </p:nvPr>
        </p:nvGraphicFramePr>
        <p:xfrm>
          <a:off x="6149977" y="1244406"/>
          <a:ext cx="5962655" cy="25791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Tabla 8">
            <a:extLst>
              <a:ext uri="{FF2B5EF4-FFF2-40B4-BE49-F238E27FC236}">
                <a16:creationId xmlns:a16="http://schemas.microsoft.com/office/drawing/2014/main" id="{CBC5A906-1839-261E-6C0B-9C0D2E72F091}"/>
              </a:ext>
            </a:extLst>
          </p:cNvPr>
          <p:cNvGraphicFramePr>
            <a:graphicFrameLocks noGrp="1"/>
          </p:cNvGraphicFramePr>
          <p:nvPr/>
        </p:nvGraphicFramePr>
        <p:xfrm>
          <a:off x="358601" y="4004152"/>
          <a:ext cx="5779802" cy="1311217"/>
        </p:xfrm>
        <a:graphic>
          <a:graphicData uri="http://schemas.openxmlformats.org/drawingml/2006/table">
            <a:tbl>
              <a:tblPr/>
              <a:tblGrid>
                <a:gridCol w="1096439">
                  <a:extLst>
                    <a:ext uri="{9D8B030D-6E8A-4147-A177-3AD203B41FA5}">
                      <a16:colId xmlns:a16="http://schemas.microsoft.com/office/drawing/2014/main" val="1809951731"/>
                    </a:ext>
                  </a:extLst>
                </a:gridCol>
                <a:gridCol w="1143430">
                  <a:extLst>
                    <a:ext uri="{9D8B030D-6E8A-4147-A177-3AD203B41FA5}">
                      <a16:colId xmlns:a16="http://schemas.microsoft.com/office/drawing/2014/main" val="177284498"/>
                    </a:ext>
                  </a:extLst>
                </a:gridCol>
                <a:gridCol w="1143430">
                  <a:extLst>
                    <a:ext uri="{9D8B030D-6E8A-4147-A177-3AD203B41FA5}">
                      <a16:colId xmlns:a16="http://schemas.microsoft.com/office/drawing/2014/main" val="2554817442"/>
                    </a:ext>
                  </a:extLst>
                </a:gridCol>
                <a:gridCol w="1143430">
                  <a:extLst>
                    <a:ext uri="{9D8B030D-6E8A-4147-A177-3AD203B41FA5}">
                      <a16:colId xmlns:a16="http://schemas.microsoft.com/office/drawing/2014/main" val="829374553"/>
                    </a:ext>
                  </a:extLst>
                </a:gridCol>
                <a:gridCol w="1253073">
                  <a:extLst>
                    <a:ext uri="{9D8B030D-6E8A-4147-A177-3AD203B41FA5}">
                      <a16:colId xmlns:a16="http://schemas.microsoft.com/office/drawing/2014/main" val="314374136"/>
                    </a:ext>
                  </a:extLst>
                </a:gridCol>
              </a:tblGrid>
              <a:tr h="439514">
                <a:tc>
                  <a:txBody>
                    <a:bodyPr/>
                    <a:lstStyle/>
                    <a:p>
                      <a:pPr algn="ctr" rtl="0" fontAlgn="ctr"/>
                      <a:r>
                        <a:rPr lang="es-CO" sz="1200" b="1" i="0" u="none" strike="noStrike">
                          <a:solidFill>
                            <a:srgbClr val="FFFFFF"/>
                          </a:solidFill>
                          <a:effectLs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2743157027"/>
                  </a:ext>
                </a:extLst>
              </a:tr>
              <a:tr h="498116">
                <a:tc rowSpan="2">
                  <a:txBody>
                    <a:bodyPr/>
                    <a:lstStyle/>
                    <a:p>
                      <a:pPr algn="ctr" fontAlgn="ctr"/>
                      <a:r>
                        <a:rPr lang="es-CO" sz="1200" b="0" i="0" u="none" strike="noStrike">
                          <a:solidFill>
                            <a:srgbClr val="000000"/>
                          </a:solidFill>
                          <a:effectLst/>
                          <a:latin typeface="Tahoma" panose="020B0604030504040204" pitchFamily="34" charset="0"/>
                        </a:rPr>
                        <a:t> $  351,590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Tahoma" panose="020B0604030504040204" pitchFamily="34" charset="0"/>
                        </a:rPr>
                        <a:t> $  352,058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Tahoma" panose="020B0604030504040204" pitchFamily="34" charset="0"/>
                        </a:rPr>
                        <a:t> $  351,590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200" b="1" i="0" u="none" strike="noStrike">
                          <a:solidFill>
                            <a:srgbClr val="7AD4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200" b="0" i="0" u="none" strike="noStrike">
                          <a:solidFill>
                            <a:srgbClr val="000000"/>
                          </a:solidFill>
                          <a:effectLst/>
                          <a:latin typeface="Tahoma" panose="020B0604030504040204" pitchFamily="34" charset="0"/>
                        </a:rPr>
                        <a:t> $          468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3060778"/>
                  </a:ext>
                </a:extLst>
              </a:tr>
              <a:tr h="373587">
                <a:tc vMerge="1">
                  <a:txBody>
                    <a:bodyPr/>
                    <a:lstStyle/>
                    <a:p>
                      <a:endParaRPr lang="es-CO"/>
                    </a:p>
                  </a:txBody>
                  <a:tcPr/>
                </a:tc>
                <a:tc>
                  <a:txBody>
                    <a:bodyPr/>
                    <a:lstStyle/>
                    <a:p>
                      <a:pPr algn="ctr" fontAlgn="ctr"/>
                      <a:r>
                        <a:rPr lang="es-CO" sz="12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90427949"/>
                  </a:ext>
                </a:extLst>
              </a:tr>
            </a:tbl>
          </a:graphicData>
        </a:graphic>
      </p:graphicFrame>
      <p:graphicFrame>
        <p:nvGraphicFramePr>
          <p:cNvPr id="10" name="Tabla 9">
            <a:extLst>
              <a:ext uri="{FF2B5EF4-FFF2-40B4-BE49-F238E27FC236}">
                <a16:creationId xmlns:a16="http://schemas.microsoft.com/office/drawing/2014/main" id="{D28E4096-B2A3-D80C-999A-ED5CD082D615}"/>
              </a:ext>
            </a:extLst>
          </p:cNvPr>
          <p:cNvGraphicFramePr>
            <a:graphicFrameLocks noGrp="1"/>
          </p:cNvGraphicFramePr>
          <p:nvPr>
            <p:extLst>
              <p:ext uri="{D42A27DB-BD31-4B8C-83A1-F6EECF244321}">
                <p14:modId xmlns:p14="http://schemas.microsoft.com/office/powerpoint/2010/main" val="1285952417"/>
              </p:ext>
            </p:extLst>
          </p:nvPr>
        </p:nvGraphicFramePr>
        <p:xfrm>
          <a:off x="6410626" y="4021665"/>
          <a:ext cx="5758144" cy="1293704"/>
        </p:xfrm>
        <a:graphic>
          <a:graphicData uri="http://schemas.openxmlformats.org/drawingml/2006/table">
            <a:tbl>
              <a:tblPr/>
              <a:tblGrid>
                <a:gridCol w="1092331">
                  <a:extLst>
                    <a:ext uri="{9D8B030D-6E8A-4147-A177-3AD203B41FA5}">
                      <a16:colId xmlns:a16="http://schemas.microsoft.com/office/drawing/2014/main" val="907770454"/>
                    </a:ext>
                  </a:extLst>
                </a:gridCol>
                <a:gridCol w="1139145">
                  <a:extLst>
                    <a:ext uri="{9D8B030D-6E8A-4147-A177-3AD203B41FA5}">
                      <a16:colId xmlns:a16="http://schemas.microsoft.com/office/drawing/2014/main" val="3734851915"/>
                    </a:ext>
                  </a:extLst>
                </a:gridCol>
                <a:gridCol w="1139145">
                  <a:extLst>
                    <a:ext uri="{9D8B030D-6E8A-4147-A177-3AD203B41FA5}">
                      <a16:colId xmlns:a16="http://schemas.microsoft.com/office/drawing/2014/main" val="1615657581"/>
                    </a:ext>
                  </a:extLst>
                </a:gridCol>
                <a:gridCol w="1139145">
                  <a:extLst>
                    <a:ext uri="{9D8B030D-6E8A-4147-A177-3AD203B41FA5}">
                      <a16:colId xmlns:a16="http://schemas.microsoft.com/office/drawing/2014/main" val="2049486194"/>
                    </a:ext>
                  </a:extLst>
                </a:gridCol>
                <a:gridCol w="1248378">
                  <a:extLst>
                    <a:ext uri="{9D8B030D-6E8A-4147-A177-3AD203B41FA5}">
                      <a16:colId xmlns:a16="http://schemas.microsoft.com/office/drawing/2014/main" val="2080240773"/>
                    </a:ext>
                  </a:extLst>
                </a:gridCol>
              </a:tblGrid>
              <a:tr h="573705">
                <a:tc>
                  <a:txBody>
                    <a:bodyPr/>
                    <a:lstStyle/>
                    <a:p>
                      <a:pPr algn="ctr" rtl="0" fontAlgn="ctr"/>
                      <a:r>
                        <a:rPr lang="es-CO" sz="1200" b="1" i="0" u="none" strike="noStrike">
                          <a:solidFill>
                            <a:srgbClr val="FFFFFF"/>
                          </a:solidFill>
                          <a:effectLs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596929916"/>
                  </a:ext>
                </a:extLst>
              </a:tr>
              <a:tr h="392031">
                <a:tc rowSpan="2">
                  <a:txBody>
                    <a:bodyPr/>
                    <a:lstStyle/>
                    <a:p>
                      <a:pPr algn="ctr" fontAlgn="ctr"/>
                      <a:r>
                        <a:rPr lang="es-CO" sz="1200" b="0" i="0" u="none" strike="noStrike">
                          <a:solidFill>
                            <a:srgbClr val="000000"/>
                          </a:solidFill>
                          <a:effectLst/>
                          <a:latin typeface="Tahoma" panose="020B0604030504040204" pitchFamily="34" charset="0"/>
                        </a:rPr>
                        <a:t> $  228,316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Tahoma" panose="020B0604030504040204" pitchFamily="34" charset="0"/>
                        </a:rPr>
                        <a:t> $  183,811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Tahoma" panose="020B0604030504040204" pitchFamily="34" charset="0"/>
                        </a:rPr>
                        <a:t> $  228,316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200" b="1" i="0" u="none" strike="noStrike" dirty="0">
                          <a:solidFill>
                            <a:srgbClr val="FF0000"/>
                          </a:solidFill>
                          <a:effectLst/>
                          <a:latin typeface="Tahoma" panose="020B060403050404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200" b="0" i="0" u="none" strike="noStrike">
                          <a:solidFill>
                            <a:srgbClr val="000000"/>
                          </a:solidFill>
                          <a:effectLst/>
                          <a:latin typeface="Tahoma" panose="020B0604030504040204" pitchFamily="34" charset="0"/>
                        </a:rPr>
                        <a:t>-$      44,505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302"/>
                  </a:ext>
                </a:extLst>
              </a:tr>
              <a:tr h="327968">
                <a:tc vMerge="1">
                  <a:txBody>
                    <a:bodyPr/>
                    <a:lstStyle/>
                    <a:p>
                      <a:endParaRPr lang="es-CO"/>
                    </a:p>
                  </a:txBody>
                  <a:tcPr/>
                </a:tc>
                <a:tc>
                  <a:txBody>
                    <a:bodyPr/>
                    <a:lstStyle/>
                    <a:p>
                      <a:pPr algn="ctr" fontAlgn="ctr"/>
                      <a:r>
                        <a:rPr lang="es-CO" sz="1200" b="0" i="0" u="none" strike="noStrike">
                          <a:solidFill>
                            <a:srgbClr val="000000"/>
                          </a:solidFill>
                          <a:effectLst/>
                          <a:latin typeface="Tahoma" panose="020B060403050404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260956786"/>
                  </a:ext>
                </a:extLst>
              </a:tr>
            </a:tbl>
          </a:graphicData>
        </a:graphic>
      </p:graphicFrame>
    </p:spTree>
    <p:extLst>
      <p:ext uri="{BB962C8B-B14F-4D97-AF65-F5344CB8AC3E}">
        <p14:creationId xmlns:p14="http://schemas.microsoft.com/office/powerpoint/2010/main" val="102365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7272AA33-DB5A-495E-91F0-1DA5A7A7FF6D}"/>
              </a:ext>
            </a:extLst>
          </p:cNvPr>
          <p:cNvSpPr txBox="1"/>
          <p:nvPr/>
        </p:nvSpPr>
        <p:spPr>
          <a:xfrm>
            <a:off x="2626479" y="353016"/>
            <a:ext cx="6573520"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p>
        </p:txBody>
      </p:sp>
      <p:sp>
        <p:nvSpPr>
          <p:cNvPr id="12" name="Rectángulo: esquinas redondeadas 11">
            <a:hlinkClick r:id="rId3" action="ppaction://hlinksldjump"/>
            <a:extLst>
              <a:ext uri="{FF2B5EF4-FFF2-40B4-BE49-F238E27FC236}">
                <a16:creationId xmlns:a16="http://schemas.microsoft.com/office/drawing/2014/main" id="{AF53EE99-BEF3-4FC7-8EA4-7F984505D895}"/>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2" name="Tabla 1">
            <a:extLst>
              <a:ext uri="{FF2B5EF4-FFF2-40B4-BE49-F238E27FC236}">
                <a16:creationId xmlns:a16="http://schemas.microsoft.com/office/drawing/2014/main" id="{FBED4276-C5A9-4409-8130-A6A18313086F}"/>
              </a:ext>
            </a:extLst>
          </p:cNvPr>
          <p:cNvGraphicFramePr>
            <a:graphicFrameLocks noGrp="1"/>
          </p:cNvGraphicFramePr>
          <p:nvPr/>
        </p:nvGraphicFramePr>
        <p:xfrm>
          <a:off x="10306975" y="6002904"/>
          <a:ext cx="1674324" cy="792480"/>
        </p:xfrm>
        <a:graphic>
          <a:graphicData uri="http://schemas.openxmlformats.org/drawingml/2006/table">
            <a:tbl>
              <a:tblPr/>
              <a:tblGrid>
                <a:gridCol w="1430379">
                  <a:extLst>
                    <a:ext uri="{9D8B030D-6E8A-4147-A177-3AD203B41FA5}">
                      <a16:colId xmlns:a16="http://schemas.microsoft.com/office/drawing/2014/main" val="3835071929"/>
                    </a:ext>
                  </a:extLst>
                </a:gridCol>
                <a:gridCol w="243945">
                  <a:extLst>
                    <a:ext uri="{9D8B030D-6E8A-4147-A177-3AD203B41FA5}">
                      <a16:colId xmlns:a16="http://schemas.microsoft.com/office/drawing/2014/main" val="3559152424"/>
                    </a:ext>
                  </a:extLst>
                </a:gridCol>
              </a:tblGrid>
              <a:tr h="211527">
                <a:tc>
                  <a:txBody>
                    <a:bodyPr/>
                    <a:lstStyle/>
                    <a:p>
                      <a:pPr algn="ctr" fontAlgn="base"/>
                      <a:r>
                        <a:rPr lang="es-CO" sz="700" b="0" i="0" u="none" strike="noStrike">
                          <a:solidFill>
                            <a:srgbClr val="000000"/>
                          </a:solidFill>
                          <a:effectLst/>
                          <a:latin typeface="Tahoma" panose="020B0604030504040204" pitchFamily="34" charset="0"/>
                        </a:rPr>
                        <a:t>101=&gt;x&gt;=90% </a:t>
                      </a:r>
                      <a:r>
                        <a:rPr lang="es-CO" sz="700" b="0" i="0">
                          <a:solidFill>
                            <a:srgbClr val="000000"/>
                          </a:solidFill>
                          <a:effectLst/>
                          <a:latin typeface="Tahoma" panose="020B0604030504040204" pitchFamily="34" charset="0"/>
                        </a:rPr>
                        <a:t>​</a:t>
                      </a:r>
                      <a:endParaRPr lang="es-CO" sz="7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auto"/>
                      <a:r>
                        <a:rPr lang="es-CO" sz="1000" b="0" i="0" u="none" strike="noStrike" dirty="0">
                          <a:solidFill>
                            <a:srgbClr val="000000"/>
                          </a:solidFill>
                          <a:effectLst/>
                          <a:latin typeface="Calibri" panose="020F0502020204030204" pitchFamily="34" charset="0"/>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961344"/>
                  </a:ext>
                </a:extLst>
              </a:tr>
              <a:tr h="264408">
                <a:tc>
                  <a:txBody>
                    <a:bodyPr/>
                    <a:lstStyle/>
                    <a:p>
                      <a:pPr algn="ctr" fontAlgn="base"/>
                      <a:r>
                        <a:rPr lang="es-CO" sz="700" b="0" i="0" u="none" strike="noStrike">
                          <a:solidFill>
                            <a:srgbClr val="000000"/>
                          </a:solidFill>
                          <a:effectLst/>
                          <a:latin typeface="Tahoma" panose="020B0604030504040204" pitchFamily="34" charset="0"/>
                        </a:rPr>
                        <a:t>entre 90%&gt;x&gt;80% y 101%&lt;x&lt;105%</a:t>
                      </a:r>
                      <a:r>
                        <a:rPr lang="es-CO" sz="700" b="0" i="0">
                          <a:solidFill>
                            <a:srgbClr val="000000"/>
                          </a:solidFill>
                          <a:effectLst/>
                          <a:latin typeface="Tahoma" panose="020B0604030504040204" pitchFamily="34" charset="0"/>
                        </a:rPr>
                        <a:t>​</a:t>
                      </a:r>
                      <a:endParaRPr lang="es-CO" sz="7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auto"/>
                      <a:r>
                        <a:rPr lang="es-CO" sz="1000" b="0" i="0" u="none" strike="noStrike">
                          <a:solidFill>
                            <a:srgbClr val="000000"/>
                          </a:solidFill>
                          <a:effectLst/>
                          <a:latin typeface="Calibri" panose="020F0502020204030204" pitchFamily="34" charset="0"/>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69854"/>
                  </a:ext>
                </a:extLst>
              </a:tr>
              <a:tr h="211527">
                <a:tc>
                  <a:txBody>
                    <a:bodyPr/>
                    <a:lstStyle/>
                    <a:p>
                      <a:pPr algn="ctr" fontAlgn="base"/>
                      <a:r>
                        <a:rPr lang="es-CO" sz="700" b="0" i="0" u="none" strike="noStrike" dirty="0">
                          <a:solidFill>
                            <a:srgbClr val="000000"/>
                          </a:solidFill>
                          <a:effectLst/>
                          <a:latin typeface="Tahoma" panose="020B0604030504040204" pitchFamily="34" charset="0"/>
                        </a:rPr>
                        <a:t>x&lt;=80% y x&gt;=105%</a:t>
                      </a:r>
                      <a:r>
                        <a:rPr lang="es-CO" sz="700" b="0" i="0" dirty="0">
                          <a:solidFill>
                            <a:srgbClr val="000000"/>
                          </a:solidFill>
                          <a:effectLst/>
                          <a:latin typeface="Tahoma" panose="020B0604030504040204" pitchFamily="34" charset="0"/>
                        </a:rPr>
                        <a:t>​</a:t>
                      </a:r>
                      <a:endParaRPr lang="es-CO" sz="700" b="0" i="0" dirty="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auto"/>
                      <a:r>
                        <a:rPr lang="es-CO" sz="1000" b="0" i="0" u="none" strike="noStrike" dirty="0">
                          <a:solidFill>
                            <a:srgbClr val="000000"/>
                          </a:solidFill>
                          <a:effectLst/>
                          <a:latin typeface="Calibri" panose="020F0502020204030204" pitchFamily="34" charset="0"/>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75665"/>
                  </a:ext>
                </a:extLst>
              </a:tr>
            </a:tbl>
          </a:graphicData>
        </a:graphic>
      </p:graphicFrame>
      <p:sp>
        <p:nvSpPr>
          <p:cNvPr id="21" name="29 Elipse">
            <a:extLst>
              <a:ext uri="{FF2B5EF4-FFF2-40B4-BE49-F238E27FC236}">
                <a16:creationId xmlns:a16="http://schemas.microsoft.com/office/drawing/2014/main" id="{2A5F7C2A-9B52-4662-B831-23942133C778}"/>
              </a:ext>
            </a:extLst>
          </p:cNvPr>
          <p:cNvSpPr/>
          <p:nvPr/>
        </p:nvSpPr>
        <p:spPr bwMode="auto">
          <a:xfrm>
            <a:off x="11769882" y="6064276"/>
            <a:ext cx="186419" cy="176400"/>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22" name="29 Elipse">
            <a:extLst>
              <a:ext uri="{FF2B5EF4-FFF2-40B4-BE49-F238E27FC236}">
                <a16:creationId xmlns:a16="http://schemas.microsoft.com/office/drawing/2014/main" id="{3C77F6DB-4BE0-4227-8823-547E57C8A96D}"/>
              </a:ext>
            </a:extLst>
          </p:cNvPr>
          <p:cNvSpPr/>
          <p:nvPr/>
        </p:nvSpPr>
        <p:spPr bwMode="auto">
          <a:xfrm>
            <a:off x="11769881" y="6337381"/>
            <a:ext cx="186419" cy="176400"/>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23" name="29 Elipse">
            <a:extLst>
              <a:ext uri="{FF2B5EF4-FFF2-40B4-BE49-F238E27FC236}">
                <a16:creationId xmlns:a16="http://schemas.microsoft.com/office/drawing/2014/main" id="{D3CC34ED-DFB3-4D9A-9416-1C258421587A}"/>
              </a:ext>
            </a:extLst>
          </p:cNvPr>
          <p:cNvSpPr/>
          <p:nvPr/>
        </p:nvSpPr>
        <p:spPr bwMode="auto">
          <a:xfrm>
            <a:off x="11773533" y="6591710"/>
            <a:ext cx="182767" cy="176399"/>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ject 6">
            <a:extLst>
              <a:ext uri="{FF2B5EF4-FFF2-40B4-BE49-F238E27FC236}">
                <a16:creationId xmlns:a16="http://schemas.microsoft.com/office/drawing/2014/main" id="{2E450088-F21C-B2E6-04FE-60B344516551}"/>
              </a:ext>
            </a:extLst>
          </p:cNvPr>
          <p:cNvPicPr/>
          <p:nvPr/>
        </p:nvPicPr>
        <p:blipFill>
          <a:blip r:embed="rId4" cstate="print"/>
          <a:stretch>
            <a:fillRect/>
          </a:stretch>
        </p:blipFill>
        <p:spPr>
          <a:xfrm>
            <a:off x="144459" y="24682"/>
            <a:ext cx="753164" cy="714446"/>
          </a:xfrm>
          <a:prstGeom prst="rect">
            <a:avLst/>
          </a:prstGeom>
        </p:spPr>
      </p:pic>
      <p:sp>
        <p:nvSpPr>
          <p:cNvPr id="8" name="Rectángulo 7">
            <a:extLst>
              <a:ext uri="{FF2B5EF4-FFF2-40B4-BE49-F238E27FC236}">
                <a16:creationId xmlns:a16="http://schemas.microsoft.com/office/drawing/2014/main" id="{8561B880-1808-21F8-391B-71D9478F0951}"/>
              </a:ext>
            </a:extLst>
          </p:cNvPr>
          <p:cNvSpPr/>
          <p:nvPr/>
        </p:nvSpPr>
        <p:spPr>
          <a:xfrm>
            <a:off x="897623" y="37289"/>
            <a:ext cx="6141746"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diciembre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11" name="CuadroTexto 10">
            <a:extLst>
              <a:ext uri="{FF2B5EF4-FFF2-40B4-BE49-F238E27FC236}">
                <a16:creationId xmlns:a16="http://schemas.microsoft.com/office/drawing/2014/main" id="{B35157CB-435D-93B9-BA9E-061B2CBBB0A8}"/>
              </a:ext>
            </a:extLst>
          </p:cNvPr>
          <p:cNvSpPr txBox="1"/>
          <p:nvPr/>
        </p:nvSpPr>
        <p:spPr>
          <a:xfrm>
            <a:off x="-1" y="3246685"/>
            <a:ext cx="12159319" cy="3144451"/>
          </a:xfrm>
          <a:prstGeom prst="rect">
            <a:avLst/>
          </a:prstGeom>
          <a:noFill/>
        </p:spPr>
        <p:txBody>
          <a:bodyPr wrap="square" lIns="91440" tIns="45720" rIns="91440" bIns="45720" anchor="t">
            <a:spAutoFit/>
          </a:bodyPr>
          <a:lstStyle/>
          <a:p>
            <a:pPr algn="just" defTabSz="931591"/>
            <a:r>
              <a:rPr lang="es-CO" altLang="es-CO" sz="1200" b="1" dirty="0">
                <a:latin typeface="Tahoma" panose="020B0604030504040204" pitchFamily="34" charset="0"/>
                <a:ea typeface="Tahoma" panose="020B0604030504040204" pitchFamily="34" charset="0"/>
                <a:cs typeface="Tahoma" panose="020B0604030504040204" pitchFamily="34" charset="0"/>
              </a:rPr>
              <a:t>Costos y gastos efectivos: Su</a:t>
            </a:r>
            <a:r>
              <a:rPr lang="es-CO" sz="1200" b="1" dirty="0">
                <a:latin typeface="Tahoma" panose="020B0604030504040204" pitchFamily="34" charset="0"/>
                <a:ea typeface="Tahoma" panose="020B0604030504040204" pitchFamily="34" charset="0"/>
                <a:cs typeface="Tahoma" panose="020B0604030504040204" pitchFamily="34" charset="0"/>
              </a:rPr>
              <a:t>bejecución de $15,345</a:t>
            </a:r>
            <a:r>
              <a:rPr lang="es-CO" sz="1200" b="1" i="1" dirty="0">
                <a:latin typeface="Tahoma" panose="020B0604030504040204" pitchFamily="34" charset="0"/>
                <a:ea typeface="Tahoma" panose="020B0604030504040204" pitchFamily="34" charset="0"/>
                <a:cs typeface="Tahoma" panose="020B0604030504040204" pitchFamily="34" charset="0"/>
              </a:rPr>
              <a:t> </a:t>
            </a:r>
            <a:r>
              <a:rPr lang="es-CO" sz="1200" dirty="0">
                <a:latin typeface="Tahoma" panose="020B0604030504040204" pitchFamily="34" charset="0"/>
                <a:ea typeface="Tahoma" panose="020B0604030504040204" pitchFamily="34" charset="0"/>
                <a:cs typeface="Tahoma" panose="020B0604030504040204" pitchFamily="34" charset="0"/>
              </a:rPr>
              <a:t>principalmente en:</a:t>
            </a:r>
          </a:p>
          <a:p>
            <a:pPr algn="just" defTabSz="931591"/>
            <a:r>
              <a:rPr lang="es-CO" sz="1100" b="1" dirty="0">
                <a:latin typeface="Tahoma" panose="020B0604030504040204" pitchFamily="34" charset="0"/>
                <a:ea typeface="Tahoma" panose="020B0604030504040204" pitchFamily="34" charset="0"/>
                <a:cs typeface="Tahoma" panose="020B0604030504040204" pitchFamily="34" charset="0"/>
              </a:rPr>
              <a:t>Prestación por servicios: </a:t>
            </a:r>
            <a:r>
              <a:rPr lang="es-CO" sz="1100" dirty="0">
                <a:latin typeface="Tahoma" panose="020B0604030504040204" pitchFamily="34" charset="0"/>
                <a:ea typeface="Tahoma" panose="020B0604030504040204" pitchFamily="34" charset="0"/>
                <a:cs typeface="Tahoma" panose="020B0604030504040204" pitchFamily="34" charset="0"/>
              </a:rPr>
              <a:t>$9,331 principalmente en productos químicos $5,870 por menor valor de consumo de polímero al tener menos lodos a deshidratar, gas natural $3,174 por la disminución en la cantidad de biosólido húmedo a procesar en secado térmico dado por la reducción en el caudal de ingreso a la PTAR por la intervención del Interceptor Oriental por parte de EPM, entre otros.</a:t>
            </a:r>
          </a:p>
          <a:p>
            <a:pPr algn="just" defTabSz="931591"/>
            <a:r>
              <a:rPr lang="es-ES" sz="1100" b="1" dirty="0">
                <a:latin typeface="Tahoma" panose="020B0604030504040204" pitchFamily="34" charset="0"/>
                <a:ea typeface="Tahoma" panose="020B0604030504040204" pitchFamily="34" charset="0"/>
                <a:cs typeface="Tahoma" panose="020B0604030504040204" pitchFamily="34" charset="0"/>
              </a:rPr>
              <a:t>Generales</a:t>
            </a:r>
            <a:r>
              <a:rPr lang="es-ES" sz="1100" dirty="0">
                <a:latin typeface="Tahoma" panose="020B0604030504040204" pitchFamily="34" charset="0"/>
                <a:ea typeface="Tahoma" panose="020B0604030504040204" pitchFamily="34" charset="0"/>
                <a:cs typeface="Tahoma" panose="020B0604030504040204" pitchFamily="34" charset="0"/>
              </a:rPr>
              <a:t>: $2,246, estudios y proyectos por $1,378 porque a la fecha se tiene suspendido el proceso de contratación del personal, seguros $987 por cambio en el tratamiento contable de las pólizas de seguros con cobertura inferior a un año, otros gastos $872 principalmente por gastos legales que se generan acorde al avance del proceso, </a:t>
            </a:r>
            <a:r>
              <a:rPr lang="es-CO" sz="1100" dirty="0">
                <a:latin typeface="Tahoma" panose="020B0604030504040204" pitchFamily="34" charset="0"/>
                <a:ea typeface="Tahoma" panose="020B0604030504040204" pitchFamily="34" charset="0"/>
                <a:cs typeface="Tahoma" panose="020B0604030504040204" pitchFamily="34" charset="0"/>
              </a:rPr>
              <a:t>y </a:t>
            </a:r>
            <a:r>
              <a:rPr lang="es-CO" sz="1100" dirty="0" err="1">
                <a:latin typeface="Tahoma" panose="020B0604030504040204" pitchFamily="34" charset="0"/>
                <a:ea typeface="Tahoma" panose="020B0604030504040204" pitchFamily="34" charset="0"/>
                <a:cs typeface="Tahoma" panose="020B0604030504040204" pitchFamily="34" charset="0"/>
              </a:rPr>
              <a:t>sobreejecucion</a:t>
            </a:r>
            <a:r>
              <a:rPr lang="es-CO" sz="1100" dirty="0">
                <a:latin typeface="Tahoma" panose="020B0604030504040204" pitchFamily="34" charset="0"/>
                <a:ea typeface="Tahoma" panose="020B0604030504040204" pitchFamily="34" charset="0"/>
                <a:cs typeface="Tahoma" panose="020B0604030504040204" pitchFamily="34" charset="0"/>
              </a:rPr>
              <a:t> </a:t>
            </a:r>
            <a:r>
              <a:rPr lang="es-ES" sz="1100" dirty="0">
                <a:latin typeface="Tahoma" panose="020B0604030504040204" pitchFamily="34" charset="0"/>
                <a:ea typeface="Tahoma" panose="020B0604030504040204" pitchFamily="34" charset="0"/>
                <a:cs typeface="Tahoma" panose="020B0604030504040204" pitchFamily="34" charset="0"/>
              </a:rPr>
              <a:t>en comisiones y honorarios $1,806 principalmente por los contratos asociados </a:t>
            </a:r>
            <a:r>
              <a:rPr lang="es-CO" sz="1100" dirty="0">
                <a:latin typeface="Tahoma" panose="020B0604030504040204" pitchFamily="34" charset="0"/>
                <a:ea typeface="Tahoma" panose="020B0604030504040204" pitchFamily="34" charset="0"/>
                <a:cs typeface="Tahoma" panose="020B0604030504040204" pitchFamily="34" charset="0"/>
              </a:rPr>
              <a:t>para la defensa ante el tribunal de arbitramento con el Consorcio HHA que se facturan de acuerdo al avance del proceso.</a:t>
            </a:r>
          </a:p>
          <a:p>
            <a:pPr marL="12402" algn="just">
              <a:spcBef>
                <a:spcPts val="186"/>
              </a:spcBef>
            </a:pPr>
            <a:r>
              <a:rPr lang="es-ES" sz="1100" b="1" dirty="0">
                <a:latin typeface="Tahoma" panose="020B0604030504040204" pitchFamily="34" charset="0"/>
                <a:ea typeface="Tahoma" panose="020B0604030504040204" pitchFamily="34" charset="0"/>
                <a:cs typeface="Tahoma" panose="020B0604030504040204" pitchFamily="34" charset="0"/>
              </a:rPr>
              <a:t>Órdenes y contratos: </a:t>
            </a:r>
            <a:r>
              <a:rPr lang="es-ES" sz="1100" dirty="0">
                <a:latin typeface="Tahoma" panose="020B0604030504040204" pitchFamily="34" charset="0"/>
                <a:ea typeface="Tahoma" panose="020B0604030504040204" pitchFamily="34" charset="0"/>
                <a:cs typeface="Tahoma" panose="020B0604030504040204" pitchFamily="34" charset="0"/>
              </a:rPr>
              <a:t>$516: mantenimiento y reparaciones dentro de este rubro se encuentra reparaciones de vehículos y planta que se han ejecutado por menor valor al presupuestado, reparaciones de maquinaria y equipo asociado principalmente al contrato de adquisición de repuestos para las turbinas de secado térmico, l, contrato uso de biosólido debido a menores actividades requeridas en campo y  contrato de calidad del agua  el cual tiene retrasos por perfeccionamiento de los informes por parte del contratista; así como los contratos combustibles y lubricantes que han tenido disminución de viajes de biosólido húmedo y seco por intervención del Interceptor Oriental por parte de EPM y por ende disminución en la producción de lodos de la planta. </a:t>
            </a:r>
          </a:p>
          <a:p>
            <a:pPr marL="12402" algn="just">
              <a:spcBef>
                <a:spcPts val="186"/>
              </a:spcBef>
            </a:pPr>
            <a:r>
              <a:rPr lang="es-ES" sz="1100" b="1" dirty="0">
                <a:latin typeface="Tahoma" panose="020B0604030504040204" pitchFamily="34" charset="0"/>
                <a:ea typeface="Tahoma" panose="020B0604030504040204" pitchFamily="34" charset="0"/>
                <a:cs typeface="Tahoma" panose="020B0604030504040204" pitchFamily="34" charset="0"/>
              </a:rPr>
              <a:t>Servicios personales</a:t>
            </a:r>
            <a:r>
              <a:rPr lang="es-ES" sz="1100" dirty="0">
                <a:latin typeface="Tahoma" panose="020B0604030504040204" pitchFamily="34" charset="0"/>
                <a:ea typeface="Tahoma" panose="020B0604030504040204" pitchFamily="34" charset="0"/>
                <a:cs typeface="Tahoma" panose="020B0604030504040204" pitchFamily="34" charset="0"/>
              </a:rPr>
              <a:t>: $2,603 por las vacantes por rotación del personal en mantenimiento e interventoría. </a:t>
            </a:r>
          </a:p>
          <a:p>
            <a:pPr marL="12402" algn="just">
              <a:spcBef>
                <a:spcPts val="186"/>
              </a:spcBef>
            </a:pPr>
            <a:r>
              <a:rPr lang="es-ES" sz="1100" b="1" dirty="0">
                <a:latin typeface="Tahoma"/>
                <a:cs typeface="Tahoma"/>
              </a:rPr>
              <a:t>Impuestos, Contribuciones y tasas : </a:t>
            </a:r>
            <a:r>
              <a:rPr lang="es-ES" sz="1100" dirty="0">
                <a:latin typeface="Tahoma"/>
                <a:ea typeface="Tahoma" panose="020B0604030504040204" pitchFamily="34" charset="0"/>
                <a:cs typeface="Tahoma"/>
              </a:rPr>
              <a:t>$542 </a:t>
            </a:r>
            <a:r>
              <a:rPr lang="es-CO" sz="1100" dirty="0">
                <a:latin typeface="Tahoma" panose="020B0604030504040204" pitchFamily="34" charset="0"/>
                <a:ea typeface="Tahoma" panose="020B0604030504040204" pitchFamily="34" charset="0"/>
                <a:cs typeface="Tahoma" panose="020B0604030504040204" pitchFamily="34" charset="0"/>
              </a:rPr>
              <a:t>principalmente en el impuesto predial por $664 originado por la clasificación catastral otorgada por el Municipio y </a:t>
            </a:r>
            <a:r>
              <a:rPr lang="es-CO" sz="1100" dirty="0" err="1">
                <a:latin typeface="Tahoma" panose="020B0604030504040204" pitchFamily="34" charset="0"/>
                <a:ea typeface="Tahoma" panose="020B0604030504040204" pitchFamily="34" charset="0"/>
                <a:cs typeface="Tahoma" panose="020B0604030504040204" pitchFamily="34" charset="0"/>
              </a:rPr>
              <a:t>sobreejecucion</a:t>
            </a:r>
            <a:r>
              <a:rPr lang="es-CO" sz="1100" dirty="0">
                <a:latin typeface="Tahoma" panose="020B0604030504040204" pitchFamily="34" charset="0"/>
                <a:ea typeface="Tahoma" panose="020B0604030504040204" pitchFamily="34" charset="0"/>
                <a:cs typeface="Tahoma" panose="020B0604030504040204" pitchFamily="34" charset="0"/>
              </a:rPr>
              <a:t> en </a:t>
            </a:r>
            <a:r>
              <a:rPr lang="es-ES" sz="1100" dirty="0">
                <a:latin typeface="Tahoma" panose="020B0604030504040204" pitchFamily="34" charset="0"/>
                <a:ea typeface="Tahoma" panose="020B0604030504040204" pitchFamily="34" charset="0"/>
                <a:cs typeface="Tahoma" panose="020B0604030504040204" pitchFamily="34" charset="0"/>
              </a:rPr>
              <a:t>gravamen a los movimientos financieros</a:t>
            </a:r>
            <a:r>
              <a:rPr lang="es-CO" sz="1100" dirty="0">
                <a:latin typeface="Tahoma" panose="020B0604030504040204" pitchFamily="34" charset="0"/>
                <a:ea typeface="Tahoma" panose="020B0604030504040204" pitchFamily="34" charset="0"/>
                <a:cs typeface="Tahoma" panose="020B0604030504040204" pitchFamily="34" charset="0"/>
              </a:rPr>
              <a:t> $102.</a:t>
            </a:r>
            <a:endParaRPr lang="es-ES" sz="1100" dirty="0">
              <a:latin typeface="Tahoma" panose="020B0604030504040204" pitchFamily="34" charset="0"/>
              <a:ea typeface="Tahoma" panose="020B0604030504040204" pitchFamily="34" charset="0"/>
              <a:cs typeface="Tahoma" panose="020B0604030504040204" pitchFamily="34" charset="0"/>
            </a:endParaRPr>
          </a:p>
          <a:p>
            <a:pPr marL="12402" algn="just">
              <a:spcBef>
                <a:spcPts val="186"/>
              </a:spcBef>
            </a:pPr>
            <a:endParaRPr lang="es-ES" sz="1200" dirty="0">
              <a:latin typeface="Tahoma" panose="020B0604030504040204" pitchFamily="34" charset="0"/>
              <a:ea typeface="Tahoma" panose="020B0604030504040204" pitchFamily="34" charset="0"/>
              <a:cs typeface="Tahoma" panose="020B0604030504040204" pitchFamily="34" charset="0"/>
            </a:endParaRPr>
          </a:p>
          <a:p>
            <a:pPr marL="12065" algn="just">
              <a:spcBef>
                <a:spcPts val="186"/>
              </a:spcBef>
            </a:pPr>
            <a:endParaRPr lang="es-ES" sz="1200" dirty="0">
              <a:solidFill>
                <a:schemeClr val="tx1">
                  <a:lumMod val="95000"/>
                  <a:lumOff val="5000"/>
                </a:schemeClr>
              </a:solidFill>
              <a:latin typeface="Tahoma"/>
              <a:ea typeface="Tahoma"/>
              <a:cs typeface="Tahoma"/>
            </a:endParaRPr>
          </a:p>
        </p:txBody>
      </p:sp>
      <p:graphicFrame>
        <p:nvGraphicFramePr>
          <p:cNvPr id="7" name="Gráfico 6">
            <a:extLst>
              <a:ext uri="{FF2B5EF4-FFF2-40B4-BE49-F238E27FC236}">
                <a16:creationId xmlns:a16="http://schemas.microsoft.com/office/drawing/2014/main" id="{FBF3EA31-DA2F-48CA-8AAF-CC3726EC3D35}"/>
              </a:ext>
            </a:extLst>
          </p:cNvPr>
          <p:cNvGraphicFramePr>
            <a:graphicFrameLocks/>
          </p:cNvGraphicFramePr>
          <p:nvPr>
            <p:extLst>
              <p:ext uri="{D42A27DB-BD31-4B8C-83A1-F6EECF244321}">
                <p14:modId xmlns:p14="http://schemas.microsoft.com/office/powerpoint/2010/main" val="2173157413"/>
              </p:ext>
            </p:extLst>
          </p:nvPr>
        </p:nvGraphicFramePr>
        <p:xfrm>
          <a:off x="-1" y="779455"/>
          <a:ext cx="6300491" cy="23170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a 8">
            <a:extLst>
              <a:ext uri="{FF2B5EF4-FFF2-40B4-BE49-F238E27FC236}">
                <a16:creationId xmlns:a16="http://schemas.microsoft.com/office/drawing/2014/main" id="{F312803F-0BC0-31A5-CE41-F7402E85C497}"/>
              </a:ext>
            </a:extLst>
          </p:cNvPr>
          <p:cNvGraphicFramePr>
            <a:graphicFrameLocks noGrp="1"/>
          </p:cNvGraphicFramePr>
          <p:nvPr>
            <p:extLst>
              <p:ext uri="{D42A27DB-BD31-4B8C-83A1-F6EECF244321}">
                <p14:modId xmlns:p14="http://schemas.microsoft.com/office/powerpoint/2010/main" val="3126143500"/>
              </p:ext>
            </p:extLst>
          </p:nvPr>
        </p:nvGraphicFramePr>
        <p:xfrm>
          <a:off x="6300490" y="1360695"/>
          <a:ext cx="5680811" cy="1687475"/>
        </p:xfrm>
        <a:graphic>
          <a:graphicData uri="http://schemas.openxmlformats.org/drawingml/2006/table">
            <a:tbl>
              <a:tblPr/>
              <a:tblGrid>
                <a:gridCol w="907892">
                  <a:extLst>
                    <a:ext uri="{9D8B030D-6E8A-4147-A177-3AD203B41FA5}">
                      <a16:colId xmlns:a16="http://schemas.microsoft.com/office/drawing/2014/main" val="1821502736"/>
                    </a:ext>
                  </a:extLst>
                </a:gridCol>
                <a:gridCol w="946802">
                  <a:extLst>
                    <a:ext uri="{9D8B030D-6E8A-4147-A177-3AD203B41FA5}">
                      <a16:colId xmlns:a16="http://schemas.microsoft.com/office/drawing/2014/main" val="3162528020"/>
                    </a:ext>
                  </a:extLst>
                </a:gridCol>
                <a:gridCol w="946802">
                  <a:extLst>
                    <a:ext uri="{9D8B030D-6E8A-4147-A177-3AD203B41FA5}">
                      <a16:colId xmlns:a16="http://schemas.microsoft.com/office/drawing/2014/main" val="797856671"/>
                    </a:ext>
                  </a:extLst>
                </a:gridCol>
                <a:gridCol w="946802">
                  <a:extLst>
                    <a:ext uri="{9D8B030D-6E8A-4147-A177-3AD203B41FA5}">
                      <a16:colId xmlns:a16="http://schemas.microsoft.com/office/drawing/2014/main" val="120088560"/>
                    </a:ext>
                  </a:extLst>
                </a:gridCol>
                <a:gridCol w="1037591">
                  <a:extLst>
                    <a:ext uri="{9D8B030D-6E8A-4147-A177-3AD203B41FA5}">
                      <a16:colId xmlns:a16="http://schemas.microsoft.com/office/drawing/2014/main" val="2515756426"/>
                    </a:ext>
                  </a:extLst>
                </a:gridCol>
                <a:gridCol w="894922">
                  <a:extLst>
                    <a:ext uri="{9D8B030D-6E8A-4147-A177-3AD203B41FA5}">
                      <a16:colId xmlns:a16="http://schemas.microsoft.com/office/drawing/2014/main" val="57281500"/>
                    </a:ext>
                  </a:extLst>
                </a:gridCol>
              </a:tblGrid>
              <a:tr h="472462">
                <a:tc gridSpan="2">
                  <a:txBody>
                    <a:bodyPr/>
                    <a:lstStyle/>
                    <a:p>
                      <a:pPr algn="ctr" rtl="0" fontAlgn="ctr"/>
                      <a:r>
                        <a:rPr lang="es-CO" sz="1200" b="1" i="0" u="none" strike="noStrike">
                          <a:solidFill>
                            <a:srgbClr val="FFFFFF"/>
                          </a:solidFill>
                          <a:effectLs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hMerge="1">
                  <a:txBody>
                    <a:bodyPr/>
                    <a:lstStyle/>
                    <a:p>
                      <a:endParaRPr lang="es-CO"/>
                    </a:p>
                  </a:txBody>
                  <a:tcPr/>
                </a:tc>
                <a:tc>
                  <a:txBody>
                    <a:bodyPr/>
                    <a:lstStyle/>
                    <a:p>
                      <a:pPr algn="ctr" rtl="0" fontAlgn="ctr"/>
                      <a:r>
                        <a:rPr lang="es-CO" sz="1200" b="1" i="0" u="none" strike="noStrike">
                          <a:solidFill>
                            <a:srgbClr val="FFFFFF"/>
                          </a:solidFill>
                          <a:effectLs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967367302"/>
                  </a:ext>
                </a:extLst>
              </a:tr>
              <a:tr h="246467">
                <a:tc>
                  <a:txBody>
                    <a:bodyPr/>
                    <a:lstStyle/>
                    <a:p>
                      <a:pPr algn="l" rtl="0" fontAlgn="b"/>
                      <a:r>
                        <a:rPr lang="es-CO" sz="1200" b="0" i="0" u="none" strike="noStrike" dirty="0">
                          <a:solidFill>
                            <a:srgbClr val="000000"/>
                          </a:solidFill>
                          <a:effectLst/>
                          <a:latin typeface="Tahoma" panose="020B0604030504040204" pitchFamily="34" charset="0"/>
                        </a:rPr>
                        <a:t>Costos</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200" b="0" i="0" u="none" strike="noStrike" dirty="0">
                          <a:solidFill>
                            <a:srgbClr val="000000"/>
                          </a:solidFill>
                          <a:effectLst/>
                          <a:latin typeface="Tahoma" panose="020B0604030504040204" pitchFamily="34" charset="0"/>
                        </a:rPr>
                        <a:t> $    94,237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200" b="0" i="0" u="none" strike="noStrike" dirty="0">
                          <a:solidFill>
                            <a:srgbClr val="000000"/>
                          </a:solidFill>
                          <a:effectLst/>
                          <a:latin typeface="Tahoma" panose="020B0604030504040204" pitchFamily="34" charset="0"/>
                        </a:rPr>
                        <a:t> $    78,838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200" b="0" i="0" u="none" strike="noStrike">
                          <a:solidFill>
                            <a:srgbClr val="000000"/>
                          </a:solidFill>
                          <a:effectLst/>
                          <a:latin typeface="Tahoma" panose="020B0604030504040204" pitchFamily="34" charset="0"/>
                        </a:rPr>
                        <a:t> $    94,237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200" b="0" i="0" u="none" strike="noStrike">
                          <a:solidFill>
                            <a:srgbClr val="000000"/>
                          </a:solidFill>
                          <a:effectLst/>
                          <a:latin typeface="Tahoma" panose="020B0604030504040204" pitchFamily="34" charset="0"/>
                        </a:rPr>
                        <a:t>-$      15,399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rtl="0" fontAlgn="ctr"/>
                      <a:r>
                        <a:rPr lang="es-CO" sz="1200" b="1" i="0" u="none" strike="noStrike">
                          <a:solidFill>
                            <a:srgbClr val="FFC000"/>
                          </a:solidFill>
                          <a:effectLst/>
                          <a:latin typeface="Tahoma" panose="020B060403050404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9939907"/>
                  </a:ext>
                </a:extLst>
              </a:tr>
              <a:tr h="244105">
                <a:tc>
                  <a:txBody>
                    <a:bodyPr/>
                    <a:lstStyle/>
                    <a:p>
                      <a:pPr algn="l" rtl="0" fontAlgn="b"/>
                      <a:r>
                        <a:rPr lang="es-CO" sz="1200" b="0" i="0" u="none" strike="noStrike">
                          <a:solidFill>
                            <a:srgbClr val="000000"/>
                          </a:solidFill>
                          <a:effectLst/>
                          <a:latin typeface="Tahoma" panose="020B0604030504040204" pitchFamily="34" charset="0"/>
                        </a:rPr>
                        <a:t>Gastos</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200" b="0" i="0" u="none" strike="noStrike">
                          <a:solidFill>
                            <a:srgbClr val="000000"/>
                          </a:solidFill>
                          <a:effectLst/>
                          <a:latin typeface="Tahoma" panose="020B0604030504040204" pitchFamily="34" charset="0"/>
                        </a:rPr>
                        <a:t> $    30,944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200" b="0" i="0" u="none" strike="noStrike" dirty="0">
                          <a:solidFill>
                            <a:srgbClr val="000000"/>
                          </a:solidFill>
                          <a:effectLst/>
                          <a:latin typeface="Tahoma" panose="020B0604030504040204" pitchFamily="34" charset="0"/>
                        </a:rPr>
                        <a:t> $    30,998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200" b="0" i="0" u="none" strike="noStrike">
                          <a:solidFill>
                            <a:srgbClr val="000000"/>
                          </a:solidFill>
                          <a:effectLst/>
                          <a:latin typeface="Tahoma" panose="020B0604030504040204" pitchFamily="34" charset="0"/>
                        </a:rPr>
                        <a:t> $    30,944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200" b="0" i="0" u="none" strike="noStrike">
                          <a:solidFill>
                            <a:srgbClr val="000000"/>
                          </a:solidFill>
                          <a:effectLst/>
                          <a:latin typeface="Tahoma" panose="020B0604030504040204" pitchFamily="34" charset="0"/>
                        </a:rPr>
                        <a:t> $           55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2801442170"/>
                  </a:ext>
                </a:extLst>
              </a:tr>
              <a:tr h="480336">
                <a:tc>
                  <a:txBody>
                    <a:bodyPr/>
                    <a:lstStyle/>
                    <a:p>
                      <a:pPr algn="l" rtl="0" fontAlgn="b"/>
                      <a:r>
                        <a:rPr lang="es-CO" sz="1200" b="0" i="0" u="none" strike="noStrike">
                          <a:solidFill>
                            <a:srgbClr val="000000"/>
                          </a:solidFill>
                          <a:effectLst/>
                          <a:latin typeface="Tahoma" panose="020B0604030504040204" pitchFamily="34" charset="0"/>
                        </a:rPr>
                        <a:t>Total costos y gastos</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200" b="0" i="0" u="none" strike="noStrike">
                          <a:solidFill>
                            <a:srgbClr val="000000"/>
                          </a:solidFill>
                          <a:effectLst/>
                          <a:latin typeface="Tahoma" panose="020B0604030504040204" pitchFamily="34" charset="0"/>
                        </a:rPr>
                        <a:t> $  125,181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200" b="0" i="0" u="none" strike="noStrike" dirty="0">
                          <a:solidFill>
                            <a:srgbClr val="000000"/>
                          </a:solidFill>
                          <a:effectLst/>
                          <a:latin typeface="Tahoma" panose="020B0604030504040204" pitchFamily="34" charset="0"/>
                        </a:rPr>
                        <a:t> $  109,836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200" b="0" i="0" u="none" strike="noStrike" dirty="0">
                          <a:solidFill>
                            <a:srgbClr val="000000"/>
                          </a:solidFill>
                          <a:effectLst/>
                          <a:latin typeface="Tahoma" panose="020B0604030504040204" pitchFamily="34" charset="0"/>
                        </a:rPr>
                        <a:t> $  125,181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200" b="0" i="0" u="none" strike="noStrike" dirty="0">
                          <a:solidFill>
                            <a:srgbClr val="000000"/>
                          </a:solidFill>
                          <a:effectLst/>
                          <a:latin typeface="Tahoma" panose="020B0604030504040204" pitchFamily="34" charset="0"/>
                        </a:rPr>
                        <a:t>-$      15,344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727769500"/>
                  </a:ext>
                </a:extLst>
              </a:tr>
              <a:tr h="244105">
                <a:tc>
                  <a:txBody>
                    <a:bodyPr/>
                    <a:lstStyle/>
                    <a:p>
                      <a:pPr algn="l" rtl="0" fontAlgn="b"/>
                      <a:r>
                        <a:rPr lang="es-CO" sz="1200" b="0" i="0" u="none" strike="noStrike">
                          <a:solidFill>
                            <a:srgbClr val="000000"/>
                          </a:solidFill>
                          <a:effectLst/>
                          <a:latin typeface="Tahoma" panose="020B0604030504040204" pitchFamily="34" charset="0"/>
                        </a:rPr>
                        <a:t>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1200" b="0" i="0" u="none" strike="noStrike">
                          <a:solidFill>
                            <a:srgbClr val="000000"/>
                          </a:solidFill>
                          <a:effectLst/>
                          <a:latin typeface="Tahoma" panose="020B0604030504040204" pitchFamily="34" charset="0"/>
                        </a:rPr>
                        <a:t>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200" b="0" i="0" u="none" strike="noStrike">
                          <a:solidFill>
                            <a:srgbClr val="000000"/>
                          </a:solidFill>
                          <a:effectLst/>
                          <a:latin typeface="Tahoma" panose="020B0604030504040204" pitchFamily="34" charset="0"/>
                        </a:rPr>
                        <a:t>88%</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200" b="0" i="0" u="none" strike="noStrike">
                          <a:solidFill>
                            <a:srgbClr val="000000"/>
                          </a:solidFill>
                          <a:effectLst/>
                          <a:latin typeface="Tahoma" panose="020B0604030504040204" pitchFamily="34" charset="0"/>
                        </a:rPr>
                        <a:t>100%</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1200" b="0" i="0" u="none" strike="noStrike" dirty="0">
                          <a:solidFill>
                            <a:srgbClr val="000000"/>
                          </a:solidFill>
                          <a:effectLst/>
                          <a:latin typeface="Tahoma" panose="020B0604030504040204" pitchFamily="34" charset="0"/>
                        </a:rPr>
                        <a:t> </a:t>
                      </a:r>
                    </a:p>
                  </a:txBody>
                  <a:tcPr marL="72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CO" sz="12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5875338"/>
                  </a:ext>
                </a:extLst>
              </a:tr>
            </a:tbl>
          </a:graphicData>
        </a:graphic>
      </p:graphicFrame>
    </p:spTree>
    <p:extLst>
      <p:ext uri="{BB962C8B-B14F-4D97-AF65-F5344CB8AC3E}">
        <p14:creationId xmlns:p14="http://schemas.microsoft.com/office/powerpoint/2010/main" val="350835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9 Elipse">
            <a:extLst>
              <a:ext uri="{FF2B5EF4-FFF2-40B4-BE49-F238E27FC236}">
                <a16:creationId xmlns:a16="http://schemas.microsoft.com/office/drawing/2014/main" id="{3F4ACAF0-A04C-4FAF-939A-0FF84AC4D1B6}"/>
              </a:ext>
            </a:extLst>
          </p:cNvPr>
          <p:cNvSpPr/>
          <p:nvPr/>
        </p:nvSpPr>
        <p:spPr bwMode="auto">
          <a:xfrm>
            <a:off x="11415291" y="6093883"/>
            <a:ext cx="148636" cy="149282"/>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6" name="Rectángulo: esquinas redondeadas 15">
            <a:hlinkClick r:id="rId3" action="ppaction://hlinksldjump"/>
            <a:extLst>
              <a:ext uri="{FF2B5EF4-FFF2-40B4-BE49-F238E27FC236}">
                <a16:creationId xmlns:a16="http://schemas.microsoft.com/office/drawing/2014/main" id="{716429AD-06C8-4658-879E-8C0ED49C9DC8}"/>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4" name="Tabla 3">
            <a:extLst>
              <a:ext uri="{FF2B5EF4-FFF2-40B4-BE49-F238E27FC236}">
                <a16:creationId xmlns:a16="http://schemas.microsoft.com/office/drawing/2014/main" id="{3322A93D-C1A5-9E95-7AF6-F70A90175359}"/>
              </a:ext>
            </a:extLst>
          </p:cNvPr>
          <p:cNvGraphicFramePr>
            <a:graphicFrameLocks noGrp="1"/>
          </p:cNvGraphicFramePr>
          <p:nvPr/>
        </p:nvGraphicFramePr>
        <p:xfrm>
          <a:off x="10337533" y="6055916"/>
          <a:ext cx="1321065" cy="403801"/>
        </p:xfrm>
        <a:graphic>
          <a:graphicData uri="http://schemas.openxmlformats.org/drawingml/2006/table">
            <a:tbl>
              <a:tblPr/>
              <a:tblGrid>
                <a:gridCol w="871648">
                  <a:extLst>
                    <a:ext uri="{9D8B030D-6E8A-4147-A177-3AD203B41FA5}">
                      <a16:colId xmlns:a16="http://schemas.microsoft.com/office/drawing/2014/main" val="3335554159"/>
                    </a:ext>
                  </a:extLst>
                </a:gridCol>
                <a:gridCol w="449417">
                  <a:extLst>
                    <a:ext uri="{9D8B030D-6E8A-4147-A177-3AD203B41FA5}">
                      <a16:colId xmlns:a16="http://schemas.microsoft.com/office/drawing/2014/main" val="3139328613"/>
                    </a:ext>
                  </a:extLst>
                </a:gridCol>
              </a:tblGrid>
              <a:tr h="218696">
                <a:tc>
                  <a:txBody>
                    <a:bodyPr/>
                    <a:lstStyle/>
                    <a:p>
                      <a:pPr algn="ctr" rtl="0" fontAlgn="ctr"/>
                      <a:r>
                        <a:rPr lang="es-CO" sz="700" b="0" i="0" u="none" strike="noStrike" dirty="0">
                          <a:solidFill>
                            <a:srgbClr val="000000"/>
                          </a:solidFill>
                          <a:effectLst/>
                          <a:latin typeface="Tahoma" panose="020B0604030504040204" pitchFamily="34" charset="0"/>
                        </a:rPr>
                        <a:t>95%&lt;=X&lt;=100%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863204"/>
                  </a:ext>
                </a:extLst>
              </a:tr>
              <a:tr h="185105">
                <a:tc>
                  <a:txBody>
                    <a:bodyPr/>
                    <a:lstStyle/>
                    <a:p>
                      <a:pPr algn="ctr" rtl="0" fontAlgn="ctr"/>
                      <a:r>
                        <a:rPr lang="es-CO" sz="700" b="0" i="0" u="none" strike="noStrike">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95127"/>
                  </a:ext>
                </a:extLst>
              </a:tr>
            </a:tbl>
          </a:graphicData>
        </a:graphic>
      </p:graphicFrame>
      <p:pic>
        <p:nvPicPr>
          <p:cNvPr id="3" name="object 6">
            <a:extLst>
              <a:ext uri="{FF2B5EF4-FFF2-40B4-BE49-F238E27FC236}">
                <a16:creationId xmlns:a16="http://schemas.microsoft.com/office/drawing/2014/main" id="{BB65DA14-3C9E-E0BF-F52D-7CE3C31C511C}"/>
              </a:ext>
            </a:extLst>
          </p:cNvPr>
          <p:cNvPicPr/>
          <p:nvPr/>
        </p:nvPicPr>
        <p:blipFill>
          <a:blip r:embed="rId4" cstate="print"/>
          <a:stretch>
            <a:fillRect/>
          </a:stretch>
        </p:blipFill>
        <p:spPr>
          <a:xfrm>
            <a:off x="144459" y="24682"/>
            <a:ext cx="753164" cy="714446"/>
          </a:xfrm>
          <a:prstGeom prst="rect">
            <a:avLst/>
          </a:prstGeom>
        </p:spPr>
      </p:pic>
      <p:sp>
        <p:nvSpPr>
          <p:cNvPr id="6" name="Rectángulo 5">
            <a:extLst>
              <a:ext uri="{FF2B5EF4-FFF2-40B4-BE49-F238E27FC236}">
                <a16:creationId xmlns:a16="http://schemas.microsoft.com/office/drawing/2014/main" id="{FAA965AB-0C95-BCAC-E953-74400A37C098}"/>
              </a:ext>
            </a:extLst>
          </p:cNvPr>
          <p:cNvSpPr/>
          <p:nvPr/>
        </p:nvSpPr>
        <p:spPr>
          <a:xfrm>
            <a:off x="897623" y="107673"/>
            <a:ext cx="6141746"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diciembre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8" name="CuadroTexto 7">
            <a:extLst>
              <a:ext uri="{FF2B5EF4-FFF2-40B4-BE49-F238E27FC236}">
                <a16:creationId xmlns:a16="http://schemas.microsoft.com/office/drawing/2014/main" id="{6CA045E1-414D-1EB3-F7F8-3E3285B006F8}"/>
              </a:ext>
            </a:extLst>
          </p:cNvPr>
          <p:cNvSpPr txBox="1"/>
          <p:nvPr/>
        </p:nvSpPr>
        <p:spPr>
          <a:xfrm>
            <a:off x="897623" y="694973"/>
            <a:ext cx="6233886" cy="362087"/>
          </a:xfrm>
          <a:prstGeom prst="rect">
            <a:avLst/>
          </a:prstGeom>
          <a:noFill/>
        </p:spPr>
        <p:txBody>
          <a:bodyPr wrap="square">
            <a:spAutoFit/>
          </a:bodyPr>
          <a:lstStyle/>
          <a:p>
            <a:pPr>
              <a:lnSpc>
                <a:spcPct val="107000"/>
              </a:lnSpc>
              <a:defRPr/>
            </a:pPr>
            <a:r>
              <a:rPr lang="es-ES" b="1" i="1" dirty="0">
                <a:solidFill>
                  <a:srgbClr val="FFCC00"/>
                </a:solidFill>
                <a:latin typeface="Tahoma" panose="020B0604030504040204" pitchFamily="34" charset="0"/>
                <a:ea typeface="Tahoma" panose="020B0604030504040204" pitchFamily="34" charset="0"/>
                <a:cs typeface="Tahoma" panose="020B0604030504040204" pitchFamily="34" charset="0"/>
              </a:rPr>
              <a:t>Generación de Valor</a:t>
            </a:r>
          </a:p>
        </p:txBody>
      </p:sp>
      <p:sp>
        <p:nvSpPr>
          <p:cNvPr id="13" name="29 Elipse">
            <a:extLst>
              <a:ext uri="{FF2B5EF4-FFF2-40B4-BE49-F238E27FC236}">
                <a16:creationId xmlns:a16="http://schemas.microsoft.com/office/drawing/2014/main" id="{344BD678-6B7F-FACB-6B73-DBC2BB96207D}"/>
              </a:ext>
            </a:extLst>
          </p:cNvPr>
          <p:cNvSpPr/>
          <p:nvPr/>
        </p:nvSpPr>
        <p:spPr bwMode="auto">
          <a:xfrm>
            <a:off x="11416582" y="6283473"/>
            <a:ext cx="148637" cy="149282"/>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graphicFrame>
        <p:nvGraphicFramePr>
          <p:cNvPr id="5" name="Tabla 4">
            <a:extLst>
              <a:ext uri="{FF2B5EF4-FFF2-40B4-BE49-F238E27FC236}">
                <a16:creationId xmlns:a16="http://schemas.microsoft.com/office/drawing/2014/main" id="{19538AB8-EB74-F3A6-D5B2-E3CBDF5EAB2A}"/>
              </a:ext>
            </a:extLst>
          </p:cNvPr>
          <p:cNvGraphicFramePr>
            <a:graphicFrameLocks noGrp="1"/>
          </p:cNvGraphicFramePr>
          <p:nvPr/>
        </p:nvGraphicFramePr>
        <p:xfrm>
          <a:off x="2416968" y="4388580"/>
          <a:ext cx="7406639" cy="1208407"/>
        </p:xfrm>
        <a:graphic>
          <a:graphicData uri="http://schemas.openxmlformats.org/drawingml/2006/table">
            <a:tbl>
              <a:tblPr/>
              <a:tblGrid>
                <a:gridCol w="782024">
                  <a:extLst>
                    <a:ext uri="{9D8B030D-6E8A-4147-A177-3AD203B41FA5}">
                      <a16:colId xmlns:a16="http://schemas.microsoft.com/office/drawing/2014/main" val="520448747"/>
                    </a:ext>
                  </a:extLst>
                </a:gridCol>
                <a:gridCol w="1199032">
                  <a:extLst>
                    <a:ext uri="{9D8B030D-6E8A-4147-A177-3AD203B41FA5}">
                      <a16:colId xmlns:a16="http://schemas.microsoft.com/office/drawing/2014/main" val="3609410162"/>
                    </a:ext>
                  </a:extLst>
                </a:gridCol>
                <a:gridCol w="1734771">
                  <a:extLst>
                    <a:ext uri="{9D8B030D-6E8A-4147-A177-3AD203B41FA5}">
                      <a16:colId xmlns:a16="http://schemas.microsoft.com/office/drawing/2014/main" val="1420049522"/>
                    </a:ext>
                  </a:extLst>
                </a:gridCol>
                <a:gridCol w="3690812">
                  <a:extLst>
                    <a:ext uri="{9D8B030D-6E8A-4147-A177-3AD203B41FA5}">
                      <a16:colId xmlns:a16="http://schemas.microsoft.com/office/drawing/2014/main" val="1788001609"/>
                    </a:ext>
                  </a:extLst>
                </a:gridCol>
              </a:tblGrid>
              <a:tr h="492750">
                <a:tc>
                  <a:txBody>
                    <a:bodyPr/>
                    <a:lstStyle/>
                    <a:p>
                      <a:pPr algn="ctr" rtl="0" fontAlgn="ctr"/>
                      <a:r>
                        <a:rPr lang="es-CO" sz="1200" b="1" i="0" u="none" strike="noStrike" dirty="0">
                          <a:solidFill>
                            <a:srgbClr val="FFFFFF"/>
                          </a:solidFill>
                          <a:effectLst/>
                          <a:latin typeface="Tahoma" panose="020B0604030504040204" pitchFamily="34" charset="0"/>
                        </a:rPr>
                        <a:t>Meta</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dirty="0">
                          <a:solidFill>
                            <a:srgbClr val="FFFFFF"/>
                          </a:solidFill>
                          <a:effectLst/>
                          <a:latin typeface="Tahoma" panose="020B0604030504040204" pitchFamily="34" charset="0"/>
                        </a:rPr>
                        <a:t>Ejecución</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a:rPr>
                        <a:t>% Cumplimiento </a:t>
                      </a:r>
                      <a:endParaRPr lang="es-419" sz="1200" b="1" i="0" u="none" strike="noStrike" dirty="0">
                        <a:solidFill>
                          <a:srgbClr val="FFFFFF"/>
                        </a:solidFill>
                        <a:effectLst/>
                        <a:latin typeface="Tahoma" panose="020B0604030504040204" pitchFamily="34" charset="0"/>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panose="020B0604030504040204" pitchFamily="34" charset="0"/>
                        </a:rPr>
                        <a:t>Observaciones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4079755813"/>
                  </a:ext>
                </a:extLst>
              </a:tr>
              <a:tr h="715657">
                <a:tc>
                  <a:txBody>
                    <a:bodyPr/>
                    <a:lstStyle/>
                    <a:p>
                      <a:pPr algn="ctr" rtl="0" fontAlgn="ctr"/>
                      <a:r>
                        <a:rPr lang="es-CO" sz="1200" b="0" i="0" u="none" strike="noStrike" dirty="0">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Tahoma" panose="020B060403050404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1" i="0" u="none" strike="noStrike" dirty="0">
                          <a:solidFill>
                            <a:srgbClr val="7AD400"/>
                          </a:solidFill>
                          <a:effectLst/>
                          <a:latin typeface="Tahoma" panose="020B060403050404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200" b="0" i="0" u="none" strike="noStrike" dirty="0">
                          <a:solidFill>
                            <a:srgbClr val="000000"/>
                          </a:solidFill>
                          <a:effectLst/>
                          <a:latin typeface="Tahoma" panose="020B0604030504040204" pitchFamily="34" charset="0"/>
                        </a:rPr>
                        <a:t>En la proyección de flujo de caja no se evidencia necesidad de recursos para cumplir con las obligaciones en los próximos doce (12)  meses. </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392580"/>
                  </a:ext>
                </a:extLst>
              </a:tr>
            </a:tbl>
          </a:graphicData>
        </a:graphic>
      </p:graphicFrame>
      <p:graphicFrame>
        <p:nvGraphicFramePr>
          <p:cNvPr id="7" name="Gráfico 6">
            <a:extLst>
              <a:ext uri="{FF2B5EF4-FFF2-40B4-BE49-F238E27FC236}">
                <a16:creationId xmlns:a16="http://schemas.microsoft.com/office/drawing/2014/main" id="{89F87B0C-7500-4AA5-93D1-802554CCD019}"/>
              </a:ext>
            </a:extLst>
          </p:cNvPr>
          <p:cNvGraphicFramePr>
            <a:graphicFrameLocks/>
          </p:cNvGraphicFramePr>
          <p:nvPr>
            <p:extLst>
              <p:ext uri="{D42A27DB-BD31-4B8C-83A1-F6EECF244321}">
                <p14:modId xmlns:p14="http://schemas.microsoft.com/office/powerpoint/2010/main" val="2498188028"/>
              </p:ext>
            </p:extLst>
          </p:nvPr>
        </p:nvGraphicFramePr>
        <p:xfrm>
          <a:off x="2079171" y="1326428"/>
          <a:ext cx="7744435" cy="26908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547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9 Elipse">
            <a:extLst>
              <a:ext uri="{FF2B5EF4-FFF2-40B4-BE49-F238E27FC236}">
                <a16:creationId xmlns:a16="http://schemas.microsoft.com/office/drawing/2014/main" id="{3F4ACAF0-A04C-4FAF-939A-0FF84AC4D1B6}"/>
              </a:ext>
            </a:extLst>
          </p:cNvPr>
          <p:cNvSpPr/>
          <p:nvPr/>
        </p:nvSpPr>
        <p:spPr bwMode="auto">
          <a:xfrm>
            <a:off x="11003781" y="6357712"/>
            <a:ext cx="170682" cy="149282"/>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graphicFrame>
        <p:nvGraphicFramePr>
          <p:cNvPr id="4" name="Tabla 3">
            <a:extLst>
              <a:ext uri="{FF2B5EF4-FFF2-40B4-BE49-F238E27FC236}">
                <a16:creationId xmlns:a16="http://schemas.microsoft.com/office/drawing/2014/main" id="{3322A93D-C1A5-9E95-7AF6-F70A90175359}"/>
              </a:ext>
            </a:extLst>
          </p:cNvPr>
          <p:cNvGraphicFramePr>
            <a:graphicFrameLocks noGrp="1"/>
          </p:cNvGraphicFramePr>
          <p:nvPr/>
        </p:nvGraphicFramePr>
        <p:xfrm>
          <a:off x="10034696" y="6319745"/>
          <a:ext cx="1234438" cy="403801"/>
        </p:xfrm>
        <a:graphic>
          <a:graphicData uri="http://schemas.openxmlformats.org/drawingml/2006/table">
            <a:tbl>
              <a:tblPr/>
              <a:tblGrid>
                <a:gridCol w="814490">
                  <a:extLst>
                    <a:ext uri="{9D8B030D-6E8A-4147-A177-3AD203B41FA5}">
                      <a16:colId xmlns:a16="http://schemas.microsoft.com/office/drawing/2014/main" val="3335554159"/>
                    </a:ext>
                  </a:extLst>
                </a:gridCol>
                <a:gridCol w="419948">
                  <a:extLst>
                    <a:ext uri="{9D8B030D-6E8A-4147-A177-3AD203B41FA5}">
                      <a16:colId xmlns:a16="http://schemas.microsoft.com/office/drawing/2014/main" val="3139328613"/>
                    </a:ext>
                  </a:extLst>
                </a:gridCol>
              </a:tblGrid>
              <a:tr h="218696">
                <a:tc>
                  <a:txBody>
                    <a:bodyPr/>
                    <a:lstStyle/>
                    <a:p>
                      <a:pPr algn="ctr" rtl="0" fontAlgn="ctr"/>
                      <a:r>
                        <a:rPr lang="es-CO" sz="700" b="0" i="0" u="none" strike="noStrike" dirty="0">
                          <a:solidFill>
                            <a:schemeClr val="tx1"/>
                          </a:solidFill>
                          <a:effectLst/>
                          <a:latin typeface="Tahoma" panose="020B0604030504040204" pitchFamily="34" charset="0"/>
                        </a:rPr>
                        <a:t>95%&lt;=X&lt;=100%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863204"/>
                  </a:ext>
                </a:extLst>
              </a:tr>
              <a:tr h="185105">
                <a:tc>
                  <a:txBody>
                    <a:bodyPr/>
                    <a:lstStyle/>
                    <a:p>
                      <a:pPr algn="ctr" rtl="0" fontAlgn="ctr"/>
                      <a:r>
                        <a:rPr lang="es-CO" sz="700" b="0" i="0" u="none" strike="noStrike" dirty="0">
                          <a:solidFill>
                            <a:schemeClr val="tx1"/>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95127"/>
                  </a:ext>
                </a:extLst>
              </a:tr>
            </a:tbl>
          </a:graphicData>
        </a:graphic>
      </p:graphicFrame>
      <p:pic>
        <p:nvPicPr>
          <p:cNvPr id="3" name="object 6">
            <a:extLst>
              <a:ext uri="{FF2B5EF4-FFF2-40B4-BE49-F238E27FC236}">
                <a16:creationId xmlns:a16="http://schemas.microsoft.com/office/drawing/2014/main" id="{BB65DA14-3C9E-E0BF-F52D-7CE3C31C511C}"/>
              </a:ext>
            </a:extLst>
          </p:cNvPr>
          <p:cNvPicPr/>
          <p:nvPr/>
        </p:nvPicPr>
        <p:blipFill>
          <a:blip r:embed="rId3" cstate="print"/>
          <a:stretch>
            <a:fillRect/>
          </a:stretch>
        </p:blipFill>
        <p:spPr>
          <a:xfrm>
            <a:off x="144459" y="24682"/>
            <a:ext cx="753164" cy="714446"/>
          </a:xfrm>
          <a:prstGeom prst="rect">
            <a:avLst/>
          </a:prstGeom>
        </p:spPr>
      </p:pic>
      <p:sp>
        <p:nvSpPr>
          <p:cNvPr id="6" name="Rectángulo 5">
            <a:extLst>
              <a:ext uri="{FF2B5EF4-FFF2-40B4-BE49-F238E27FC236}">
                <a16:creationId xmlns:a16="http://schemas.microsoft.com/office/drawing/2014/main" id="{FAA965AB-0C95-BCAC-E953-74400A37C098}"/>
              </a:ext>
            </a:extLst>
          </p:cNvPr>
          <p:cNvSpPr/>
          <p:nvPr/>
        </p:nvSpPr>
        <p:spPr>
          <a:xfrm>
            <a:off x="897623" y="107673"/>
            <a:ext cx="6188233"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diciembre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Cifras en millones de pesos</a:t>
            </a:r>
          </a:p>
        </p:txBody>
      </p:sp>
      <p:sp>
        <p:nvSpPr>
          <p:cNvPr id="8" name="CuadroTexto 7">
            <a:extLst>
              <a:ext uri="{FF2B5EF4-FFF2-40B4-BE49-F238E27FC236}">
                <a16:creationId xmlns:a16="http://schemas.microsoft.com/office/drawing/2014/main" id="{6CA045E1-414D-1EB3-F7F8-3E3285B006F8}"/>
              </a:ext>
            </a:extLst>
          </p:cNvPr>
          <p:cNvSpPr txBox="1"/>
          <p:nvPr/>
        </p:nvSpPr>
        <p:spPr>
          <a:xfrm>
            <a:off x="897623" y="694973"/>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sp>
        <p:nvSpPr>
          <p:cNvPr id="13" name="29 Elipse">
            <a:extLst>
              <a:ext uri="{FF2B5EF4-FFF2-40B4-BE49-F238E27FC236}">
                <a16:creationId xmlns:a16="http://schemas.microsoft.com/office/drawing/2014/main" id="{344BD678-6B7F-FACB-6B73-DBC2BB96207D}"/>
              </a:ext>
            </a:extLst>
          </p:cNvPr>
          <p:cNvSpPr/>
          <p:nvPr/>
        </p:nvSpPr>
        <p:spPr bwMode="auto">
          <a:xfrm>
            <a:off x="11005072" y="6547302"/>
            <a:ext cx="170683" cy="149282"/>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graphicFrame>
        <p:nvGraphicFramePr>
          <p:cNvPr id="5" name="Tabla 4">
            <a:extLst>
              <a:ext uri="{FF2B5EF4-FFF2-40B4-BE49-F238E27FC236}">
                <a16:creationId xmlns:a16="http://schemas.microsoft.com/office/drawing/2014/main" id="{16660702-00D6-36EA-39F8-198D0295D1C8}"/>
              </a:ext>
            </a:extLst>
          </p:cNvPr>
          <p:cNvGraphicFramePr>
            <a:graphicFrameLocks noGrp="1"/>
          </p:cNvGraphicFramePr>
          <p:nvPr>
            <p:extLst>
              <p:ext uri="{D42A27DB-BD31-4B8C-83A1-F6EECF244321}">
                <p14:modId xmlns:p14="http://schemas.microsoft.com/office/powerpoint/2010/main" val="2350377728"/>
              </p:ext>
            </p:extLst>
          </p:nvPr>
        </p:nvGraphicFramePr>
        <p:xfrm>
          <a:off x="1172248" y="3797852"/>
          <a:ext cx="9649609" cy="2409856"/>
        </p:xfrm>
        <a:graphic>
          <a:graphicData uri="http://schemas.openxmlformats.org/drawingml/2006/table">
            <a:tbl>
              <a:tblPr/>
              <a:tblGrid>
                <a:gridCol w="2734056">
                  <a:extLst>
                    <a:ext uri="{9D8B030D-6E8A-4147-A177-3AD203B41FA5}">
                      <a16:colId xmlns:a16="http://schemas.microsoft.com/office/drawing/2014/main" val="656446730"/>
                    </a:ext>
                  </a:extLst>
                </a:gridCol>
                <a:gridCol w="804134">
                  <a:extLst>
                    <a:ext uri="{9D8B030D-6E8A-4147-A177-3AD203B41FA5}">
                      <a16:colId xmlns:a16="http://schemas.microsoft.com/office/drawing/2014/main" val="2547478668"/>
                    </a:ext>
                  </a:extLst>
                </a:gridCol>
                <a:gridCol w="940218">
                  <a:extLst>
                    <a:ext uri="{9D8B030D-6E8A-4147-A177-3AD203B41FA5}">
                      <a16:colId xmlns:a16="http://schemas.microsoft.com/office/drawing/2014/main" val="1532834821"/>
                    </a:ext>
                  </a:extLst>
                </a:gridCol>
                <a:gridCol w="952590">
                  <a:extLst>
                    <a:ext uri="{9D8B030D-6E8A-4147-A177-3AD203B41FA5}">
                      <a16:colId xmlns:a16="http://schemas.microsoft.com/office/drawing/2014/main" val="3044976608"/>
                    </a:ext>
                  </a:extLst>
                </a:gridCol>
                <a:gridCol w="977332">
                  <a:extLst>
                    <a:ext uri="{9D8B030D-6E8A-4147-A177-3AD203B41FA5}">
                      <a16:colId xmlns:a16="http://schemas.microsoft.com/office/drawing/2014/main" val="645822235"/>
                    </a:ext>
                  </a:extLst>
                </a:gridCol>
                <a:gridCol w="3241279">
                  <a:extLst>
                    <a:ext uri="{9D8B030D-6E8A-4147-A177-3AD203B41FA5}">
                      <a16:colId xmlns:a16="http://schemas.microsoft.com/office/drawing/2014/main" val="4032539866"/>
                    </a:ext>
                  </a:extLst>
                </a:gridCol>
              </a:tblGrid>
              <a:tr h="341448">
                <a:tc>
                  <a:txBody>
                    <a:bodyPr/>
                    <a:lstStyle/>
                    <a:p>
                      <a:pPr algn="ctr" rtl="0" fontAlgn="ctr"/>
                      <a:r>
                        <a:rPr lang="es-CO" sz="1100" b="1" i="0" u="none" strike="noStrike">
                          <a:solidFill>
                            <a:srgbClr val="FFFFFF"/>
                          </a:solidFill>
                          <a:effectLst/>
                          <a:latin typeface="Tahoma" panose="020B0604030504040204" pitchFamily="34" charset="0"/>
                        </a:rPr>
                        <a:t>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Planeado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Resultado acumulado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latin typeface="Tahoma" panose="020B0604030504040204" pitchFamily="34" charset="0"/>
                        </a:rPr>
                        <a:t>Observaciones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2273568820"/>
                  </a:ext>
                </a:extLst>
              </a:tr>
              <a:tr h="567842">
                <a:tc>
                  <a:txBody>
                    <a:bodyPr/>
                    <a:lstStyle/>
                    <a:p>
                      <a:pPr algn="l" fontAlgn="ctr"/>
                      <a:r>
                        <a:rPr lang="es-CO" sz="1100" b="0" i="0" u="none" strike="noStrike" dirty="0">
                          <a:solidFill>
                            <a:srgbClr val="737373"/>
                          </a:solidFill>
                          <a:effectLst/>
                          <a:latin typeface="Tahoma" panose="020B0604030504040204" pitchFamily="34" charset="0"/>
                        </a:rPr>
                        <a:t>EBAR Machado</a:t>
                      </a:r>
                    </a:p>
                  </a:txBody>
                  <a:tcPr marL="89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400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400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0.0%</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ctr"/>
                      <a:r>
                        <a:rPr lang="es-ES" sz="1100" b="0" i="0" u="none" strike="noStrike" dirty="0">
                          <a:solidFill>
                            <a:srgbClr val="737373"/>
                          </a:solidFill>
                          <a:effectLst/>
                          <a:latin typeface="Tahoma" panose="020B0604030504040204" pitchFamily="34" charset="0"/>
                        </a:rPr>
                        <a:t>La integración del personal de apoyo para las EBAR no fue registrada como inversión, sin embargo, se espera continuar la ejecución de las inversiones en el año 2025.</a:t>
                      </a:r>
                    </a:p>
                  </a:txBody>
                  <a:tcPr marL="89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166836"/>
                  </a:ext>
                </a:extLst>
              </a:tr>
              <a:tr h="567842">
                <a:tc>
                  <a:txBody>
                    <a:bodyPr/>
                    <a:lstStyle/>
                    <a:p>
                      <a:pPr algn="l" fontAlgn="ctr"/>
                      <a:r>
                        <a:rPr lang="es-CO" sz="1100" b="0" i="0" u="none" strike="noStrike">
                          <a:solidFill>
                            <a:srgbClr val="737373"/>
                          </a:solidFill>
                          <a:effectLst/>
                          <a:latin typeface="Tahoma" panose="020B0604030504040204" pitchFamily="34" charset="0"/>
                        </a:rPr>
                        <a:t>EBAR Navarra</a:t>
                      </a:r>
                    </a:p>
                  </a:txBody>
                  <a:tcPr marL="89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400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400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0.0%</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845653540"/>
                  </a:ext>
                </a:extLst>
              </a:tr>
              <a:tr h="717319">
                <a:tc>
                  <a:txBody>
                    <a:bodyPr/>
                    <a:lstStyle/>
                    <a:p>
                      <a:pPr algn="l" fontAlgn="ctr"/>
                      <a:r>
                        <a:rPr lang="es-CO" sz="1100" b="0" i="0" u="none" strike="noStrike">
                          <a:solidFill>
                            <a:srgbClr val="737373"/>
                          </a:solidFill>
                          <a:effectLst/>
                          <a:latin typeface="Tahoma" panose="020B0604030504040204" pitchFamily="34" charset="0"/>
                        </a:rPr>
                        <a:t>Equipos</a:t>
                      </a:r>
                    </a:p>
                  </a:txBody>
                  <a:tcPr marL="89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7,105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737373"/>
                          </a:solidFill>
                          <a:effectLst/>
                          <a:latin typeface="Tahoma" panose="020B0604030504040204" pitchFamily="34" charset="0"/>
                        </a:rPr>
                        <a:t>         7,105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dirty="0">
                          <a:solidFill>
                            <a:srgbClr val="737373"/>
                          </a:solidFill>
                          <a:effectLst/>
                          <a:latin typeface="Tahoma" panose="020B0604030504040204" pitchFamily="34" charset="0"/>
                        </a:rPr>
                        <a:t>         6,474 </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dirty="0">
                          <a:solidFill>
                            <a:srgbClr val="737373"/>
                          </a:solidFill>
                          <a:effectLst/>
                          <a:latin typeface="Tahoma" panose="020B0604030504040204" pitchFamily="34" charset="0"/>
                        </a:rPr>
                        <a:t>91.1%</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s-ES" sz="1100" b="0" i="0" u="none" strike="noStrike" kern="1200" dirty="0">
                          <a:solidFill>
                            <a:srgbClr val="737373"/>
                          </a:solidFill>
                          <a:effectLst/>
                          <a:latin typeface="Tahoma" panose="020B0604030504040204" pitchFamily="34" charset="0"/>
                          <a:ea typeface="+mn-ea"/>
                          <a:cs typeface="+mn-cs"/>
                        </a:rPr>
                        <a:t>Se culmina el año 2024 cumpliendo con la planeación de las inversiones destinadas para la PTAR Aguas Claras, alcanzando así un 91.1% del monto proyectado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805452"/>
                  </a:ext>
                </a:extLst>
              </a:tr>
              <a:tr h="170724">
                <a:tc>
                  <a:txBody>
                    <a:bodyPr/>
                    <a:lstStyle/>
                    <a:p>
                      <a:pPr algn="ctr" rtl="0" fontAlgn="ctr"/>
                      <a:r>
                        <a:rPr lang="es-CO" sz="1100" b="1" i="0" u="none" strike="noStrike">
                          <a:solidFill>
                            <a:srgbClr val="737373"/>
                          </a:solidFill>
                          <a:effectLst/>
                          <a:latin typeface="Tahoma" panose="020B060403050404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a:solidFill>
                            <a:srgbClr val="737373"/>
                          </a:solidFill>
                          <a:effectLst/>
                          <a:latin typeface="Tahoma" panose="020B0604030504040204" pitchFamily="34" charset="0"/>
                        </a:rPr>
                        <a:t>7,905</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a:solidFill>
                            <a:srgbClr val="737373"/>
                          </a:solidFill>
                          <a:effectLst/>
                          <a:latin typeface="Tahoma" panose="020B0604030504040204" pitchFamily="34" charset="0"/>
                        </a:rPr>
                        <a:t>7,905</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dirty="0">
                          <a:solidFill>
                            <a:srgbClr val="737373"/>
                          </a:solidFill>
                          <a:effectLst/>
                          <a:latin typeface="Tahoma" panose="020B0604030504040204" pitchFamily="34" charset="0"/>
                        </a:rPr>
                        <a:t>6,474</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dirty="0">
                          <a:solidFill>
                            <a:srgbClr val="FF0000"/>
                          </a:solidFill>
                          <a:effectLst/>
                          <a:latin typeface="Tahoma" panose="020B0604030504040204" pitchFamily="34" charset="0"/>
                        </a:rPr>
                        <a:t>81.9%</a:t>
                      </a:r>
                    </a:p>
                  </a:txBody>
                  <a:tcPr marL="0" marR="8907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CO" sz="1100" b="0" i="0" u="none" strike="noStrike" dirty="0">
                          <a:solidFill>
                            <a:srgbClr val="737373"/>
                          </a:solidFill>
                          <a:effectLst/>
                          <a:latin typeface="Tahoma" panose="020B0604030504040204" pitchFamily="34" charset="0"/>
                        </a:rPr>
                        <a:t> </a:t>
                      </a:r>
                    </a:p>
                  </a:txBody>
                  <a:tcPr marL="89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252723"/>
                  </a:ext>
                </a:extLst>
              </a:tr>
            </a:tbl>
          </a:graphicData>
        </a:graphic>
      </p:graphicFrame>
      <p:graphicFrame>
        <p:nvGraphicFramePr>
          <p:cNvPr id="7" name="Gráfico 6">
            <a:extLst>
              <a:ext uri="{FF2B5EF4-FFF2-40B4-BE49-F238E27FC236}">
                <a16:creationId xmlns:a16="http://schemas.microsoft.com/office/drawing/2014/main" id="{830CF7D6-6E24-4E5A-9905-91EFA6BC01E8}"/>
              </a:ext>
            </a:extLst>
          </p:cNvPr>
          <p:cNvGraphicFramePr>
            <a:graphicFrameLocks/>
          </p:cNvGraphicFramePr>
          <p:nvPr>
            <p:extLst>
              <p:ext uri="{D42A27DB-BD31-4B8C-83A1-F6EECF244321}">
                <p14:modId xmlns:p14="http://schemas.microsoft.com/office/powerpoint/2010/main" val="3899262503"/>
              </p:ext>
            </p:extLst>
          </p:nvPr>
        </p:nvGraphicFramePr>
        <p:xfrm>
          <a:off x="3018974" y="1150404"/>
          <a:ext cx="6154052" cy="2999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195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B1D3F0F-6E32-4BC0-A0A7-E6E2B9AA1C1E}"/>
              </a:ext>
            </a:extLst>
          </p:cNvPr>
          <p:cNvSpPr/>
          <p:nvPr/>
        </p:nvSpPr>
        <p:spPr>
          <a:xfrm>
            <a:off x="9158554" y="1937032"/>
            <a:ext cx="2412306" cy="1119776"/>
          </a:xfrm>
          <a:prstGeom prst="roundRect">
            <a:avLst/>
          </a:prstGeom>
          <a:ln>
            <a:solidFill>
              <a:srgbClr val="00793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14" name="29 Elipse">
            <a:extLst>
              <a:ext uri="{FF2B5EF4-FFF2-40B4-BE49-F238E27FC236}">
                <a16:creationId xmlns:a16="http://schemas.microsoft.com/office/drawing/2014/main" id="{3F4ACAF0-A04C-4FAF-939A-0FF84AC4D1B6}"/>
              </a:ext>
            </a:extLst>
          </p:cNvPr>
          <p:cNvSpPr/>
          <p:nvPr/>
        </p:nvSpPr>
        <p:spPr bwMode="auto">
          <a:xfrm>
            <a:off x="11056709" y="5798393"/>
            <a:ext cx="150686" cy="128674"/>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5" name="29 Elipse">
            <a:extLst>
              <a:ext uri="{FF2B5EF4-FFF2-40B4-BE49-F238E27FC236}">
                <a16:creationId xmlns:a16="http://schemas.microsoft.com/office/drawing/2014/main" id="{4F62366D-58D9-4D59-92FD-D82402DD0BB7}"/>
              </a:ext>
            </a:extLst>
          </p:cNvPr>
          <p:cNvSpPr/>
          <p:nvPr/>
        </p:nvSpPr>
        <p:spPr bwMode="auto">
          <a:xfrm>
            <a:off x="11056709" y="5985920"/>
            <a:ext cx="150686" cy="128674"/>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9" name="CuadroTexto 18">
            <a:extLst>
              <a:ext uri="{FF2B5EF4-FFF2-40B4-BE49-F238E27FC236}">
                <a16:creationId xmlns:a16="http://schemas.microsoft.com/office/drawing/2014/main" id="{8152827E-D4F2-4EC9-B421-44E0DB5F63FB}"/>
              </a:ext>
            </a:extLst>
          </p:cNvPr>
          <p:cNvSpPr txBox="1"/>
          <p:nvPr/>
        </p:nvSpPr>
        <p:spPr>
          <a:xfrm>
            <a:off x="9337211" y="1919975"/>
            <a:ext cx="2255062" cy="1200329"/>
          </a:xfrm>
          <a:prstGeom prst="rect">
            <a:avLst/>
          </a:prstGeom>
          <a:noFill/>
        </p:spPr>
        <p:txBody>
          <a:bodyPr wrap="square">
            <a:spAutoFit/>
          </a:bodyPr>
          <a:lstStyle/>
          <a:p>
            <a:pPr algn="ctr" defTabSz="931591" fontAlgn="b"/>
            <a:r>
              <a:rPr lang="es-ES" sz="1200" b="1" dirty="0">
                <a:solidFill>
                  <a:srgbClr val="006600"/>
                </a:solidFill>
                <a:latin typeface="Tahoma" panose="020B0604030504040204" pitchFamily="34" charset="0"/>
                <a:ea typeface="Tahoma" panose="020B0604030504040204" pitchFamily="34" charset="0"/>
                <a:cs typeface="Tahoma" panose="020B0604030504040204" pitchFamily="34" charset="0"/>
              </a:rPr>
              <a:t>Convenciones </a:t>
            </a:r>
          </a:p>
          <a:p>
            <a:pPr algn="just" defTabSz="931591" fontAlgn="b"/>
            <a:r>
              <a:rPr lang="es-ES" sz="1200" b="1" dirty="0">
                <a:solidFill>
                  <a:srgbClr val="737373"/>
                </a:solidFill>
                <a:latin typeface="Tahoma" panose="020B0604030504040204" pitchFamily="34" charset="0"/>
                <a:ea typeface="Tahoma" panose="020B0604030504040204" pitchFamily="34" charset="0"/>
                <a:cs typeface="Tahoma" panose="020B0604030504040204" pitchFamily="34" charset="0"/>
              </a:rPr>
              <a:t>A.T: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Accidentes de trabajo </a:t>
            </a:r>
          </a:p>
          <a:p>
            <a:pPr algn="just" defTabSz="931591" fontAlgn="b"/>
            <a:r>
              <a:rPr lang="es-ES" sz="1200" b="1" dirty="0">
                <a:solidFill>
                  <a:srgbClr val="737373"/>
                </a:solidFill>
                <a:latin typeface="Tahoma" panose="020B0604030504040204" pitchFamily="34" charset="0"/>
                <a:ea typeface="Tahoma" panose="020B0604030504040204" pitchFamily="34" charset="0"/>
                <a:cs typeface="Tahoma" panose="020B0604030504040204" pitchFamily="34" charset="0"/>
              </a:rPr>
              <a:t>A.A</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 Aguas del Atrato</a:t>
            </a:r>
          </a:p>
          <a:p>
            <a:pPr algn="just" defTabSz="931591" fontAlgn="b"/>
            <a:r>
              <a:rPr lang="es-ES" sz="1200" b="1" dirty="0">
                <a:solidFill>
                  <a:srgbClr val="737373"/>
                </a:solidFill>
                <a:latin typeface="Tahoma" panose="020B0604030504040204" pitchFamily="34" charset="0"/>
                <a:ea typeface="Tahoma" panose="020B0604030504040204" pitchFamily="34" charset="0"/>
                <a:cs typeface="Tahoma" panose="020B0604030504040204" pitchFamily="34" charset="0"/>
              </a:rPr>
              <a:t>PTAR</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 Planta de Tratamiento de Aguas Residuales </a:t>
            </a:r>
          </a:p>
          <a:p>
            <a:pPr algn="just" defTabSz="931591" fontAlgn="b"/>
            <a:endParaRPr lang="es-E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ángulo: esquinas redondeadas 2">
            <a:hlinkClick r:id="rId3" action="ppaction://hlinksldjump"/>
            <a:extLst>
              <a:ext uri="{FF2B5EF4-FFF2-40B4-BE49-F238E27FC236}">
                <a16:creationId xmlns:a16="http://schemas.microsoft.com/office/drawing/2014/main" id="{73501608-1FAE-BF62-02C6-4EE8913DAEEC}"/>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6" name="Tabla 5">
            <a:extLst>
              <a:ext uri="{FF2B5EF4-FFF2-40B4-BE49-F238E27FC236}">
                <a16:creationId xmlns:a16="http://schemas.microsoft.com/office/drawing/2014/main" id="{FE8D343E-5D0D-D17D-C823-7E1CC70BE979}"/>
              </a:ext>
            </a:extLst>
          </p:cNvPr>
          <p:cNvGraphicFramePr>
            <a:graphicFrameLocks noGrp="1"/>
          </p:cNvGraphicFramePr>
          <p:nvPr>
            <p:extLst>
              <p:ext uri="{D42A27DB-BD31-4B8C-83A1-F6EECF244321}">
                <p14:modId xmlns:p14="http://schemas.microsoft.com/office/powerpoint/2010/main" val="1994842622"/>
              </p:ext>
            </p:extLst>
          </p:nvPr>
        </p:nvGraphicFramePr>
        <p:xfrm>
          <a:off x="10196889" y="5781871"/>
          <a:ext cx="1108021" cy="354330"/>
        </p:xfrm>
        <a:graphic>
          <a:graphicData uri="http://schemas.openxmlformats.org/drawingml/2006/table">
            <a:tbl>
              <a:tblPr/>
              <a:tblGrid>
                <a:gridCol w="809888">
                  <a:extLst>
                    <a:ext uri="{9D8B030D-6E8A-4147-A177-3AD203B41FA5}">
                      <a16:colId xmlns:a16="http://schemas.microsoft.com/office/drawing/2014/main" val="3335554159"/>
                    </a:ext>
                  </a:extLst>
                </a:gridCol>
                <a:gridCol w="298133">
                  <a:extLst>
                    <a:ext uri="{9D8B030D-6E8A-4147-A177-3AD203B41FA5}">
                      <a16:colId xmlns:a16="http://schemas.microsoft.com/office/drawing/2014/main" val="3139328613"/>
                    </a:ext>
                  </a:extLst>
                </a:gridCol>
              </a:tblGrid>
              <a:tr h="135378">
                <a:tc>
                  <a:txBody>
                    <a:bodyPr/>
                    <a:lstStyle/>
                    <a:p>
                      <a:pPr algn="ctr" rtl="0" fontAlgn="ctr"/>
                      <a:r>
                        <a:rPr lang="es-CO" sz="700" b="0" i="0" u="none" strike="noStrike" dirty="0">
                          <a:solidFill>
                            <a:schemeClr val="tx1"/>
                          </a:solidFill>
                          <a:effectLst/>
                          <a:latin typeface="Tahoma" panose="020B0604030504040204" pitchFamily="34" charset="0"/>
                        </a:rPr>
                        <a:t>X&lt;=95%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863204"/>
                  </a:ext>
                </a:extLst>
              </a:tr>
              <a:tr h="157748">
                <a:tc>
                  <a:txBody>
                    <a:bodyPr/>
                    <a:lstStyle/>
                    <a:p>
                      <a:pPr algn="ctr" rtl="0" fontAlgn="ctr"/>
                      <a:r>
                        <a:rPr lang="es-CO" sz="700" b="0" i="0" u="none" strike="noStrike" dirty="0">
                          <a:solidFill>
                            <a:schemeClr val="tx1"/>
                          </a:solidFill>
                          <a:effectLst/>
                          <a:latin typeface="Tahoma" panose="020B0604030504040204" pitchFamily="34" charset="0"/>
                        </a:rPr>
                        <a:t>X &gt;95%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95127"/>
                  </a:ext>
                </a:extLst>
              </a:tr>
            </a:tbl>
          </a:graphicData>
        </a:graphic>
      </p:graphicFrame>
      <p:pic>
        <p:nvPicPr>
          <p:cNvPr id="5" name="object 6">
            <a:extLst>
              <a:ext uri="{FF2B5EF4-FFF2-40B4-BE49-F238E27FC236}">
                <a16:creationId xmlns:a16="http://schemas.microsoft.com/office/drawing/2014/main" id="{E67A6769-7E75-ACAB-B7DB-F23E5980B65B}"/>
              </a:ext>
            </a:extLst>
          </p:cNvPr>
          <p:cNvPicPr/>
          <p:nvPr/>
        </p:nvPicPr>
        <p:blipFill>
          <a:blip r:embed="rId4" cstate="print"/>
          <a:stretch>
            <a:fillRect/>
          </a:stretch>
        </p:blipFill>
        <p:spPr>
          <a:xfrm>
            <a:off x="144459" y="24682"/>
            <a:ext cx="753164" cy="714446"/>
          </a:xfrm>
          <a:prstGeom prst="rect">
            <a:avLst/>
          </a:prstGeom>
        </p:spPr>
      </p:pic>
      <p:sp>
        <p:nvSpPr>
          <p:cNvPr id="7" name="Rectángulo 6">
            <a:extLst>
              <a:ext uri="{FF2B5EF4-FFF2-40B4-BE49-F238E27FC236}">
                <a16:creationId xmlns:a16="http://schemas.microsoft.com/office/drawing/2014/main" id="{E7F02D55-D69C-C7D4-20EB-246C9A010540}"/>
              </a:ext>
            </a:extLst>
          </p:cNvPr>
          <p:cNvSpPr/>
          <p:nvPr/>
        </p:nvSpPr>
        <p:spPr>
          <a:xfrm>
            <a:off x="897623" y="107673"/>
            <a:ext cx="6188233" cy="391967"/>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diciembre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2B4159A1-8B1D-FA50-E80C-7462D1545CE3}"/>
              </a:ext>
            </a:extLst>
          </p:cNvPr>
          <p:cNvSpPr txBox="1"/>
          <p:nvPr/>
        </p:nvSpPr>
        <p:spPr>
          <a:xfrm>
            <a:off x="859123" y="601951"/>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4" name="Gráfico 3">
            <a:extLst>
              <a:ext uri="{FF2B5EF4-FFF2-40B4-BE49-F238E27FC236}">
                <a16:creationId xmlns:a16="http://schemas.microsoft.com/office/drawing/2014/main" id="{A20D8236-3486-449C-9082-99169CE4760B}"/>
              </a:ext>
            </a:extLst>
          </p:cNvPr>
          <p:cNvGraphicFramePr>
            <a:graphicFrameLocks/>
          </p:cNvGraphicFramePr>
          <p:nvPr>
            <p:extLst>
              <p:ext uri="{D42A27DB-BD31-4B8C-83A1-F6EECF244321}">
                <p14:modId xmlns:p14="http://schemas.microsoft.com/office/powerpoint/2010/main" val="3337453329"/>
              </p:ext>
            </p:extLst>
          </p:nvPr>
        </p:nvGraphicFramePr>
        <p:xfrm>
          <a:off x="2703593" y="1007217"/>
          <a:ext cx="5969806" cy="27100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a 9">
            <a:extLst>
              <a:ext uri="{FF2B5EF4-FFF2-40B4-BE49-F238E27FC236}">
                <a16:creationId xmlns:a16="http://schemas.microsoft.com/office/drawing/2014/main" id="{B2D8901B-048A-A722-AA86-DEE640222DEA}"/>
              </a:ext>
            </a:extLst>
          </p:cNvPr>
          <p:cNvGraphicFramePr>
            <a:graphicFrameLocks noGrp="1"/>
          </p:cNvGraphicFramePr>
          <p:nvPr>
            <p:extLst>
              <p:ext uri="{D42A27DB-BD31-4B8C-83A1-F6EECF244321}">
                <p14:modId xmlns:p14="http://schemas.microsoft.com/office/powerpoint/2010/main" val="2964138745"/>
              </p:ext>
            </p:extLst>
          </p:nvPr>
        </p:nvGraphicFramePr>
        <p:xfrm>
          <a:off x="789308" y="3799654"/>
          <a:ext cx="10515602" cy="1801104"/>
        </p:xfrm>
        <a:graphic>
          <a:graphicData uri="http://schemas.openxmlformats.org/drawingml/2006/table">
            <a:tbl>
              <a:tblPr/>
              <a:tblGrid>
                <a:gridCol w="1126671">
                  <a:extLst>
                    <a:ext uri="{9D8B030D-6E8A-4147-A177-3AD203B41FA5}">
                      <a16:colId xmlns:a16="http://schemas.microsoft.com/office/drawing/2014/main" val="3239220500"/>
                    </a:ext>
                  </a:extLst>
                </a:gridCol>
                <a:gridCol w="1126671">
                  <a:extLst>
                    <a:ext uri="{9D8B030D-6E8A-4147-A177-3AD203B41FA5}">
                      <a16:colId xmlns:a16="http://schemas.microsoft.com/office/drawing/2014/main" val="2032444860"/>
                    </a:ext>
                  </a:extLst>
                </a:gridCol>
                <a:gridCol w="893246">
                  <a:extLst>
                    <a:ext uri="{9D8B030D-6E8A-4147-A177-3AD203B41FA5}">
                      <a16:colId xmlns:a16="http://schemas.microsoft.com/office/drawing/2014/main" val="3401881083"/>
                    </a:ext>
                  </a:extLst>
                </a:gridCol>
                <a:gridCol w="759206">
                  <a:extLst>
                    <a:ext uri="{9D8B030D-6E8A-4147-A177-3AD203B41FA5}">
                      <a16:colId xmlns:a16="http://schemas.microsoft.com/office/drawing/2014/main" val="359681728"/>
                    </a:ext>
                  </a:extLst>
                </a:gridCol>
                <a:gridCol w="721724">
                  <a:extLst>
                    <a:ext uri="{9D8B030D-6E8A-4147-A177-3AD203B41FA5}">
                      <a16:colId xmlns:a16="http://schemas.microsoft.com/office/drawing/2014/main" val="2664250990"/>
                    </a:ext>
                  </a:extLst>
                </a:gridCol>
                <a:gridCol w="665922">
                  <a:extLst>
                    <a:ext uri="{9D8B030D-6E8A-4147-A177-3AD203B41FA5}">
                      <a16:colId xmlns:a16="http://schemas.microsoft.com/office/drawing/2014/main" val="2367804278"/>
                    </a:ext>
                  </a:extLst>
                </a:gridCol>
                <a:gridCol w="1212574">
                  <a:extLst>
                    <a:ext uri="{9D8B030D-6E8A-4147-A177-3AD203B41FA5}">
                      <a16:colId xmlns:a16="http://schemas.microsoft.com/office/drawing/2014/main" val="1615848171"/>
                    </a:ext>
                  </a:extLst>
                </a:gridCol>
                <a:gridCol w="606287">
                  <a:extLst>
                    <a:ext uri="{9D8B030D-6E8A-4147-A177-3AD203B41FA5}">
                      <a16:colId xmlns:a16="http://schemas.microsoft.com/office/drawing/2014/main" val="2364015575"/>
                    </a:ext>
                  </a:extLst>
                </a:gridCol>
                <a:gridCol w="556591">
                  <a:extLst>
                    <a:ext uri="{9D8B030D-6E8A-4147-A177-3AD203B41FA5}">
                      <a16:colId xmlns:a16="http://schemas.microsoft.com/office/drawing/2014/main" val="2173890097"/>
                    </a:ext>
                  </a:extLst>
                </a:gridCol>
                <a:gridCol w="1194258">
                  <a:extLst>
                    <a:ext uri="{9D8B030D-6E8A-4147-A177-3AD203B41FA5}">
                      <a16:colId xmlns:a16="http://schemas.microsoft.com/office/drawing/2014/main" val="691659391"/>
                    </a:ext>
                  </a:extLst>
                </a:gridCol>
                <a:gridCol w="826226">
                  <a:extLst>
                    <a:ext uri="{9D8B030D-6E8A-4147-A177-3AD203B41FA5}">
                      <a16:colId xmlns:a16="http://schemas.microsoft.com/office/drawing/2014/main" val="414528109"/>
                    </a:ext>
                  </a:extLst>
                </a:gridCol>
                <a:gridCol w="826226">
                  <a:extLst>
                    <a:ext uri="{9D8B030D-6E8A-4147-A177-3AD203B41FA5}">
                      <a16:colId xmlns:a16="http://schemas.microsoft.com/office/drawing/2014/main" val="2534314011"/>
                    </a:ext>
                  </a:extLst>
                </a:gridCol>
              </a:tblGrid>
              <a:tr h="482859">
                <a:tc>
                  <a:txBody>
                    <a:bodyPr/>
                    <a:lstStyle/>
                    <a:p>
                      <a:pPr algn="ctr" rtl="0" fontAlgn="ctr"/>
                      <a:r>
                        <a:rPr lang="es-ES" sz="1100" b="1" i="0" u="none" strike="noStrike" dirty="0">
                          <a:solidFill>
                            <a:srgbClr val="FFFFFF"/>
                          </a:solidFill>
                          <a:effectLst/>
                          <a:latin typeface="Tahoma" panose="020B0604030504040204" pitchFamily="34" charset="0"/>
                        </a:rPr>
                        <a:t>PERIÓDO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dirty="0">
                          <a:solidFill>
                            <a:srgbClr val="FFFFFF"/>
                          </a:solidFill>
                          <a:effectLst/>
                          <a:latin typeface="Tahoma" panose="020B0604030504040204" pitchFamily="34" charset="0"/>
                        </a:rPr>
                        <a:t>Máximo permitido</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dirty="0">
                          <a:solidFill>
                            <a:srgbClr val="FFFFFF"/>
                          </a:solidFill>
                          <a:effectLst/>
                          <a:latin typeface="Tahoma" panose="020B0604030504040204" pitchFamily="34" charset="0"/>
                        </a:rPr>
                        <a:t>ILI Mes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a:solidFill>
                            <a:srgbClr val="FFFFFF"/>
                          </a:solidFill>
                          <a:effectLst/>
                          <a:latin typeface="Tahoma" panose="020B0604030504040204" pitchFamily="34" charset="0"/>
                        </a:rPr>
                        <a:t># A. T.</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0" i="0" u="none" strike="noStrike">
                          <a:solidFill>
                            <a:srgbClr val="FFFFFF"/>
                          </a:solidFill>
                          <a:effectLst/>
                          <a:latin typeface="Tahoma" panose="020B0604030504040204" pitchFamily="34" charset="0"/>
                        </a:rPr>
                        <a:t>PTAR</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100" b="0" i="0" u="none" strike="noStrike">
                          <a:solidFill>
                            <a:srgbClr val="FFFFFF"/>
                          </a:solidFill>
                          <a:effectLst/>
                          <a:latin typeface="Tahoma" panose="020B0604030504040204" pitchFamily="34" charset="0"/>
                        </a:rPr>
                        <a:t>A. A.</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100" b="1" i="0" u="none" strike="noStrike">
                          <a:solidFill>
                            <a:srgbClr val="FFFFFF"/>
                          </a:solidFill>
                          <a:effectLst/>
                          <a:latin typeface="Tahoma" panose="020B0604030504040204" pitchFamily="34" charset="0"/>
                        </a:rPr>
                        <a:t>A.T Incapacitantes</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0" i="0" u="none" strike="noStrike">
                          <a:solidFill>
                            <a:srgbClr val="FFFFFF"/>
                          </a:solidFill>
                          <a:effectLst/>
                          <a:latin typeface="Tahoma" panose="020B0604030504040204" pitchFamily="34" charset="0"/>
                        </a:rPr>
                        <a:t>PTAR</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100" b="0" i="0" u="none" strike="noStrike">
                          <a:solidFill>
                            <a:srgbClr val="FFFFFF"/>
                          </a:solidFill>
                          <a:effectLst/>
                          <a:latin typeface="Tahoma" panose="020B0604030504040204" pitchFamily="34" charset="0"/>
                        </a:rPr>
                        <a:t>A. A</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100" b="1" i="0" u="none" strike="noStrike">
                          <a:solidFill>
                            <a:srgbClr val="FFFFFF"/>
                          </a:solidFill>
                          <a:effectLst/>
                          <a:latin typeface="Tahoma" panose="020B0604030504040204" pitchFamily="34" charset="0"/>
                        </a:rPr>
                        <a:t>Días  incapacidad</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0" i="0" u="none" strike="noStrike">
                          <a:solidFill>
                            <a:srgbClr val="FFFFFF"/>
                          </a:solidFill>
                          <a:effectLst/>
                          <a:latin typeface="Tahoma" panose="020B0604030504040204" pitchFamily="34" charset="0"/>
                        </a:rPr>
                        <a:t>PTAR</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100" b="0" i="0" u="none" strike="noStrike">
                          <a:solidFill>
                            <a:srgbClr val="FFFFFF"/>
                          </a:solidFill>
                          <a:effectLst/>
                          <a:latin typeface="Tahoma" panose="020B0604030504040204" pitchFamily="34" charset="0"/>
                        </a:rPr>
                        <a:t>A. A.</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extLst>
                  <a:ext uri="{0D108BD9-81ED-4DB2-BD59-A6C34878D82A}">
                    <a16:rowId xmlns:a16="http://schemas.microsoft.com/office/drawing/2014/main" val="1841857765"/>
                  </a:ext>
                </a:extLst>
              </a:tr>
              <a:tr h="160953">
                <a:tc>
                  <a:txBody>
                    <a:bodyPr/>
                    <a:lstStyle/>
                    <a:p>
                      <a:pPr algn="ctr" rtl="0" fontAlgn="ctr"/>
                      <a:r>
                        <a:rPr lang="es-ES" sz="1100" b="1" i="0" u="none" strike="noStrike" dirty="0">
                          <a:solidFill>
                            <a:srgbClr val="737373"/>
                          </a:solidFill>
                          <a:effectLst/>
                          <a:latin typeface="Tahoma" panose="020B0604030504040204" pitchFamily="34" charset="0"/>
                        </a:rPr>
                        <a:t>DICIEMBRE</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0.85</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33CC33"/>
                          </a:solidFill>
                          <a:effectLst/>
                          <a:latin typeface="Tahoma" panose="020B0604030504040204" pitchFamily="34" charset="0"/>
                        </a:rPr>
                        <a:t>0.63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3</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2</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1</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3</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2</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a:solidFill>
                            <a:srgbClr val="737373"/>
                          </a:solidFill>
                          <a:effectLst/>
                          <a:latin typeface="Tahoma" panose="020B0604030504040204" pitchFamily="34" charset="0"/>
                        </a:rPr>
                        <a:t>1</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38</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a:solidFill>
                            <a:srgbClr val="737373"/>
                          </a:solidFill>
                          <a:effectLst/>
                          <a:latin typeface="Tahoma" panose="020B0604030504040204" pitchFamily="34" charset="0"/>
                        </a:rPr>
                        <a:t>5</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33</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739438"/>
                  </a:ext>
                </a:extLst>
              </a:tr>
              <a:tr h="165782">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dirty="0">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dirty="0">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dirty="0">
                        <a:solidFill>
                          <a:srgbClr val="000000"/>
                        </a:solidFill>
                        <a:effectLst/>
                        <a:latin typeface="Tahoma" panose="020B0604030504040204" pitchFamily="34" charset="0"/>
                      </a:endParaRPr>
                    </a:p>
                  </a:txBody>
                  <a:tcPr marL="4599" marR="4599" marT="4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891599"/>
                  </a:ext>
                </a:extLst>
              </a:tr>
              <a:tr h="378240">
                <a:tc rowSpan="2">
                  <a:txBody>
                    <a:bodyPr/>
                    <a:lstStyle/>
                    <a:p>
                      <a:pPr algn="ctr" rtl="0" fontAlgn="ctr"/>
                      <a:r>
                        <a:rPr lang="es-ES" sz="1100" b="1" i="0" u="none" strike="noStrike" dirty="0">
                          <a:solidFill>
                            <a:srgbClr val="FFFFFF"/>
                          </a:solidFill>
                          <a:effectLst/>
                          <a:latin typeface="Tahoma" panose="020B0604030504040204" pitchFamily="34" charset="0"/>
                        </a:rPr>
                        <a:t>PERIÓDO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100" b="1" i="0" u="none" strike="noStrike">
                          <a:solidFill>
                            <a:srgbClr val="FFFFFF"/>
                          </a:solidFill>
                          <a:effectLst/>
                          <a:latin typeface="Tahoma" panose="020B0604030504040204" pitchFamily="34" charset="0"/>
                        </a:rPr>
                        <a:t>Máximo permitido</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100" b="1" i="0" u="none" strike="noStrike">
                          <a:solidFill>
                            <a:srgbClr val="FFFFFF"/>
                          </a:solidFill>
                          <a:effectLst/>
                          <a:latin typeface="Tahoma" panose="020B0604030504040204" pitchFamily="34" charset="0"/>
                        </a:rPr>
                        <a:t>ILI acumulado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100" b="1" i="0" u="none" strike="noStrike">
                          <a:solidFill>
                            <a:srgbClr val="FFFFFF"/>
                          </a:solidFill>
                          <a:effectLst/>
                          <a:latin typeface="Tahoma" panose="020B0604030504040204" pitchFamily="34" charset="0"/>
                        </a:rPr>
                        <a:t># A. T.</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100" b="0" i="0" u="none" strike="noStrike" dirty="0">
                          <a:solidFill>
                            <a:srgbClr val="FFFFFF"/>
                          </a:solidFill>
                          <a:effectLst/>
                          <a:latin typeface="Tahoma" panose="020B0604030504040204" pitchFamily="34" charset="0"/>
                        </a:rPr>
                        <a:t>PTAR</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rowSpan="2">
                  <a:txBody>
                    <a:bodyPr/>
                    <a:lstStyle/>
                    <a:p>
                      <a:pPr algn="ctr" rtl="0" fontAlgn="ctr"/>
                      <a:r>
                        <a:rPr lang="es-ES" sz="1100" b="0" i="0" u="none" strike="noStrike" dirty="0">
                          <a:solidFill>
                            <a:srgbClr val="FFFFFF"/>
                          </a:solidFill>
                          <a:effectLst/>
                          <a:latin typeface="Tahoma" panose="020B0604030504040204" pitchFamily="34" charset="0"/>
                        </a:rPr>
                        <a:t>A. A.</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rowSpan="2">
                  <a:txBody>
                    <a:bodyPr/>
                    <a:lstStyle/>
                    <a:p>
                      <a:pPr algn="ctr" rtl="0" fontAlgn="ctr"/>
                      <a:r>
                        <a:rPr lang="es-ES" sz="1100" b="1" i="0" u="none" strike="noStrike" dirty="0">
                          <a:solidFill>
                            <a:srgbClr val="FFFFFF"/>
                          </a:solidFill>
                          <a:effectLst/>
                          <a:latin typeface="Tahoma" panose="020B0604030504040204" pitchFamily="34" charset="0"/>
                        </a:rPr>
                        <a:t>A.T Incapacitantes</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0" i="0" u="none" strike="noStrike" dirty="0">
                          <a:solidFill>
                            <a:srgbClr val="FFFFFF"/>
                          </a:solidFill>
                          <a:effectLst/>
                          <a:latin typeface="Tahoma" panose="020B0604030504040204" pitchFamily="34" charset="0"/>
                        </a:rPr>
                        <a:t>PTAR</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tc>
                  <a:txBody>
                    <a:bodyPr/>
                    <a:lstStyle/>
                    <a:p>
                      <a:pPr algn="ctr" rtl="0" fontAlgn="ctr"/>
                      <a:r>
                        <a:rPr lang="es-ES" sz="1100" b="0" i="0" u="none" strike="noStrike" dirty="0">
                          <a:solidFill>
                            <a:srgbClr val="FFFFFF"/>
                          </a:solidFill>
                          <a:effectLst/>
                          <a:latin typeface="Tahoma" panose="020B0604030504040204" pitchFamily="34" charset="0"/>
                        </a:rPr>
                        <a:t>A. A</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tc rowSpan="2">
                  <a:txBody>
                    <a:bodyPr/>
                    <a:lstStyle/>
                    <a:p>
                      <a:pPr algn="ctr" rtl="0" fontAlgn="ctr"/>
                      <a:r>
                        <a:rPr lang="es-ES" sz="1100" b="1" i="0" u="none" strike="noStrike">
                          <a:solidFill>
                            <a:srgbClr val="FFFFFF"/>
                          </a:solidFill>
                          <a:effectLst/>
                          <a:latin typeface="Tahoma" panose="020B0604030504040204" pitchFamily="34" charset="0"/>
                        </a:rPr>
                        <a:t>Días  incapacidad</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0" i="0" u="none" strike="noStrike">
                          <a:solidFill>
                            <a:srgbClr val="FFFFFF"/>
                          </a:solidFill>
                          <a:effectLst/>
                          <a:latin typeface="Tahoma" panose="020B0604030504040204" pitchFamily="34" charset="0"/>
                        </a:rPr>
                        <a:t>PTAR</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tc>
                  <a:txBody>
                    <a:bodyPr/>
                    <a:lstStyle/>
                    <a:p>
                      <a:pPr algn="ctr" rtl="0" fontAlgn="ctr"/>
                      <a:r>
                        <a:rPr lang="es-ES" sz="1100" b="0" i="0" u="none" strike="noStrike">
                          <a:solidFill>
                            <a:srgbClr val="FFFFFF"/>
                          </a:solidFill>
                          <a:effectLst/>
                          <a:latin typeface="Tahoma" panose="020B0604030504040204" pitchFamily="34" charset="0"/>
                        </a:rPr>
                        <a:t>A. A.</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extLst>
                  <a:ext uri="{0D108BD9-81ED-4DB2-BD59-A6C34878D82A}">
                    <a16:rowId xmlns:a16="http://schemas.microsoft.com/office/drawing/2014/main" val="899502617"/>
                  </a:ext>
                </a:extLst>
              </a:tr>
              <a:tr h="1931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1100" b="0" i="0" u="none" strike="noStrike">
                          <a:solidFill>
                            <a:srgbClr val="FFFFFF"/>
                          </a:solidFill>
                          <a:effectLst/>
                          <a:latin typeface="Tahoma" panose="020B0604030504040204" pitchFamily="34" charset="0"/>
                        </a:rPr>
                        <a:t>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100" b="0" i="0" u="none" strike="noStrike" dirty="0">
                          <a:solidFill>
                            <a:srgbClr val="FFFFFF"/>
                          </a:solidFill>
                          <a:effectLst/>
                          <a:latin typeface="Tahoma" panose="020B0604030504040204" pitchFamily="34" charset="0"/>
                        </a:rPr>
                        <a:t>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tc vMerge="1">
                  <a:txBody>
                    <a:bodyPr/>
                    <a:lstStyle/>
                    <a:p>
                      <a:endParaRPr lang="es-ES"/>
                    </a:p>
                  </a:txBody>
                  <a:tcPr/>
                </a:tc>
                <a:tc>
                  <a:txBody>
                    <a:bodyPr/>
                    <a:lstStyle/>
                    <a:p>
                      <a:pPr algn="ctr" rtl="0" fontAlgn="ctr"/>
                      <a:r>
                        <a:rPr lang="es-ES" sz="1100" b="0" i="0" u="none" strike="noStrike" dirty="0">
                          <a:solidFill>
                            <a:srgbClr val="FFFFFF"/>
                          </a:solidFill>
                          <a:effectLst/>
                          <a:latin typeface="Tahoma" panose="020B0604030504040204" pitchFamily="34" charset="0"/>
                        </a:rPr>
                        <a:t>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100" b="0" i="0" u="none" strike="noStrike">
                          <a:solidFill>
                            <a:srgbClr val="FFFFFF"/>
                          </a:solidFill>
                          <a:effectLst/>
                          <a:latin typeface="Tahoma" panose="020B0604030504040204" pitchFamily="34" charset="0"/>
                        </a:rPr>
                        <a:t>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extLst>
                  <a:ext uri="{0D108BD9-81ED-4DB2-BD59-A6C34878D82A}">
                    <a16:rowId xmlns:a16="http://schemas.microsoft.com/office/drawing/2014/main" val="2112231462"/>
                  </a:ext>
                </a:extLst>
              </a:tr>
              <a:tr h="402383">
                <a:tc>
                  <a:txBody>
                    <a:bodyPr/>
                    <a:lstStyle/>
                    <a:p>
                      <a:pPr algn="ctr" rtl="0" fontAlgn="ctr"/>
                      <a:r>
                        <a:rPr lang="es-ES" sz="1100" b="1" i="0" u="none" strike="noStrike" dirty="0">
                          <a:solidFill>
                            <a:srgbClr val="737373"/>
                          </a:solidFill>
                          <a:effectLst/>
                          <a:latin typeface="Tahoma" panose="020B0604030504040204" pitchFamily="34" charset="0"/>
                        </a:rPr>
                        <a:t>ENERO - DICIEMBRE</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0.85</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33CC33"/>
                          </a:solidFill>
                          <a:effectLst/>
                          <a:latin typeface="Tahoma" panose="020B0604030504040204" pitchFamily="34" charset="0"/>
                        </a:rPr>
                        <a:t> 0.35 </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38</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28</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10</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32</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24</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8</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303</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245</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58</a:t>
                      </a:r>
                    </a:p>
                  </a:txBody>
                  <a:tcPr marL="4599" marR="4599" marT="4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454954"/>
                  </a:ext>
                </a:extLst>
              </a:tr>
            </a:tbl>
          </a:graphicData>
        </a:graphic>
      </p:graphicFrame>
    </p:spTree>
    <p:extLst>
      <p:ext uri="{BB962C8B-B14F-4D97-AF65-F5344CB8AC3E}">
        <p14:creationId xmlns:p14="http://schemas.microsoft.com/office/powerpoint/2010/main" val="412723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129F5AA1-8371-C8E9-684C-E751E1BF81E6}"/>
              </a:ext>
            </a:extLst>
          </p:cNvPr>
          <p:cNvGraphicFramePr>
            <a:graphicFrameLocks noGrp="1"/>
          </p:cNvGraphicFramePr>
          <p:nvPr>
            <p:extLst>
              <p:ext uri="{D42A27DB-BD31-4B8C-83A1-F6EECF244321}">
                <p14:modId xmlns:p14="http://schemas.microsoft.com/office/powerpoint/2010/main" val="4182857881"/>
              </p:ext>
            </p:extLst>
          </p:nvPr>
        </p:nvGraphicFramePr>
        <p:xfrm>
          <a:off x="144459" y="6259246"/>
          <a:ext cx="1162121" cy="583429"/>
        </p:xfrm>
        <a:graphic>
          <a:graphicData uri="http://schemas.openxmlformats.org/drawingml/2006/table">
            <a:tbl>
              <a:tblPr/>
              <a:tblGrid>
                <a:gridCol w="700367">
                  <a:extLst>
                    <a:ext uri="{9D8B030D-6E8A-4147-A177-3AD203B41FA5}">
                      <a16:colId xmlns:a16="http://schemas.microsoft.com/office/drawing/2014/main" val="3640297218"/>
                    </a:ext>
                  </a:extLst>
                </a:gridCol>
                <a:gridCol w="461754">
                  <a:extLst>
                    <a:ext uri="{9D8B030D-6E8A-4147-A177-3AD203B41FA5}">
                      <a16:colId xmlns:a16="http://schemas.microsoft.com/office/drawing/2014/main" val="3230843338"/>
                    </a:ext>
                  </a:extLst>
                </a:gridCol>
              </a:tblGrid>
              <a:tr h="180272">
                <a:tc>
                  <a:txBody>
                    <a:bodyPr/>
                    <a:lstStyle/>
                    <a:p>
                      <a:pPr algn="ctr" rtl="0" fontAlgn="ctr"/>
                      <a:r>
                        <a:rPr lang="es-CO" sz="700" b="0" i="0" u="none" strike="noStrike" dirty="0">
                          <a:solidFill>
                            <a:schemeClr val="tx1"/>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417562"/>
                  </a:ext>
                </a:extLst>
              </a:tr>
              <a:tr h="173234">
                <a:tc>
                  <a:txBody>
                    <a:bodyPr/>
                    <a:lstStyle/>
                    <a:p>
                      <a:pPr algn="ctr" rtl="0" fontAlgn="ctr"/>
                      <a:r>
                        <a:rPr lang="es-CO" sz="700" b="0" i="0" u="none" strike="noStrike" dirty="0">
                          <a:solidFill>
                            <a:schemeClr val="tx1"/>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113439"/>
                  </a:ext>
                </a:extLst>
              </a:tr>
              <a:tr h="180272">
                <a:tc>
                  <a:txBody>
                    <a:bodyPr/>
                    <a:lstStyle/>
                    <a:p>
                      <a:pPr algn="ctr" rtl="0" fontAlgn="ctr"/>
                      <a:r>
                        <a:rPr lang="es-CO" sz="700" b="0" i="0" u="none" strike="noStrike" dirty="0">
                          <a:solidFill>
                            <a:schemeClr val="tx1"/>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303431"/>
                  </a:ext>
                </a:extLst>
              </a:tr>
            </a:tbl>
          </a:graphicData>
        </a:graphic>
      </p:graphicFrame>
      <p:sp>
        <p:nvSpPr>
          <p:cNvPr id="10" name="29 Elipse">
            <a:extLst>
              <a:ext uri="{FF2B5EF4-FFF2-40B4-BE49-F238E27FC236}">
                <a16:creationId xmlns:a16="http://schemas.microsoft.com/office/drawing/2014/main" id="{40BF7957-B705-8C80-8783-D5256EB4248B}"/>
              </a:ext>
            </a:extLst>
          </p:cNvPr>
          <p:cNvSpPr/>
          <p:nvPr/>
        </p:nvSpPr>
        <p:spPr bwMode="auto">
          <a:xfrm>
            <a:off x="1105107" y="6274791"/>
            <a:ext cx="155578" cy="140896"/>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12" name="29 Elipse">
            <a:extLst>
              <a:ext uri="{FF2B5EF4-FFF2-40B4-BE49-F238E27FC236}">
                <a16:creationId xmlns:a16="http://schemas.microsoft.com/office/drawing/2014/main" id="{E3213C8A-4933-C9B1-D0FC-9765FB7EA5A4}"/>
              </a:ext>
            </a:extLst>
          </p:cNvPr>
          <p:cNvSpPr/>
          <p:nvPr/>
        </p:nvSpPr>
        <p:spPr bwMode="auto">
          <a:xfrm>
            <a:off x="1105107" y="6461498"/>
            <a:ext cx="155578" cy="14089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13" name="29 Elipse">
            <a:extLst>
              <a:ext uri="{FF2B5EF4-FFF2-40B4-BE49-F238E27FC236}">
                <a16:creationId xmlns:a16="http://schemas.microsoft.com/office/drawing/2014/main" id="{8827C444-2E28-888C-6331-E54948D0944C}"/>
              </a:ext>
            </a:extLst>
          </p:cNvPr>
          <p:cNvSpPr/>
          <p:nvPr/>
        </p:nvSpPr>
        <p:spPr bwMode="auto">
          <a:xfrm>
            <a:off x="1105107" y="6648205"/>
            <a:ext cx="155578" cy="140896"/>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pic>
        <p:nvPicPr>
          <p:cNvPr id="3" name="object 6">
            <a:extLst>
              <a:ext uri="{FF2B5EF4-FFF2-40B4-BE49-F238E27FC236}">
                <a16:creationId xmlns:a16="http://schemas.microsoft.com/office/drawing/2014/main" id="{F839BC6C-6E96-7F40-90E7-8F2277BC22DB}"/>
              </a:ext>
            </a:extLst>
          </p:cNvPr>
          <p:cNvPicPr/>
          <p:nvPr/>
        </p:nvPicPr>
        <p:blipFill>
          <a:blip r:embed="rId2" cstate="print"/>
          <a:stretch>
            <a:fillRect/>
          </a:stretch>
        </p:blipFill>
        <p:spPr>
          <a:xfrm>
            <a:off x="144459" y="24682"/>
            <a:ext cx="753164" cy="714446"/>
          </a:xfrm>
          <a:prstGeom prst="rect">
            <a:avLst/>
          </a:prstGeom>
        </p:spPr>
      </p:pic>
      <p:sp>
        <p:nvSpPr>
          <p:cNvPr id="5" name="Rectángulo 4">
            <a:extLst>
              <a:ext uri="{FF2B5EF4-FFF2-40B4-BE49-F238E27FC236}">
                <a16:creationId xmlns:a16="http://schemas.microsoft.com/office/drawing/2014/main" id="{EF455636-85D7-3C6C-32F6-46AF69A5315B}"/>
              </a:ext>
            </a:extLst>
          </p:cNvPr>
          <p:cNvSpPr/>
          <p:nvPr/>
        </p:nvSpPr>
        <p:spPr>
          <a:xfrm>
            <a:off x="897623" y="107673"/>
            <a:ext cx="6188233" cy="631455"/>
          </a:xfrm>
          <a:prstGeom prst="rect">
            <a:avLst/>
          </a:prstGeom>
        </p:spPr>
        <p:txBody>
          <a:bodyPr wrap="none" lIns="91440" tIns="45720" rIns="91440" bIns="45720" anchor="t">
            <a:spAutoFit/>
          </a:bodyPr>
          <a:lstStyle/>
          <a:p>
            <a:pPr>
              <a:lnSpc>
                <a:spcPct val="107000"/>
              </a:lnSpc>
              <a:spcAft>
                <a:spcPts val="0"/>
              </a:spcAft>
            </a:pPr>
            <a:r>
              <a:rPr lang="es-CO" sz="2000" dirty="0">
                <a:ln>
                  <a:solidFill>
                    <a:srgbClr val="006600"/>
                  </a:solidFill>
                </a:ln>
                <a:solidFill>
                  <a:srgbClr val="006600"/>
                </a:solidFill>
                <a:latin typeface="Tahoma"/>
                <a:ea typeface="Tahoma"/>
                <a:cs typeface="Tahoma"/>
              </a:rPr>
              <a:t>CMI acumulado diciembre 2024 – Aguas Nacionales  </a:t>
            </a:r>
            <a:endParaRPr lang="es-CO" sz="2000" dirty="0">
              <a:solidFill>
                <a:srgbClr val="737373"/>
              </a:solidFill>
              <a:latin typeface="Tahoma"/>
              <a:ea typeface="Tahoma"/>
              <a:cs typeface="Tahoma"/>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15" name="CuadroTexto 14">
            <a:extLst>
              <a:ext uri="{FF2B5EF4-FFF2-40B4-BE49-F238E27FC236}">
                <a16:creationId xmlns:a16="http://schemas.microsoft.com/office/drawing/2014/main" id="{3A3D185E-6D87-B554-15C9-D9C0CE356B79}"/>
              </a:ext>
            </a:extLst>
          </p:cNvPr>
          <p:cNvSpPr txBox="1"/>
          <p:nvPr/>
        </p:nvSpPr>
        <p:spPr>
          <a:xfrm>
            <a:off x="859123" y="601951"/>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6" name="Tabla 15">
            <a:extLst>
              <a:ext uri="{FF2B5EF4-FFF2-40B4-BE49-F238E27FC236}">
                <a16:creationId xmlns:a16="http://schemas.microsoft.com/office/drawing/2014/main" id="{B62353CC-4B38-9A85-0AE7-343269FCD350}"/>
              </a:ext>
            </a:extLst>
          </p:cNvPr>
          <p:cNvGraphicFramePr>
            <a:graphicFrameLocks noGrp="1"/>
          </p:cNvGraphicFramePr>
          <p:nvPr>
            <p:extLst>
              <p:ext uri="{D42A27DB-BD31-4B8C-83A1-F6EECF244321}">
                <p14:modId xmlns:p14="http://schemas.microsoft.com/office/powerpoint/2010/main" val="2889189055"/>
              </p:ext>
            </p:extLst>
          </p:nvPr>
        </p:nvGraphicFramePr>
        <p:xfrm>
          <a:off x="146945" y="3820391"/>
          <a:ext cx="5558115" cy="2401505"/>
        </p:xfrm>
        <a:graphic>
          <a:graphicData uri="http://schemas.openxmlformats.org/drawingml/2006/table">
            <a:tbl>
              <a:tblPr/>
              <a:tblGrid>
                <a:gridCol w="690347">
                  <a:extLst>
                    <a:ext uri="{9D8B030D-6E8A-4147-A177-3AD203B41FA5}">
                      <a16:colId xmlns:a16="http://schemas.microsoft.com/office/drawing/2014/main" val="520448747"/>
                    </a:ext>
                  </a:extLst>
                </a:gridCol>
                <a:gridCol w="939472">
                  <a:extLst>
                    <a:ext uri="{9D8B030D-6E8A-4147-A177-3AD203B41FA5}">
                      <a16:colId xmlns:a16="http://schemas.microsoft.com/office/drawing/2014/main" val="3609410162"/>
                    </a:ext>
                  </a:extLst>
                </a:gridCol>
                <a:gridCol w="1440438">
                  <a:extLst>
                    <a:ext uri="{9D8B030D-6E8A-4147-A177-3AD203B41FA5}">
                      <a16:colId xmlns:a16="http://schemas.microsoft.com/office/drawing/2014/main" val="1420049522"/>
                    </a:ext>
                  </a:extLst>
                </a:gridCol>
                <a:gridCol w="2487858">
                  <a:extLst>
                    <a:ext uri="{9D8B030D-6E8A-4147-A177-3AD203B41FA5}">
                      <a16:colId xmlns:a16="http://schemas.microsoft.com/office/drawing/2014/main" val="1788001609"/>
                    </a:ext>
                  </a:extLst>
                </a:gridCol>
              </a:tblGrid>
              <a:tr h="741670">
                <a:tc>
                  <a:txBody>
                    <a:bodyPr/>
                    <a:lstStyle/>
                    <a:p>
                      <a:pPr algn="ctr" rtl="0" fontAlgn="ctr"/>
                      <a:r>
                        <a:rPr lang="es-CO" sz="1100" b="1" i="0" u="none" strike="noStrike" dirty="0">
                          <a:solidFill>
                            <a:srgbClr val="FFFFFF"/>
                          </a:solidFill>
                          <a:effectLst/>
                          <a:latin typeface="Tahoma" panose="020B0604030504040204" pitchFamily="34" charset="0"/>
                        </a:rPr>
                        <a:t>Meta</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rgbClr val="FFFFFF"/>
                          </a:solidFill>
                          <a:effectLst/>
                          <a:latin typeface="Tahoma" panose="020B0604030504040204" pitchFamily="34" charset="0"/>
                        </a:rPr>
                        <a:t>Ejecución</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100" b="1" i="0" u="none" strike="noStrike" dirty="0">
                          <a:solidFill>
                            <a:srgbClr val="FFFFFF"/>
                          </a:solidFill>
                          <a:effectLst/>
                          <a:latin typeface="Tahoma"/>
                        </a:rPr>
                        <a:t>% Cumplimiento </a:t>
                      </a:r>
                      <a:endParaRPr lang="es-419" sz="1100" b="1" i="0" u="none" strike="noStrike" dirty="0">
                        <a:solidFill>
                          <a:srgbClr val="FFFFFF"/>
                        </a:solidFill>
                        <a:effectLst/>
                        <a:latin typeface="Tahoma" panose="020B0604030504040204" pitchFamily="34" charset="0"/>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100" b="1" i="0" u="none" strike="noStrike" dirty="0">
                          <a:solidFill>
                            <a:srgbClr val="FFFFFF"/>
                          </a:solidFill>
                          <a:effectLst/>
                          <a:latin typeface="Tahoma" panose="020B0604030504040204" pitchFamily="34" charset="0"/>
                        </a:rPr>
                        <a:t>Observaciones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4079755813"/>
                  </a:ext>
                </a:extLst>
              </a:tr>
              <a:tr h="1659835">
                <a:tc>
                  <a:txBody>
                    <a:bodyPr/>
                    <a:lstStyle/>
                    <a:p>
                      <a:pPr marL="0" algn="ctr" defTabSz="914400" rtl="0" eaLnBrk="1" fontAlgn="ctr" latinLnBrk="0" hangingPunct="1"/>
                      <a:r>
                        <a:rPr lang="es-CO" sz="1100" b="0" i="0" u="none" strike="noStrike" kern="1200" dirty="0">
                          <a:solidFill>
                            <a:srgbClr val="737373"/>
                          </a:solidFill>
                          <a:effectLst/>
                          <a:latin typeface="Tahoma"/>
                          <a:ea typeface="+mn-ea"/>
                          <a:cs typeface="+mn-cs"/>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CO" sz="1100" b="0" i="0" u="none" strike="noStrike" kern="1200" dirty="0">
                          <a:solidFill>
                            <a:srgbClr val="737373"/>
                          </a:solidFill>
                          <a:effectLst/>
                          <a:latin typeface="Tahoma"/>
                          <a:ea typeface="+mn-ea"/>
                          <a:cs typeface="+mn-cs"/>
                        </a:rPr>
                        <a:t>99.94%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1" i="0" u="none" strike="noStrike" dirty="0">
                          <a:solidFill>
                            <a:srgbClr val="7AD400"/>
                          </a:solidFill>
                          <a:effectLst/>
                          <a:latin typeface="Tahoma" panose="020B0604030504040204" pitchFamily="34" charset="0"/>
                        </a:rPr>
                        <a:t>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100" b="0" i="0" u="none" strike="noStrike" kern="1200" dirty="0">
                          <a:solidFill>
                            <a:srgbClr val="737373"/>
                          </a:solidFill>
                          <a:effectLst/>
                          <a:latin typeface="Tahoma"/>
                          <a:ea typeface="+mn-ea"/>
                          <a:cs typeface="+mn-cs"/>
                        </a:rPr>
                        <a:t>En el mes de diciembre no se presentó interrupción en el tratamiento de la PTAR.</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392580"/>
                  </a:ext>
                </a:extLst>
              </a:tr>
            </a:tbl>
          </a:graphicData>
        </a:graphic>
      </p:graphicFrame>
      <p:sp>
        <p:nvSpPr>
          <p:cNvPr id="2" name="Rectángulo: esquinas redondeadas 1">
            <a:hlinkClick r:id="rId3" action="ppaction://hlinksldjump"/>
            <a:extLst>
              <a:ext uri="{FF2B5EF4-FFF2-40B4-BE49-F238E27FC236}">
                <a16:creationId xmlns:a16="http://schemas.microsoft.com/office/drawing/2014/main" id="{AFCEBEE3-C5FF-0657-CE98-5186C9A094E6}"/>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bg1"/>
                </a:solidFill>
              </a:rPr>
              <a:t>INICIO</a:t>
            </a:r>
          </a:p>
        </p:txBody>
      </p:sp>
      <p:graphicFrame>
        <p:nvGraphicFramePr>
          <p:cNvPr id="8" name="Tabla 7">
            <a:extLst>
              <a:ext uri="{FF2B5EF4-FFF2-40B4-BE49-F238E27FC236}">
                <a16:creationId xmlns:a16="http://schemas.microsoft.com/office/drawing/2014/main" id="{B406A66B-79D8-2A1D-E6A4-AAF788D28D97}"/>
              </a:ext>
            </a:extLst>
          </p:cNvPr>
          <p:cNvGraphicFramePr>
            <a:graphicFrameLocks noGrp="1"/>
          </p:cNvGraphicFramePr>
          <p:nvPr>
            <p:extLst>
              <p:ext uri="{D42A27DB-BD31-4B8C-83A1-F6EECF244321}">
                <p14:modId xmlns:p14="http://schemas.microsoft.com/office/powerpoint/2010/main" val="3907893323"/>
              </p:ext>
            </p:extLst>
          </p:nvPr>
        </p:nvGraphicFramePr>
        <p:xfrm>
          <a:off x="5868443" y="3820699"/>
          <a:ext cx="6233885" cy="2401197"/>
        </p:xfrm>
        <a:graphic>
          <a:graphicData uri="http://schemas.openxmlformats.org/drawingml/2006/table">
            <a:tbl>
              <a:tblPr/>
              <a:tblGrid>
                <a:gridCol w="799487">
                  <a:extLst>
                    <a:ext uri="{9D8B030D-6E8A-4147-A177-3AD203B41FA5}">
                      <a16:colId xmlns:a16="http://schemas.microsoft.com/office/drawing/2014/main" val="604398378"/>
                    </a:ext>
                  </a:extLst>
                </a:gridCol>
                <a:gridCol w="773361">
                  <a:extLst>
                    <a:ext uri="{9D8B030D-6E8A-4147-A177-3AD203B41FA5}">
                      <a16:colId xmlns:a16="http://schemas.microsoft.com/office/drawing/2014/main" val="2672894703"/>
                    </a:ext>
                  </a:extLst>
                </a:gridCol>
                <a:gridCol w="1161688">
                  <a:extLst>
                    <a:ext uri="{9D8B030D-6E8A-4147-A177-3AD203B41FA5}">
                      <a16:colId xmlns:a16="http://schemas.microsoft.com/office/drawing/2014/main" val="2249309269"/>
                    </a:ext>
                  </a:extLst>
                </a:gridCol>
                <a:gridCol w="3499349">
                  <a:extLst>
                    <a:ext uri="{9D8B030D-6E8A-4147-A177-3AD203B41FA5}">
                      <a16:colId xmlns:a16="http://schemas.microsoft.com/office/drawing/2014/main" val="1622773660"/>
                    </a:ext>
                  </a:extLst>
                </a:gridCol>
              </a:tblGrid>
              <a:tr h="742500">
                <a:tc>
                  <a:txBody>
                    <a:bodyPr/>
                    <a:lstStyle/>
                    <a:p>
                      <a:pPr algn="ctr" rtl="0" fontAlgn="ctr"/>
                      <a:r>
                        <a:rPr lang="es-MX" sz="1100" b="1" i="0" u="none" strike="noStrike" dirty="0">
                          <a:solidFill>
                            <a:srgbClr val="FFFFFF"/>
                          </a:solidFill>
                          <a:effectLst/>
                          <a:latin typeface="Tahoma" panose="020B0604030504040204" pitchFamily="34" charset="0"/>
                        </a:rPr>
                        <a:t>Costo unitario </a:t>
                      </a:r>
                      <a:r>
                        <a:rPr lang="es-MX" sz="1100" b="1" i="0" u="none" strike="noStrike" dirty="0" err="1">
                          <a:solidFill>
                            <a:srgbClr val="FFFFFF"/>
                          </a:solidFill>
                          <a:effectLst/>
                          <a:latin typeface="Tahoma" panose="020B0604030504040204" pitchFamily="34" charset="0"/>
                        </a:rPr>
                        <a:t>proyec</a:t>
                      </a:r>
                      <a:r>
                        <a:rPr lang="es-MX" sz="1100" b="1" i="0" u="none" strike="noStrike" dirty="0">
                          <a:solidFill>
                            <a:srgbClr val="FFFFFF"/>
                          </a:solidFill>
                          <a:effectLst/>
                          <a:latin typeface="Tahoma" panose="020B0604030504040204" pitchFamily="34" charset="0"/>
                        </a:rPr>
                        <a:t>. ($/m3)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100" b="1" i="0" u="none" strike="noStrike" dirty="0">
                          <a:solidFill>
                            <a:srgbClr val="FFFFFF"/>
                          </a:solidFill>
                          <a:effectLst/>
                          <a:latin typeface="Tahoma"/>
                        </a:rPr>
                        <a:t>Costo unitario </a:t>
                      </a:r>
                      <a:r>
                        <a:rPr lang="es-MX" sz="1100" b="1" i="0" u="none" strike="noStrike" dirty="0" err="1">
                          <a:solidFill>
                            <a:srgbClr val="FFFFFF"/>
                          </a:solidFill>
                          <a:effectLst/>
                          <a:latin typeface="Tahoma"/>
                        </a:rPr>
                        <a:t>ejec</a:t>
                      </a:r>
                      <a:r>
                        <a:rPr lang="es-MX" sz="1100" b="1" i="0" u="none" strike="noStrike" dirty="0">
                          <a:solidFill>
                            <a:srgbClr val="FFFFFF"/>
                          </a:solidFill>
                          <a:effectLst/>
                          <a:latin typeface="Tahoma"/>
                        </a:rPr>
                        <a:t>. ($/m3)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100" b="1" i="0" u="none" strike="noStrike" dirty="0">
                          <a:solidFill>
                            <a:srgbClr val="FFFFFF"/>
                          </a:solidFill>
                          <a:effectLst/>
                          <a:latin typeface="Tahoma"/>
                        </a:rPr>
                        <a:t>%  Cumplimiento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100" b="1" i="0" u="none" strike="noStrike" dirty="0">
                          <a:solidFill>
                            <a:srgbClr val="FFFFFF"/>
                          </a:solidFill>
                          <a:effectLst/>
                          <a:latin typeface="Tahoma" panose="020B0604030504040204" pitchFamily="34" charset="0"/>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567879319"/>
                  </a:ext>
                </a:extLst>
              </a:tr>
              <a:tr h="1658697">
                <a:tc>
                  <a:txBody>
                    <a:bodyPr/>
                    <a:lstStyle/>
                    <a:p>
                      <a:pPr marL="0" algn="ctr" defTabSz="914400" rtl="0" eaLnBrk="1" fontAlgn="ctr" latinLnBrk="0" hangingPunct="1"/>
                      <a:r>
                        <a:rPr lang="es-MX" sz="1100" b="0" i="0" u="none" strike="noStrike" kern="1200" dirty="0">
                          <a:solidFill>
                            <a:srgbClr val="737373"/>
                          </a:solidFill>
                          <a:effectLst/>
                          <a:latin typeface="Tahoma"/>
                          <a:ea typeface="+mn-ea"/>
                          <a:cs typeface="+mn-cs"/>
                        </a:rPr>
                        <a:t>698.58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kern="1200" dirty="0">
                          <a:solidFill>
                            <a:srgbClr val="737373"/>
                          </a:solidFill>
                          <a:effectLst/>
                          <a:latin typeface="Tahoma"/>
                          <a:ea typeface="+mn-ea"/>
                          <a:cs typeface="+mn-cs"/>
                        </a:rPr>
                        <a:t>643.8</a:t>
                      </a:r>
                      <a:endParaRPr lang="es-ES" sz="1100" b="0" i="0" u="none" strike="noStrike" kern="1200" dirty="0">
                        <a:solidFill>
                          <a:srgbClr val="737373"/>
                        </a:solidFill>
                        <a:effectLst/>
                        <a:latin typeface="Tahom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1" i="0" u="none" strike="noStrike" dirty="0">
                          <a:solidFill>
                            <a:srgbClr val="7AD400"/>
                          </a:solidFill>
                          <a:effectLst/>
                          <a:latin typeface="Tahoma"/>
                        </a:rPr>
                        <a:t>108.5%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es-ES" sz="1100" b="0" i="0" u="none" strike="noStrike" kern="1200" dirty="0">
                          <a:solidFill>
                            <a:srgbClr val="737373"/>
                          </a:solidFill>
                          <a:effectLst/>
                          <a:latin typeface="Tahoma"/>
                          <a:ea typeface="+mn-ea"/>
                          <a:cs typeface="+mn-cs"/>
                        </a:rPr>
                        <a:t>Los costos de diciembre fueron de 10.042,4 millones de pesos y se trataron 10 millones de m3. Los costos más relevantes son:  a) Personal por 840,3 M, b) Gas natural  por 1.607,5 M, c)  energía 591,5 M, d) productos químicos 415,9 M e) órdenes y contratos 5,143,3 M f) costos generales 1.114,8 M. El valor ejecutado de 643,8 $/m3 está por debajo de la meta de 698,58 $/m3.</a:t>
                      </a:r>
                      <a:endParaRPr lang="es-MX" sz="1100" b="0" i="0" u="none" strike="noStrike" kern="1200" dirty="0">
                        <a:solidFill>
                          <a:srgbClr val="737373"/>
                        </a:solidFill>
                        <a:effectLst/>
                        <a:latin typeface="Tahoma"/>
                        <a:ea typeface="+mn-ea"/>
                        <a:cs typeface="+mn-cs"/>
                      </a:endParaRPr>
                    </a:p>
                  </a:txBody>
                  <a:tcPr marL="857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869024"/>
                  </a:ext>
                </a:extLst>
              </a:tr>
            </a:tbl>
          </a:graphicData>
        </a:graphic>
      </p:graphicFrame>
      <p:graphicFrame>
        <p:nvGraphicFramePr>
          <p:cNvPr id="4" name="Gráfico 3">
            <a:extLst>
              <a:ext uri="{FF2B5EF4-FFF2-40B4-BE49-F238E27FC236}">
                <a16:creationId xmlns:a16="http://schemas.microsoft.com/office/drawing/2014/main" id="{82CADCBA-561C-08EC-73F2-61EA280DB903}"/>
              </a:ext>
            </a:extLst>
          </p:cNvPr>
          <p:cNvGraphicFramePr>
            <a:graphicFrameLocks/>
          </p:cNvGraphicFramePr>
          <p:nvPr>
            <p:extLst>
              <p:ext uri="{D42A27DB-BD31-4B8C-83A1-F6EECF244321}">
                <p14:modId xmlns:p14="http://schemas.microsoft.com/office/powerpoint/2010/main" val="1169088179"/>
              </p:ext>
            </p:extLst>
          </p:nvPr>
        </p:nvGraphicFramePr>
        <p:xfrm>
          <a:off x="-91848" y="954618"/>
          <a:ext cx="5916047" cy="29313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3FF947CF-29C4-4FB7-BF8C-926A37C301F1}"/>
              </a:ext>
            </a:extLst>
          </p:cNvPr>
          <p:cNvGraphicFramePr>
            <a:graphicFrameLocks/>
          </p:cNvGraphicFramePr>
          <p:nvPr>
            <p:extLst>
              <p:ext uri="{D42A27DB-BD31-4B8C-83A1-F6EECF244321}">
                <p14:modId xmlns:p14="http://schemas.microsoft.com/office/powerpoint/2010/main" val="59174068"/>
              </p:ext>
            </p:extLst>
          </p:nvPr>
        </p:nvGraphicFramePr>
        <p:xfrm>
          <a:off x="5705061" y="896914"/>
          <a:ext cx="6353026" cy="29313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121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hlinkClick r:id="rId2" action="ppaction://hlinksldjump"/>
            <a:extLst>
              <a:ext uri="{FF2B5EF4-FFF2-40B4-BE49-F238E27FC236}">
                <a16:creationId xmlns:a16="http://schemas.microsoft.com/office/drawing/2014/main" id="{D4E0A149-66FD-4BFE-A930-83F442DFA4EA}"/>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16" name="Tabla 15">
            <a:extLst>
              <a:ext uri="{FF2B5EF4-FFF2-40B4-BE49-F238E27FC236}">
                <a16:creationId xmlns:a16="http://schemas.microsoft.com/office/drawing/2014/main" id="{5E036CD6-EED1-6587-79AC-B7912BF44C84}"/>
              </a:ext>
            </a:extLst>
          </p:cNvPr>
          <p:cNvGraphicFramePr>
            <a:graphicFrameLocks noGrp="1"/>
          </p:cNvGraphicFramePr>
          <p:nvPr>
            <p:extLst>
              <p:ext uri="{D42A27DB-BD31-4B8C-83A1-F6EECF244321}">
                <p14:modId xmlns:p14="http://schemas.microsoft.com/office/powerpoint/2010/main" val="15456890"/>
              </p:ext>
            </p:extLst>
          </p:nvPr>
        </p:nvGraphicFramePr>
        <p:xfrm>
          <a:off x="157484" y="6239091"/>
          <a:ext cx="864865" cy="416712"/>
        </p:xfrm>
        <a:graphic>
          <a:graphicData uri="http://schemas.openxmlformats.org/drawingml/2006/table">
            <a:tbl>
              <a:tblPr/>
              <a:tblGrid>
                <a:gridCol w="565009">
                  <a:extLst>
                    <a:ext uri="{9D8B030D-6E8A-4147-A177-3AD203B41FA5}">
                      <a16:colId xmlns:a16="http://schemas.microsoft.com/office/drawing/2014/main" val="1039295854"/>
                    </a:ext>
                  </a:extLst>
                </a:gridCol>
                <a:gridCol w="299856">
                  <a:extLst>
                    <a:ext uri="{9D8B030D-6E8A-4147-A177-3AD203B41FA5}">
                      <a16:colId xmlns:a16="http://schemas.microsoft.com/office/drawing/2014/main" val="2288224198"/>
                    </a:ext>
                  </a:extLst>
                </a:gridCol>
              </a:tblGrid>
              <a:tr h="208356">
                <a:tc>
                  <a:txBody>
                    <a:bodyPr/>
                    <a:lstStyle/>
                    <a:p>
                      <a:pPr algn="ctr" rtl="0" fontAlgn="ctr"/>
                      <a:r>
                        <a:rPr lang="es-CO" sz="700" b="0" i="0" u="none" strike="noStrike">
                          <a:solidFill>
                            <a:schemeClr val="tx1"/>
                          </a:solidFill>
                          <a:effectLst/>
                          <a:latin typeface="Tahoma" panose="020B0604030504040204" pitchFamily="34" charset="0"/>
                        </a:rPr>
                        <a:t>X =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1458"/>
                  </a:ext>
                </a:extLst>
              </a:tr>
              <a:tr h="208356">
                <a:tc>
                  <a:txBody>
                    <a:bodyPr/>
                    <a:lstStyle/>
                    <a:p>
                      <a:pPr algn="ctr" rtl="0" fontAlgn="ctr"/>
                      <a:r>
                        <a:rPr lang="es-CO" sz="700" b="0" i="0" u="none" strike="noStrike" dirty="0">
                          <a:solidFill>
                            <a:schemeClr val="tx1"/>
                          </a:solidFill>
                          <a:effectLst/>
                          <a:latin typeface="Tahoma" panose="020B0604030504040204" pitchFamily="34" charset="0"/>
                        </a:rPr>
                        <a:t>X &lt;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898877"/>
                  </a:ext>
                </a:extLst>
              </a:tr>
            </a:tbl>
          </a:graphicData>
        </a:graphic>
      </p:graphicFrame>
      <p:sp>
        <p:nvSpPr>
          <p:cNvPr id="17" name="29 Elipse">
            <a:extLst>
              <a:ext uri="{FF2B5EF4-FFF2-40B4-BE49-F238E27FC236}">
                <a16:creationId xmlns:a16="http://schemas.microsoft.com/office/drawing/2014/main" id="{716C9E41-7A9A-62A2-1EEC-2A6F5B59F86D}"/>
              </a:ext>
            </a:extLst>
          </p:cNvPr>
          <p:cNvSpPr/>
          <p:nvPr/>
        </p:nvSpPr>
        <p:spPr bwMode="auto">
          <a:xfrm>
            <a:off x="11899879" y="6602155"/>
            <a:ext cx="159566" cy="139275"/>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9" name="29 Elipse">
            <a:extLst>
              <a:ext uri="{FF2B5EF4-FFF2-40B4-BE49-F238E27FC236}">
                <a16:creationId xmlns:a16="http://schemas.microsoft.com/office/drawing/2014/main" id="{077398BE-0388-DC2C-0D3F-4C0683C50185}"/>
              </a:ext>
            </a:extLst>
          </p:cNvPr>
          <p:cNvSpPr/>
          <p:nvPr/>
        </p:nvSpPr>
        <p:spPr bwMode="auto">
          <a:xfrm>
            <a:off x="11899878" y="6239091"/>
            <a:ext cx="159567" cy="139275"/>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graphicFrame>
        <p:nvGraphicFramePr>
          <p:cNvPr id="20" name="Tabla 19">
            <a:extLst>
              <a:ext uri="{FF2B5EF4-FFF2-40B4-BE49-F238E27FC236}">
                <a16:creationId xmlns:a16="http://schemas.microsoft.com/office/drawing/2014/main" id="{366B76BF-35BD-D17C-05B1-F5086C397F2B}"/>
              </a:ext>
            </a:extLst>
          </p:cNvPr>
          <p:cNvGraphicFramePr>
            <a:graphicFrameLocks noGrp="1"/>
          </p:cNvGraphicFramePr>
          <p:nvPr>
            <p:extLst>
              <p:ext uri="{D42A27DB-BD31-4B8C-83A1-F6EECF244321}">
                <p14:modId xmlns:p14="http://schemas.microsoft.com/office/powerpoint/2010/main" val="511192285"/>
              </p:ext>
            </p:extLst>
          </p:nvPr>
        </p:nvGraphicFramePr>
        <p:xfrm>
          <a:off x="10999374" y="6227871"/>
          <a:ext cx="1111008" cy="532334"/>
        </p:xfrm>
        <a:graphic>
          <a:graphicData uri="http://schemas.openxmlformats.org/drawingml/2006/table">
            <a:tbl>
              <a:tblPr/>
              <a:tblGrid>
                <a:gridCol w="868515">
                  <a:extLst>
                    <a:ext uri="{9D8B030D-6E8A-4147-A177-3AD203B41FA5}">
                      <a16:colId xmlns:a16="http://schemas.microsoft.com/office/drawing/2014/main" val="782090551"/>
                    </a:ext>
                  </a:extLst>
                </a:gridCol>
                <a:gridCol w="242493">
                  <a:extLst>
                    <a:ext uri="{9D8B030D-6E8A-4147-A177-3AD203B41FA5}">
                      <a16:colId xmlns:a16="http://schemas.microsoft.com/office/drawing/2014/main" val="2869738696"/>
                    </a:ext>
                  </a:extLst>
                </a:gridCol>
              </a:tblGrid>
              <a:tr h="178470">
                <a:tc>
                  <a:txBody>
                    <a:bodyPr/>
                    <a:lstStyle/>
                    <a:p>
                      <a:pPr algn="ctr" rtl="0" fontAlgn="ctr"/>
                      <a:r>
                        <a:rPr lang="es-CO" sz="700" b="0" i="0" u="none" strike="noStrike">
                          <a:solidFill>
                            <a:schemeClr val="tx1"/>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175394">
                <a:tc>
                  <a:txBody>
                    <a:bodyPr/>
                    <a:lstStyle/>
                    <a:p>
                      <a:pPr algn="ctr" rtl="0" fontAlgn="ctr"/>
                      <a:r>
                        <a:rPr lang="es-CO" sz="700" b="0" i="0" u="none" strike="noStrike">
                          <a:solidFill>
                            <a:schemeClr val="tx1"/>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78470">
                <a:tc>
                  <a:txBody>
                    <a:bodyPr/>
                    <a:lstStyle/>
                    <a:p>
                      <a:pPr algn="ctr" rtl="0" fontAlgn="ctr"/>
                      <a:r>
                        <a:rPr lang="es-CO" sz="700" b="0" i="0" u="none" strike="noStrike">
                          <a:solidFill>
                            <a:schemeClr val="tx1"/>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dirty="0">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sp>
        <p:nvSpPr>
          <p:cNvPr id="22" name="29 Elipse">
            <a:extLst>
              <a:ext uri="{FF2B5EF4-FFF2-40B4-BE49-F238E27FC236}">
                <a16:creationId xmlns:a16="http://schemas.microsoft.com/office/drawing/2014/main" id="{EE2FF4EE-D9DC-4972-7DEE-29140E181656}"/>
              </a:ext>
            </a:extLst>
          </p:cNvPr>
          <p:cNvSpPr/>
          <p:nvPr/>
        </p:nvSpPr>
        <p:spPr bwMode="auto">
          <a:xfrm>
            <a:off x="778786" y="6273172"/>
            <a:ext cx="159566" cy="139275"/>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23" name="29 Elipse">
            <a:extLst>
              <a:ext uri="{FF2B5EF4-FFF2-40B4-BE49-F238E27FC236}">
                <a16:creationId xmlns:a16="http://schemas.microsoft.com/office/drawing/2014/main" id="{CDEB82C7-9FA9-4C67-1265-C013A357549E}"/>
              </a:ext>
            </a:extLst>
          </p:cNvPr>
          <p:cNvSpPr/>
          <p:nvPr/>
        </p:nvSpPr>
        <p:spPr bwMode="auto">
          <a:xfrm>
            <a:off x="786455" y="6494037"/>
            <a:ext cx="159566" cy="139275"/>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24" name="29 Elipse">
            <a:extLst>
              <a:ext uri="{FF2B5EF4-FFF2-40B4-BE49-F238E27FC236}">
                <a16:creationId xmlns:a16="http://schemas.microsoft.com/office/drawing/2014/main" id="{32048F55-9E41-BC14-F0F2-6D479F18F310}"/>
              </a:ext>
            </a:extLst>
          </p:cNvPr>
          <p:cNvSpPr/>
          <p:nvPr/>
        </p:nvSpPr>
        <p:spPr bwMode="auto">
          <a:xfrm>
            <a:off x="11899879" y="6424400"/>
            <a:ext cx="159566" cy="139275"/>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Calibri Light" panose="020F0302020204030204"/>
            </a:endParaRPr>
          </a:p>
        </p:txBody>
      </p:sp>
      <p:pic>
        <p:nvPicPr>
          <p:cNvPr id="5" name="object 6">
            <a:extLst>
              <a:ext uri="{FF2B5EF4-FFF2-40B4-BE49-F238E27FC236}">
                <a16:creationId xmlns:a16="http://schemas.microsoft.com/office/drawing/2014/main" id="{180A912C-2D69-9250-5757-6F09F1331D86}"/>
              </a:ext>
            </a:extLst>
          </p:cNvPr>
          <p:cNvPicPr/>
          <p:nvPr/>
        </p:nvPicPr>
        <p:blipFill>
          <a:blip r:embed="rId3" cstate="print"/>
          <a:stretch>
            <a:fillRect/>
          </a:stretch>
        </p:blipFill>
        <p:spPr>
          <a:xfrm>
            <a:off x="144459" y="24682"/>
            <a:ext cx="753164" cy="714446"/>
          </a:xfrm>
          <a:prstGeom prst="rect">
            <a:avLst/>
          </a:prstGeom>
        </p:spPr>
      </p:pic>
      <p:sp>
        <p:nvSpPr>
          <p:cNvPr id="7" name="Rectángulo 6">
            <a:extLst>
              <a:ext uri="{FF2B5EF4-FFF2-40B4-BE49-F238E27FC236}">
                <a16:creationId xmlns:a16="http://schemas.microsoft.com/office/drawing/2014/main" id="{19338A02-3066-E0B3-FCF5-2F8318FABE4E}"/>
              </a:ext>
            </a:extLst>
          </p:cNvPr>
          <p:cNvSpPr/>
          <p:nvPr/>
        </p:nvSpPr>
        <p:spPr>
          <a:xfrm>
            <a:off x="897623" y="107673"/>
            <a:ext cx="6188233" cy="391967"/>
          </a:xfrm>
          <a:prstGeom prst="rect">
            <a:avLst/>
          </a:prstGeom>
        </p:spPr>
        <p:txBody>
          <a:bodyPr wrap="none" lIns="91440" tIns="45720" rIns="91440" bIns="45720" anchor="t">
            <a:spAutoFit/>
          </a:bodyPr>
          <a:lstStyle/>
          <a:p>
            <a:pPr>
              <a:lnSpc>
                <a:spcPct val="107000"/>
              </a:lnSpc>
              <a:spcAft>
                <a:spcPts val="0"/>
              </a:spcAft>
            </a:pPr>
            <a:r>
              <a:rPr lang="es-CO" sz="2000" dirty="0">
                <a:ln>
                  <a:solidFill>
                    <a:srgbClr val="006600"/>
                  </a:solidFill>
                </a:ln>
                <a:solidFill>
                  <a:srgbClr val="006600"/>
                </a:solidFill>
                <a:latin typeface="Tahoma"/>
                <a:ea typeface="Tahoma"/>
                <a:cs typeface="Tahoma"/>
              </a:rPr>
              <a:t>CMI acumulado diciembre 2024 – Aguas Nacionales  </a:t>
            </a:r>
            <a:endParaRPr lang="es-CO" sz="2000" dirty="0">
              <a:solidFill>
                <a:srgbClr val="737373"/>
              </a:solidFill>
              <a:latin typeface="Tahoma"/>
              <a:ea typeface="Tahoma"/>
              <a:cs typeface="Tahoma"/>
            </a:endParaRPr>
          </a:p>
        </p:txBody>
      </p:sp>
      <p:graphicFrame>
        <p:nvGraphicFramePr>
          <p:cNvPr id="12" name="Tabla 11">
            <a:extLst>
              <a:ext uri="{FF2B5EF4-FFF2-40B4-BE49-F238E27FC236}">
                <a16:creationId xmlns:a16="http://schemas.microsoft.com/office/drawing/2014/main" id="{77B243B2-58C8-BC79-9460-E509095A3C0B}"/>
              </a:ext>
            </a:extLst>
          </p:cNvPr>
          <p:cNvGraphicFramePr>
            <a:graphicFrameLocks noGrp="1"/>
          </p:cNvGraphicFramePr>
          <p:nvPr>
            <p:extLst>
              <p:ext uri="{D42A27DB-BD31-4B8C-83A1-F6EECF244321}">
                <p14:modId xmlns:p14="http://schemas.microsoft.com/office/powerpoint/2010/main" val="4179645574"/>
              </p:ext>
            </p:extLst>
          </p:nvPr>
        </p:nvGraphicFramePr>
        <p:xfrm>
          <a:off x="5370753" y="4089636"/>
          <a:ext cx="6739629" cy="2092955"/>
        </p:xfrm>
        <a:graphic>
          <a:graphicData uri="http://schemas.openxmlformats.org/drawingml/2006/table">
            <a:tbl>
              <a:tblPr/>
              <a:tblGrid>
                <a:gridCol w="936163">
                  <a:extLst>
                    <a:ext uri="{9D8B030D-6E8A-4147-A177-3AD203B41FA5}">
                      <a16:colId xmlns:a16="http://schemas.microsoft.com/office/drawing/2014/main" val="2495659444"/>
                    </a:ext>
                  </a:extLst>
                </a:gridCol>
                <a:gridCol w="936163">
                  <a:extLst>
                    <a:ext uri="{9D8B030D-6E8A-4147-A177-3AD203B41FA5}">
                      <a16:colId xmlns:a16="http://schemas.microsoft.com/office/drawing/2014/main" val="1451248575"/>
                    </a:ext>
                  </a:extLst>
                </a:gridCol>
                <a:gridCol w="936163">
                  <a:extLst>
                    <a:ext uri="{9D8B030D-6E8A-4147-A177-3AD203B41FA5}">
                      <a16:colId xmlns:a16="http://schemas.microsoft.com/office/drawing/2014/main" val="3391832944"/>
                    </a:ext>
                  </a:extLst>
                </a:gridCol>
                <a:gridCol w="1010478">
                  <a:extLst>
                    <a:ext uri="{9D8B030D-6E8A-4147-A177-3AD203B41FA5}">
                      <a16:colId xmlns:a16="http://schemas.microsoft.com/office/drawing/2014/main" val="2849244400"/>
                    </a:ext>
                  </a:extLst>
                </a:gridCol>
                <a:gridCol w="861848">
                  <a:extLst>
                    <a:ext uri="{9D8B030D-6E8A-4147-A177-3AD203B41FA5}">
                      <a16:colId xmlns:a16="http://schemas.microsoft.com/office/drawing/2014/main" val="2245291246"/>
                    </a:ext>
                  </a:extLst>
                </a:gridCol>
                <a:gridCol w="936163">
                  <a:extLst>
                    <a:ext uri="{9D8B030D-6E8A-4147-A177-3AD203B41FA5}">
                      <a16:colId xmlns:a16="http://schemas.microsoft.com/office/drawing/2014/main" val="2610556351"/>
                    </a:ext>
                  </a:extLst>
                </a:gridCol>
                <a:gridCol w="1122651">
                  <a:extLst>
                    <a:ext uri="{9D8B030D-6E8A-4147-A177-3AD203B41FA5}">
                      <a16:colId xmlns:a16="http://schemas.microsoft.com/office/drawing/2014/main" val="895545987"/>
                    </a:ext>
                  </a:extLst>
                </a:gridCol>
              </a:tblGrid>
              <a:tr h="1049292">
                <a:tc>
                  <a:txBody>
                    <a:bodyPr/>
                    <a:lstStyle/>
                    <a:p>
                      <a:pPr algn="l" rtl="0" fontAlgn="ctr"/>
                      <a:r>
                        <a:rPr lang="es-ES" sz="1100" b="1" i="0" u="none" strike="noStrike" dirty="0">
                          <a:solidFill>
                            <a:srgbClr val="FFFFFF"/>
                          </a:solidFill>
                          <a:effectLst/>
                          <a:latin typeface="Tahoma" panose="020B0604030504040204" pitchFamily="34" charset="0"/>
                        </a:rPr>
                        <a:t>Meta Auto generación</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l" rtl="0" fontAlgn="ctr"/>
                      <a:r>
                        <a:rPr lang="es-ES" sz="1100" b="1" i="0" u="none" strike="noStrike" dirty="0">
                          <a:solidFill>
                            <a:srgbClr val="FFFFFF"/>
                          </a:solidFill>
                          <a:effectLst/>
                          <a:latin typeface="Tahoma" panose="020B0604030504040204" pitchFamily="34" charset="0"/>
                        </a:rPr>
                        <a:t>Consumo total de energía (millones de KWH)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dirty="0">
                          <a:solidFill>
                            <a:srgbClr val="FFFFFF"/>
                          </a:solidFill>
                          <a:effectLst/>
                          <a:latin typeface="Tahoma" panose="020B0604030504040204" pitchFamily="34" charset="0"/>
                        </a:rPr>
                        <a:t>Auto generación (millones de KWH)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dirty="0">
                          <a:solidFill>
                            <a:srgbClr val="FFFFFF"/>
                          </a:solidFill>
                          <a:effectLst/>
                          <a:latin typeface="Tahoma" panose="020B0604030504040204" pitchFamily="34" charset="0"/>
                        </a:rPr>
                        <a:t>Auto generación eléctrica (%)</a:t>
                      </a:r>
                      <a:br>
                        <a:rPr lang="es-ES" sz="1100" b="1" i="0" u="none" strike="noStrike" dirty="0">
                          <a:solidFill>
                            <a:srgbClr val="FFFFFF"/>
                          </a:solidFill>
                          <a:effectLst/>
                          <a:latin typeface="Tahoma" panose="020B0604030504040204" pitchFamily="34" charset="0"/>
                        </a:rPr>
                      </a:br>
                      <a:endParaRPr lang="es-ES" sz="1100" b="1" i="0" u="none" strike="noStrike" dirty="0">
                        <a:solidFill>
                          <a:srgbClr val="FFFFFF"/>
                        </a:solidFill>
                        <a:effectLst/>
                        <a:latin typeface="Tahoma" panose="020B0604030504040204" pitchFamily="34" charset="0"/>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dirty="0">
                          <a:solidFill>
                            <a:srgbClr val="FFFFFF"/>
                          </a:solidFill>
                          <a:effectLst/>
                          <a:latin typeface="Tahoma" panose="020B0604030504040204" pitchFamily="34" charset="0"/>
                        </a:rPr>
                        <a:t>Consumo externo  (millones de KWH)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dirty="0">
                          <a:solidFill>
                            <a:srgbClr val="FFFFFF"/>
                          </a:solidFill>
                          <a:effectLst/>
                          <a:latin typeface="Tahoma" panose="020B0604030504040204" pitchFamily="34" charset="0"/>
                        </a:rPr>
                        <a:t>Consumo externo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dirty="0">
                          <a:solidFill>
                            <a:srgbClr val="FFFFFF"/>
                          </a:solidFill>
                          <a:effectLst/>
                          <a:latin typeface="Tahoma" panose="020B0604030504040204" pitchFamily="34" charset="0"/>
                        </a:rPr>
                        <a:t>% Cumplimiento</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4099968128"/>
                  </a:ext>
                </a:extLst>
              </a:tr>
              <a:tr h="128811">
                <a:tc>
                  <a:txBody>
                    <a:bodyPr/>
                    <a:lstStyle/>
                    <a:p>
                      <a:pPr algn="ctr" rtl="0" fontAlgn="ctr"/>
                      <a:r>
                        <a:rPr lang="es-CO" sz="1100" b="0" i="0" u="none" strike="noStrike" kern="1200" dirty="0">
                          <a:solidFill>
                            <a:srgbClr val="737373"/>
                          </a:solidFill>
                          <a:effectLst/>
                          <a:latin typeface="Tahoma"/>
                          <a:ea typeface="+mn-ea"/>
                          <a:cs typeface="+mn-cs"/>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kern="1200" dirty="0">
                          <a:solidFill>
                            <a:srgbClr val="737373"/>
                          </a:solidFill>
                          <a:effectLst/>
                          <a:latin typeface="Tahoma"/>
                          <a:ea typeface="+mn-ea"/>
                          <a:cs typeface="+mn-cs"/>
                        </a:rPr>
                        <a:t>39.97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kern="1200" dirty="0">
                          <a:solidFill>
                            <a:srgbClr val="737373"/>
                          </a:solidFill>
                          <a:effectLst/>
                          <a:latin typeface="Tahoma"/>
                          <a:ea typeface="+mn-ea"/>
                          <a:cs typeface="+mn-cs"/>
                        </a:rPr>
                        <a:t>33.14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kern="1200" dirty="0">
                          <a:solidFill>
                            <a:srgbClr val="737373"/>
                          </a:solidFill>
                          <a:effectLst/>
                          <a:latin typeface="Tahoma"/>
                          <a:ea typeface="+mn-ea"/>
                          <a:cs typeface="+mn-cs"/>
                        </a:rPr>
                        <a:t>82.92%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kern="1200" dirty="0">
                          <a:solidFill>
                            <a:srgbClr val="737373"/>
                          </a:solidFill>
                          <a:effectLst/>
                          <a:latin typeface="Tahoma"/>
                          <a:ea typeface="+mn-ea"/>
                          <a:cs typeface="+mn-cs"/>
                        </a:rPr>
                        <a:t>   6.83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kern="1200" dirty="0">
                          <a:solidFill>
                            <a:srgbClr val="737373"/>
                          </a:solidFill>
                          <a:effectLst/>
                          <a:latin typeface="Tahoma"/>
                          <a:ea typeface="+mn-ea"/>
                          <a:cs typeface="+mn-cs"/>
                        </a:rPr>
                        <a:t>17.08%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CO" sz="1100" b="1" i="0" u="none" strike="noStrike" kern="1200" dirty="0">
                          <a:solidFill>
                            <a:srgbClr val="7AD400"/>
                          </a:solidFill>
                          <a:effectLst/>
                          <a:latin typeface="Tahoma"/>
                          <a:ea typeface="+mn-ea"/>
                          <a:cs typeface="+mn-cs"/>
                        </a:rPr>
                        <a:t>101,1%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406445"/>
                  </a:ext>
                </a:extLst>
              </a:tr>
              <a:tr h="876023">
                <a:tc gridSpan="7">
                  <a:txBody>
                    <a:bodyPr/>
                    <a:lstStyle/>
                    <a:p>
                      <a:pPr lvl="0" algn="just">
                        <a:buNone/>
                      </a:pPr>
                      <a:r>
                        <a:rPr lang="es-MX" sz="1100" b="0" i="0" u="none" strike="noStrike" kern="1200" dirty="0">
                          <a:solidFill>
                            <a:srgbClr val="737373"/>
                          </a:solidFill>
                          <a:effectLst/>
                          <a:latin typeface="Tahoma"/>
                          <a:ea typeface="+mn-ea"/>
                          <a:cs typeface="+mn-cs"/>
                        </a:rPr>
                        <a:t>En el año 2024 se tuvo un consumo total de energía en la PTAR AC de 39,97millones de kWh y una autogeneración de 33,1 millones de kWh con </a:t>
                      </a:r>
                      <a:r>
                        <a:rPr lang="es-MX" sz="1100" b="0" i="0" u="none" strike="noStrike" kern="1200" dirty="0" err="1">
                          <a:solidFill>
                            <a:srgbClr val="737373"/>
                          </a:solidFill>
                          <a:effectLst/>
                          <a:latin typeface="Tahoma"/>
                          <a:ea typeface="+mn-ea"/>
                          <a:cs typeface="+mn-cs"/>
                        </a:rPr>
                        <a:t>motogeneradores</a:t>
                      </a:r>
                      <a:r>
                        <a:rPr lang="es-MX" sz="1100" b="0" i="0" u="none" strike="noStrike" kern="1200" dirty="0">
                          <a:solidFill>
                            <a:srgbClr val="737373"/>
                          </a:solidFill>
                          <a:effectLst/>
                          <a:latin typeface="Tahoma"/>
                          <a:ea typeface="+mn-ea"/>
                          <a:cs typeface="+mn-cs"/>
                        </a:rPr>
                        <a:t> (biogás) y turbinas (gas natural) equivalentes a un 83 % del total (sin exportación), con un consumo de la red externa de energía de 6,8 millones de kWh equivalente al 17%.</a:t>
                      </a:r>
                      <a:endParaRPr lang="es-ES" sz="1100" b="0" i="0" u="none" strike="noStrike" kern="1200" dirty="0">
                        <a:solidFill>
                          <a:srgbClr val="737373"/>
                        </a:solidFill>
                        <a:effectLst/>
                        <a:latin typeface="Tahoma"/>
                        <a:ea typeface="+mn-ea"/>
                        <a:cs typeface="+mn-cs"/>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dirty="0"/>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20725353"/>
                  </a:ext>
                </a:extLst>
              </a:tr>
            </a:tbl>
          </a:graphicData>
        </a:graphic>
      </p:graphicFrame>
      <p:graphicFrame>
        <p:nvGraphicFramePr>
          <p:cNvPr id="6" name="Tabla 5">
            <a:extLst>
              <a:ext uri="{FF2B5EF4-FFF2-40B4-BE49-F238E27FC236}">
                <a16:creationId xmlns:a16="http://schemas.microsoft.com/office/drawing/2014/main" id="{0D736379-3AF4-10D5-980E-5D95EA5E8B9E}"/>
              </a:ext>
            </a:extLst>
          </p:cNvPr>
          <p:cNvGraphicFramePr>
            <a:graphicFrameLocks noGrp="1"/>
          </p:cNvGraphicFramePr>
          <p:nvPr>
            <p:extLst>
              <p:ext uri="{D42A27DB-BD31-4B8C-83A1-F6EECF244321}">
                <p14:modId xmlns:p14="http://schemas.microsoft.com/office/powerpoint/2010/main" val="2980001501"/>
              </p:ext>
            </p:extLst>
          </p:nvPr>
        </p:nvGraphicFramePr>
        <p:xfrm>
          <a:off x="157484" y="4098581"/>
          <a:ext cx="5053184" cy="2092955"/>
        </p:xfrm>
        <a:graphic>
          <a:graphicData uri="http://schemas.openxmlformats.org/drawingml/2006/table">
            <a:tbl>
              <a:tblPr/>
              <a:tblGrid>
                <a:gridCol w="579627">
                  <a:extLst>
                    <a:ext uri="{9D8B030D-6E8A-4147-A177-3AD203B41FA5}">
                      <a16:colId xmlns:a16="http://schemas.microsoft.com/office/drawing/2014/main" val="1353303741"/>
                    </a:ext>
                  </a:extLst>
                </a:gridCol>
                <a:gridCol w="786943">
                  <a:extLst>
                    <a:ext uri="{9D8B030D-6E8A-4147-A177-3AD203B41FA5}">
                      <a16:colId xmlns:a16="http://schemas.microsoft.com/office/drawing/2014/main" val="3553781127"/>
                    </a:ext>
                  </a:extLst>
                </a:gridCol>
                <a:gridCol w="1041346">
                  <a:extLst>
                    <a:ext uri="{9D8B030D-6E8A-4147-A177-3AD203B41FA5}">
                      <a16:colId xmlns:a16="http://schemas.microsoft.com/office/drawing/2014/main" val="1036969683"/>
                    </a:ext>
                  </a:extLst>
                </a:gridCol>
                <a:gridCol w="2645268">
                  <a:extLst>
                    <a:ext uri="{9D8B030D-6E8A-4147-A177-3AD203B41FA5}">
                      <a16:colId xmlns:a16="http://schemas.microsoft.com/office/drawing/2014/main" val="4051842750"/>
                    </a:ext>
                  </a:extLst>
                </a:gridCol>
              </a:tblGrid>
              <a:tr h="664776">
                <a:tc>
                  <a:txBody>
                    <a:bodyPr/>
                    <a:lstStyle/>
                    <a:p>
                      <a:pPr algn="ctr" rtl="0" fontAlgn="ctr"/>
                      <a:r>
                        <a:rPr lang="es-CO" sz="1100" b="1" i="0" u="none" strike="noStrike" dirty="0">
                          <a:solidFill>
                            <a:srgbClr val="FFFFFF"/>
                          </a:solidFill>
                          <a:effectLst/>
                          <a:latin typeface="Tahoma"/>
                        </a:rPr>
                        <a:t>Meta </a:t>
                      </a:r>
                      <a:endParaRPr lang="es-CO" sz="1100" b="1" i="0" u="none" strike="noStrike" dirty="0">
                        <a:solidFill>
                          <a:srgbClr val="FFFFFF"/>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rgbClr val="FFFFFF"/>
                          </a:solidFill>
                          <a:effectLst/>
                          <a:latin typeface="Tahoma"/>
                        </a:rPr>
                        <a:t>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rgbClr val="FFFFFF"/>
                          </a:solidFill>
                          <a:effectLst/>
                          <a:latin typeface="Tahoma"/>
                        </a:rPr>
                        <a:t>% Cumplimiento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chemeClr val="bg1"/>
                          </a:solidFill>
                          <a:effectLst/>
                          <a:latin typeface="Tahoma"/>
                        </a:rPr>
                        <a:t>Observaciones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734072547"/>
                  </a:ext>
                </a:extLst>
              </a:tr>
              <a:tr h="1428179">
                <a:tc>
                  <a:txBody>
                    <a:bodyPr/>
                    <a:lstStyle/>
                    <a:p>
                      <a:pPr algn="ctr" rtl="0" fontAlgn="ctr"/>
                      <a:r>
                        <a:rPr lang="es-CO" sz="1100" b="0" i="0" u="none" strike="noStrike" kern="1200" dirty="0">
                          <a:solidFill>
                            <a:srgbClr val="737373"/>
                          </a:solidFill>
                          <a:effectLst/>
                          <a:latin typeface="Tahoma"/>
                          <a:ea typeface="+mn-ea"/>
                          <a:cs typeface="+mn-cs"/>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kern="1200" dirty="0">
                          <a:solidFill>
                            <a:srgbClr val="737373"/>
                          </a:solidFill>
                          <a:effectLst/>
                          <a:latin typeface="Tahoma"/>
                          <a:ea typeface="+mn-ea"/>
                          <a:cs typeface="+mn-cs"/>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1" i="0" u="none" strike="noStrike" dirty="0">
                          <a:solidFill>
                            <a:srgbClr val="7AD400"/>
                          </a:solidFill>
                          <a:effectLst/>
                          <a:latin typeface="Tahom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100" b="0" i="0" u="none" strike="noStrike" kern="1200" dirty="0">
                          <a:solidFill>
                            <a:srgbClr val="737373"/>
                          </a:solidFill>
                          <a:effectLst/>
                          <a:latin typeface="Tahoma"/>
                          <a:ea typeface="+mn-ea"/>
                          <a:cs typeface="+mn-cs"/>
                        </a:rPr>
                        <a:t>En diciembre se cumple la Resolución 0631 del 2015 (calidad en el efluente final) debido al control del proceso por parte del área de operación y la disponibilidad de equipos garantizada por el área de mantenimiento. </a:t>
                      </a:r>
                      <a:endParaRPr lang="es-ES" sz="1100" b="1" i="0" u="none" strike="noStrike" kern="1200" dirty="0">
                        <a:solidFill>
                          <a:srgbClr val="737373"/>
                        </a:solidFill>
                        <a:effectLst/>
                        <a:latin typeface="Tahoma"/>
                        <a:ea typeface="+mn-ea"/>
                        <a:cs typeface="+mn-cs"/>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45516"/>
                  </a:ext>
                </a:extLst>
              </a:tr>
            </a:tbl>
          </a:graphicData>
        </a:graphic>
      </p:graphicFrame>
      <p:sp>
        <p:nvSpPr>
          <p:cNvPr id="4" name="CuadroTexto 3">
            <a:extLst>
              <a:ext uri="{FF2B5EF4-FFF2-40B4-BE49-F238E27FC236}">
                <a16:creationId xmlns:a16="http://schemas.microsoft.com/office/drawing/2014/main" id="{BEE7DA29-2B56-1924-6254-110A6B13281E}"/>
              </a:ext>
            </a:extLst>
          </p:cNvPr>
          <p:cNvSpPr txBox="1"/>
          <p:nvPr/>
        </p:nvSpPr>
        <p:spPr>
          <a:xfrm>
            <a:off x="946021" y="570029"/>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2" name="Gráfico 1">
            <a:extLst>
              <a:ext uri="{FF2B5EF4-FFF2-40B4-BE49-F238E27FC236}">
                <a16:creationId xmlns:a16="http://schemas.microsoft.com/office/drawing/2014/main" id="{AD69F8CE-4166-46AD-BD68-7D9964677241}"/>
              </a:ext>
            </a:extLst>
          </p:cNvPr>
          <p:cNvGraphicFramePr>
            <a:graphicFrameLocks/>
          </p:cNvGraphicFramePr>
          <p:nvPr>
            <p:extLst>
              <p:ext uri="{D42A27DB-BD31-4B8C-83A1-F6EECF244321}">
                <p14:modId xmlns:p14="http://schemas.microsoft.com/office/powerpoint/2010/main" val="2792430342"/>
              </p:ext>
            </p:extLst>
          </p:nvPr>
        </p:nvGraphicFramePr>
        <p:xfrm>
          <a:off x="5844197" y="1071036"/>
          <a:ext cx="6215247" cy="29973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043E9924-7890-454C-93DF-7222F31F1929}"/>
              </a:ext>
            </a:extLst>
          </p:cNvPr>
          <p:cNvGraphicFramePr>
            <a:graphicFrameLocks/>
          </p:cNvGraphicFramePr>
          <p:nvPr>
            <p:extLst>
              <p:ext uri="{D42A27DB-BD31-4B8C-83A1-F6EECF244321}">
                <p14:modId xmlns:p14="http://schemas.microsoft.com/office/powerpoint/2010/main" val="538554450"/>
              </p:ext>
            </p:extLst>
          </p:nvPr>
        </p:nvGraphicFramePr>
        <p:xfrm>
          <a:off x="0" y="1153615"/>
          <a:ext cx="5844197" cy="28516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19782"/>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C5E52510D760A42B73E57964CBC0EF8" ma:contentTypeVersion="18" ma:contentTypeDescription="Crear nuevo documento." ma:contentTypeScope="" ma:versionID="a63c8d239a716d28b451bf7515e50f2a">
  <xsd:schema xmlns:xsd="http://www.w3.org/2001/XMLSchema" xmlns:xs="http://www.w3.org/2001/XMLSchema" xmlns:p="http://schemas.microsoft.com/office/2006/metadata/properties" xmlns:ns2="f756358f-d8f5-4ff7-befb-881cdeff97f0" xmlns:ns3="30c6e3ac-02d9-4ec4-b300-86bc011b0182" xmlns:ns4="fde91536-cb6a-48c8-a1c9-f59bb520eba1" targetNamespace="http://schemas.microsoft.com/office/2006/metadata/properties" ma:root="true" ma:fieldsID="d759455e5a92dad181b66e942d4107ac" ns2:_="" ns3:_="" ns4:_="">
    <xsd:import namespace="f756358f-d8f5-4ff7-befb-881cdeff97f0"/>
    <xsd:import namespace="30c6e3ac-02d9-4ec4-b300-86bc011b0182"/>
    <xsd:import namespace="fde91536-cb6a-48c8-a1c9-f59bb520eb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56358f-d8f5-4ff7-befb-881cdeff9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eca7b523-58f5-4d52-b53c-05f253e3dc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c6e3ac-02d9-4ec4-b300-86bc011b0182"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e91536-cb6a-48c8-a1c9-f59bb520eba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912e92-5e7c-4748-be45-a6b6501c3c6f}" ma:internalName="TaxCatchAll" ma:showField="CatchAllData" ma:web="30c6e3ac-02d9-4ec4-b300-86bc011b0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e91536-cb6a-48c8-a1c9-f59bb520eba1" xsi:nil="true"/>
    <lcf76f155ced4ddcb4097134ff3c332f xmlns="f756358f-d8f5-4ff7-befb-881cdeff97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19AFA0-B291-462C-A200-4375BEA1D4FF}">
  <ds:schemaRefs>
    <ds:schemaRef ds:uri="http://schemas.microsoft.com/sharepoint/v3/contenttype/forms"/>
  </ds:schemaRefs>
</ds:datastoreItem>
</file>

<file path=customXml/itemProps2.xml><?xml version="1.0" encoding="utf-8"?>
<ds:datastoreItem xmlns:ds="http://schemas.openxmlformats.org/officeDocument/2006/customXml" ds:itemID="{1F4CD0C7-1347-4E58-8C1D-FC7E03B92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56358f-d8f5-4ff7-befb-881cdeff97f0"/>
    <ds:schemaRef ds:uri="30c6e3ac-02d9-4ec4-b300-86bc011b0182"/>
    <ds:schemaRef ds:uri="fde91536-cb6a-48c8-a1c9-f59bb520eb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A3EA69-31FD-4BE3-B8BF-08904ACC37E9}">
  <ds:schemaRefs>
    <ds:schemaRef ds:uri="http://schemas.microsoft.com/office/2006/metadata/properties"/>
    <ds:schemaRef ds:uri="30c6e3ac-02d9-4ec4-b300-86bc011b0182"/>
    <ds:schemaRef ds:uri="http://purl.org/dc/terms/"/>
    <ds:schemaRef ds:uri="http://purl.org/dc/elements/1.1/"/>
    <ds:schemaRef ds:uri="http://www.w3.org/XML/1998/namespace"/>
    <ds:schemaRef ds:uri="fde91536-cb6a-48c8-a1c9-f59bb520eba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f756358f-d8f5-4ff7-befb-881cdeff97f0"/>
  </ds:schemaRefs>
</ds:datastoreItem>
</file>

<file path=docMetadata/LabelInfo.xml><?xml version="1.0" encoding="utf-8"?>
<clbl:labelList xmlns:clbl="http://schemas.microsoft.com/office/2020/mipLabelMetadata">
  <clbl:label id="{6ebbfa72-b3b6-4c1f-8b23-058d4f67f013}" enabled="1" method="Privileged" siteId="{bf1ce8b5-5d39-4bc5-ad6e-07b3e4d7d67a}" contentBits="0" removed="0"/>
</clbl:labelList>
</file>

<file path=docProps/app.xml><?xml version="1.0" encoding="utf-8"?>
<Properties xmlns="http://schemas.openxmlformats.org/officeDocument/2006/extended-properties" xmlns:vt="http://schemas.openxmlformats.org/officeDocument/2006/docPropsVTypes">
  <TotalTime>31109</TotalTime>
  <Words>1686</Words>
  <Application>Microsoft Office PowerPoint</Application>
  <PresentationFormat>Panorámica</PresentationFormat>
  <Paragraphs>349</Paragraphs>
  <Slides>10</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Tahoma</vt:lpstr>
      <vt:lpstr>Tahoma </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BLANCA LILIAM OSPINA FERNANDEZ</dc:creator>
  <cp:lastModifiedBy>JESICA MILENA SERNA CORREA</cp:lastModifiedBy>
  <cp:revision>188</cp:revision>
  <cp:lastPrinted>2024-07-12T19:08:04Z</cp:lastPrinted>
  <dcterms:created xsi:type="dcterms:W3CDTF">2018-05-03T21:13:08Z</dcterms:created>
  <dcterms:modified xsi:type="dcterms:W3CDTF">2025-02-11T14:47:02Z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0x0101003C5E52510D760A42B73E57964CBC0EF8</vt:lpwstr>
  </property>
  <property fmtid="{D5CDD505-2E9C-101B-9397-08002B2CF9AE}" pid="3" name="MSIP_Label_666bb131-2344-48ed-84db-fe1e84a9fae2_Enabled">
    <vt:lpwstr>true</vt:lpwstr>
  </property>
  <property fmtid="{D5CDD505-2E9C-101B-9397-08002B2CF9AE}" pid="4" name="MSIP_Label_666bb131-2344-48ed-84db-fe1e84a9fae2_SetDate">
    <vt:lpwstr>2021-07-01T14:49:35Z</vt:lpwstr>
  </property>
  <property fmtid="{D5CDD505-2E9C-101B-9397-08002B2CF9AE}" pid="5" name="MSIP_Label_666bb131-2344-48ed-84db-fe1e84a9fae2_Method">
    <vt:lpwstr>Standard</vt:lpwstr>
  </property>
  <property fmtid="{D5CDD505-2E9C-101B-9397-08002B2CF9AE}" pid="6" name="MSIP_Label_666bb131-2344-48ed-84db-fe1e84a9fae2_Name">
    <vt:lpwstr>666bb131-2344-48ed-84db-fe1e84a9fae2</vt:lpwstr>
  </property>
  <property fmtid="{D5CDD505-2E9C-101B-9397-08002B2CF9AE}" pid="7" name="MSIP_Label_666bb131-2344-48ed-84db-fe1e84a9fae2_SiteId">
    <vt:lpwstr>bf1ce8b5-5d39-4bc5-ad6e-07b3e4d7d67a</vt:lpwstr>
  </property>
  <property fmtid="{D5CDD505-2E9C-101B-9397-08002B2CF9AE}" pid="8" name="MSIP_Label_666bb131-2344-48ed-84db-fe1e84a9fae2_ActionId">
    <vt:lpwstr>8665e7be-8436-4602-bbed-9d6b531343c9</vt:lpwstr>
  </property>
  <property fmtid="{D5CDD505-2E9C-101B-9397-08002B2CF9AE}" pid="9" name="MSIP_Label_666bb131-2344-48ed-84db-fe1e84a9fae2_ContentBits">
    <vt:lpwstr>0</vt:lpwstr>
  </property>
  <property fmtid="{D5CDD505-2E9C-101B-9397-08002B2CF9AE}" pid="10" name="MediaServiceImageTags">
    <vt:lpwstr/>
  </property>
</Properties>
</file>