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5"/>
  </p:notesMasterIdLst>
  <p:handoutMasterIdLst>
    <p:handoutMasterId r:id="rId16"/>
  </p:handoutMasterIdLst>
  <p:sldIdLst>
    <p:sldId id="3541" r:id="rId5"/>
    <p:sldId id="3575" r:id="rId6"/>
    <p:sldId id="3576" r:id="rId7"/>
    <p:sldId id="3577" r:id="rId8"/>
    <p:sldId id="3572" r:id="rId9"/>
    <p:sldId id="3559" r:id="rId10"/>
    <p:sldId id="3556" r:id="rId11"/>
    <p:sldId id="3564" r:id="rId12"/>
    <p:sldId id="3565" r:id="rId13"/>
    <p:sldId id="3566" r:id="rId14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B3BBA6-9C14-7CFD-F4B5-30A9E70D6DDE}" name="JESICA MILENA SERNA CORREA" initials="JMSC" userId="S::JESICA.MILENA.SERNA@aguasnacionalesepm.com::e9fc1598-20e2-4db1-b793-b43d202ed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GICELA ECHEVERRI EUSSE" initials="NGEE" lastIdx="29" clrIdx="0">
    <p:extLst>
      <p:ext uri="{19B8F6BF-5375-455C-9EA6-DF929625EA0E}">
        <p15:presenceInfo xmlns:p15="http://schemas.microsoft.com/office/powerpoint/2012/main" userId="S::nora.echeverri@aguasnacionalesepm.com::5f628119-8ce3-426b-b78f-b7f4df381b24" providerId="AD"/>
      </p:ext>
    </p:extLst>
  </p:cmAuthor>
  <p:cmAuthor id="2" name="CAROLINA TORO IDARRAGA" initials="CTI" lastIdx="4" clrIdx="1">
    <p:extLst>
      <p:ext uri="{19B8F6BF-5375-455C-9EA6-DF929625EA0E}">
        <p15:presenceInfo xmlns:p15="http://schemas.microsoft.com/office/powerpoint/2012/main" userId="S::CAROLINA.TORO@aguasnacionalesepm.com::ccfd9ba5-ab1a-423a-9116-34b63f8ab5ba" providerId="AD"/>
      </p:ext>
    </p:extLst>
  </p:cmAuthor>
  <p:cmAuthor id="3" name="Jessica Serna Correa" initials="JSC" lastIdx="1" clrIdx="2">
    <p:extLst>
      <p:ext uri="{19B8F6BF-5375-455C-9EA6-DF929625EA0E}">
        <p15:presenceInfo xmlns:p15="http://schemas.microsoft.com/office/powerpoint/2012/main" userId="20db4ddd9c1c6c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4"/>
    <a:srgbClr val="7AD400"/>
    <a:srgbClr val="737373"/>
    <a:srgbClr val="FFC44F"/>
    <a:srgbClr val="48F52B"/>
    <a:srgbClr val="D0CECE"/>
    <a:srgbClr val="000000"/>
    <a:srgbClr val="67C400"/>
    <a:srgbClr val="70D400"/>
    <a:srgbClr val="2FF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25BFB-EC62-40D0-BC42-17AB071D3930}" v="61" dt="2025-04-15T18:32:37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>
        <p:scale>
          <a:sx n="66" d="100"/>
          <a:sy n="66" d="100"/>
        </p:scale>
        <p:origin x="254" y="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ruc\Downloads\Presentaci&#243;n%20CMI%20AN%20marzo%202025%20financie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epmco.sharepoint.com/teams/IngenierosOperacinAguasClaras/Documentos%20compartidos/11.4%20OPERACI&#211;N%202025/11.%20CMI%20AGUAS%20CLARAS/4.11%20CALCULO%20CMI%20AGUAS%20CLARAS/CMI%20Operacion%20Aguas%20Claras%20Feb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epmco.sharepoint.com/teams/IngenierosOperacinAguasClaras/Documentos%20compartidos/11.4%20OPERACI&#211;N%202025/11.%20CMI%20AGUAS%20CLARAS/4.11%20CALCULO%20CMI%20AGUAS%20CLARAS/CMI%20Operacion%20Aguas%20Claras%20Mar%20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epmco.sharepoint.com/teams/IngenierosOperacinAguasClaras/Documentos%20compartidos/11.4%20OPERACI&#211;N%202025/11.%20CMI%20AGUAS%20CLARAS/4.11%20CALCULO%20CMI%20AGUAS%20CLARAS/CMI%20Operacion%20Aguas%20Claras%20Feb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epmco.sharepoint.com/teams/IngenierosOperacinAguasClaras/Documentos%20compartidos/11.4%20OPERACI&#211;N%202025/11.%20CMI%20AGUAS%20CLARAS/4.11%20CALCULO%20CMI%20AGUAS%20CLARAS/CMI%20Operacion%20Aguas%20Claras%20Mar%20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pmco-my.sharepoint.com/personal/jhon_orozco_zapata_aguasnacionalesepm_com/Documents/COMPARTIDA/Pablo/Inversiones/Indicador%20de%20inversiones/2025/INVERSIONES%202025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pmco-my.sharepoint.com/personal/jesica_milena_serna_aguasnacionalesepm_com/Documents/Aguas%20Nacionales%20EPM/Indicadores%20CMI/2025/03%20MARZO/0-CMI%20TALI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pmco.sharepoint.com/teams/IngenierosOperacinAguasClaras/Documentos%20compartidos/11.4%20OPERACI&#211;N%202025/11.%20CMI%20AGUAS%20CLARAS/4.11%20CALCULO%20CMI%20AGUAS%20CLARAS/CMI%20Operacion%20Aguas%20Claras%20Mar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pmco.sharepoint.com/teams/IngenierosOperacinAguasClaras/Documentos%20compartidos/11.4%20OPERACI&#211;N%202025/11.%20CMI%20AGUAS%20CLARAS/4.11%20CALCULO%20CMI%20AGUAS%20CLARAS/CMI%20Operacion%20Aguas%20Claras%20Mar%20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INGRESOS</a:t>
            </a:r>
          </a:p>
        </c:rich>
      </c:tx>
      <c:layout>
        <c:manualLayout>
          <c:xMode val="edge"/>
          <c:yMode val="edge"/>
          <c:x val="0.42379859435535988"/>
          <c:y val="6.4165807808055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2196425285537474"/>
          <c:y val="0.19400406737237316"/>
          <c:w val="0.86337112799227822"/>
          <c:h val="0.6153594097475229"/>
        </c:manualLayout>
      </c:layout>
      <c:lineChart>
        <c:grouping val="standard"/>
        <c:varyColors val="0"/>
        <c:ser>
          <c:idx val="0"/>
          <c:order val="0"/>
          <c:tx>
            <c:strRef>
              <c:f>Ingresos!$A$6</c:f>
              <c:strCache>
                <c:ptCount val="1"/>
                <c:pt idx="0">
                  <c:v>Real ejecutado 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BC1-4725-A4C6-7F3F089C7CD6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BC1-4725-A4C6-7F3F089C7CD6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BC1-4725-A4C6-7F3F089C7CD6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BC1-4725-A4C6-7F3F089C7CD6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BC1-4725-A4C6-7F3F089C7CD6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BC1-4725-A4C6-7F3F089C7CD6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BC1-4725-A4C6-7F3F089C7CD6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BC1-4725-A4C6-7F3F089C7CD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C1-4725-A4C6-7F3F089C7C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C1-4725-A4C6-7F3F089C7CD6}"/>
                </c:ext>
              </c:extLst>
            </c:dLbl>
            <c:dLbl>
              <c:idx val="2"/>
              <c:layout>
                <c:manualLayout>
                  <c:x val="-5.8325493885230513E-2"/>
                  <c:y val="-5.827814569536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1-4725-A4C6-7F3F089C7CD6}"/>
                </c:ext>
              </c:extLst>
            </c:dLbl>
            <c:dLbl>
              <c:idx val="3"/>
              <c:layout>
                <c:manualLayout>
                  <c:x val="-4.8918156161806212E-2"/>
                  <c:y val="4.768211920529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C1-4725-A4C6-7F3F089C7C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C1-4725-A4C6-7F3F089C7C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C1-4725-A4C6-7F3F089C7CD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C1-4725-A4C6-7F3F089C7CD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C1-4725-A4C6-7F3F089C7CD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C1-4725-A4C6-7F3F089C7CD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C1-4725-A4C6-7F3F089C7CD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C1-4725-A4C6-7F3F089C7CD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C1-4725-A4C6-7F3F089C7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Ingresos!$B$1:$M$1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Ingresos!$B$6:$M$6</c:f>
              <c:numCache>
                <c:formatCode>_-* #,##0_-;\-* #,##0_-;_-* "-"??_-;_-@_-</c:formatCode>
                <c:ptCount val="12"/>
                <c:pt idx="0">
                  <c:v>29128.754627580001</c:v>
                </c:pt>
                <c:pt idx="1">
                  <c:v>58647.851666969997</c:v>
                </c:pt>
                <c:pt idx="2">
                  <c:v>91724.979014190001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BC1-4725-A4C6-7F3F089C7CD6}"/>
            </c:ext>
          </c:extLst>
        </c:ser>
        <c:ser>
          <c:idx val="1"/>
          <c:order val="1"/>
          <c:tx>
            <c:strRef>
              <c:f>Ingresos!$A$7</c:f>
              <c:strCache>
                <c:ptCount val="1"/>
                <c:pt idx="0">
                  <c:v>Presupuesto inicial </c:v>
                </c:pt>
              </c:strCache>
            </c:strRef>
          </c:tx>
          <c:spPr>
            <a:ln w="28575" cap="rnd">
              <a:solidFill>
                <a:srgbClr val="93E80A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3E80A"/>
              </a:solidFill>
              <a:ln w="9525">
                <a:solidFill>
                  <a:srgbClr val="93E80A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C1-4725-A4C6-7F3F089C7C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C1-4725-A4C6-7F3F089C7CD6}"/>
                </c:ext>
              </c:extLst>
            </c:dLbl>
            <c:dLbl>
              <c:idx val="2"/>
              <c:layout>
                <c:manualLayout>
                  <c:x val="-5.0799623706491097E-2"/>
                  <c:y val="5.298013245033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BC1-4725-A4C6-7F3F089C7C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BC1-4725-A4C6-7F3F089C7C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BC1-4725-A4C6-7F3F089C7C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BC1-4725-A4C6-7F3F089C7CD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BC1-4725-A4C6-7F3F089C7CD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BC1-4725-A4C6-7F3F089C7CD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BC1-4725-A4C6-7F3F089C7CD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BC1-4725-A4C6-7F3F089C7CD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BC1-4725-A4C6-7F3F089C7CD6}"/>
                </c:ext>
              </c:extLst>
            </c:dLbl>
            <c:dLbl>
              <c:idx val="11"/>
              <c:layout>
                <c:manualLayout>
                  <c:x val="-4.6562757293545885E-3"/>
                  <c:y val="-7.896352952149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BC1-4725-A4C6-7F3F089C7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93E80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Ingresos!$B$1:$M$1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Ingresos!$B$7:$M$7</c:f>
              <c:numCache>
                <c:formatCode>_-* #,##0_-;\-* #,##0_-;_-* "-"??_-;_-@_-</c:formatCode>
                <c:ptCount val="12"/>
                <c:pt idx="0">
                  <c:v>29424.187241302501</c:v>
                </c:pt>
                <c:pt idx="1">
                  <c:v>58760.178769016602</c:v>
                </c:pt>
                <c:pt idx="2">
                  <c:v>89345.836608932805</c:v>
                </c:pt>
                <c:pt idx="3">
                  <c:v>178301.96550617099</c:v>
                </c:pt>
                <c:pt idx="4">
                  <c:v>210286.297399387</c:v>
                </c:pt>
                <c:pt idx="5">
                  <c:v>242547.32284171201</c:v>
                </c:pt>
                <c:pt idx="6">
                  <c:v>274940.284215194</c:v>
                </c:pt>
                <c:pt idx="7">
                  <c:v>307476.197812628</c:v>
                </c:pt>
                <c:pt idx="8">
                  <c:v>340342.78708282101</c:v>
                </c:pt>
                <c:pt idx="9">
                  <c:v>372900.60337190499</c:v>
                </c:pt>
                <c:pt idx="10">
                  <c:v>405407.94914663403</c:v>
                </c:pt>
                <c:pt idx="11">
                  <c:v>438014.60093691997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BC1-4725-A4C6-7F3F089C7C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5949776"/>
        <c:axId val="118639023"/>
      </c:lineChart>
      <c:dateAx>
        <c:axId val="735949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18639023"/>
        <c:crosses val="autoZero"/>
        <c:auto val="1"/>
        <c:lblOffset val="100"/>
        <c:baseTimeUnit val="months"/>
      </c:dateAx>
      <c:valAx>
        <c:axId val="118639023"/>
        <c:scaling>
          <c:orientation val="minMax"/>
          <c:max val="600000"/>
        </c:scaling>
        <c:delete val="0"/>
        <c:axPos val="l"/>
        <c:majorGridlines>
          <c:spPr>
            <a:ln w="9525" cap="flat" cmpd="sng" algn="ctr">
              <a:solidFill>
                <a:srgbClr val="D0CECE"/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73594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146558139289942"/>
          <c:y val="0.90364937853842642"/>
          <c:w val="0.6268583195680032"/>
          <c:h val="9.2287802867616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effectLst/>
              </a:rPr>
              <a:t>ÍNDICE DE CALIDAD DEL AGUA RESIDUAL</a:t>
            </a:r>
            <a:endParaRPr lang="es-CO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2170966373756154E-2"/>
          <c:y val="0.18771532869206919"/>
          <c:w val="0.89332769177533511"/>
          <c:h val="0.58875705833459768"/>
        </c:manualLayout>
      </c:layout>
      <c:lineChart>
        <c:grouping val="standard"/>
        <c:varyColors val="0"/>
        <c:ser>
          <c:idx val="0"/>
          <c:order val="0"/>
          <c:tx>
            <c:strRef>
              <c:f>'Calidad agua'!$I$21</c:f>
              <c:strCache>
                <c:ptCount val="1"/>
                <c:pt idx="0">
                  <c:v>Meta  de calidad</c:v>
                </c:pt>
              </c:strCache>
            </c:strRef>
          </c:tx>
          <c:spPr>
            <a:ln w="28575" cap="rnd">
              <a:solidFill>
                <a:srgbClr val="7A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AD400"/>
              </a:solidFill>
              <a:ln w="9525">
                <a:solidFill>
                  <a:srgbClr val="7AD400"/>
                </a:solidFill>
              </a:ln>
              <a:effectLst/>
            </c:spPr>
          </c:marker>
          <c:cat>
            <c:numRef>
              <c:f>'Calidad agua'!$H$63:$H$74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'Calidad agua'!$I$39:$I$50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E-4EDF-AE0B-B891B14C0259}"/>
            </c:ext>
          </c:extLst>
        </c:ser>
        <c:ser>
          <c:idx val="1"/>
          <c:order val="1"/>
          <c:tx>
            <c:strRef>
              <c:f>'Calidad agua'!$J$21</c:f>
              <c:strCache>
                <c:ptCount val="1"/>
                <c:pt idx="0">
                  <c:v>Resultado del mes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0E-4EDF-AE0B-B891B14C0259}"/>
                </c:ext>
              </c:extLst>
            </c:dLbl>
            <c:dLbl>
              <c:idx val="1"/>
              <c:layout>
                <c:manualLayout>
                  <c:x val="-1.5151058094337788E-2"/>
                  <c:y val="7.8850061873239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93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0E-4EDF-AE0B-B891B14C0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'Calidad agua'!$H$63:$H$74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'Calidad agua'!$J$63:$J$74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0E-4EDF-AE0B-B891B14C0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940264"/>
        <c:axId val="495939872"/>
      </c:lineChart>
      <c:dateAx>
        <c:axId val="4959402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95939872"/>
        <c:crosses val="autoZero"/>
        <c:auto val="1"/>
        <c:lblOffset val="100"/>
        <c:baseTimeUnit val="months"/>
      </c:dateAx>
      <c:valAx>
        <c:axId val="495939872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9594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AUTOGENERACIÓN DE ENERGÍA ELÉCTRICA</a:t>
            </a:r>
            <a:endParaRPr lang="es-CO" sz="1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5039111693424143E-2"/>
          <c:y val="0.15385153364926671"/>
          <c:w val="0.90596591673920657"/>
          <c:h val="0.6089561295241398"/>
        </c:manualLayout>
      </c:layout>
      <c:lineChart>
        <c:grouping val="standard"/>
        <c:varyColors val="0"/>
        <c:ser>
          <c:idx val="2"/>
          <c:order val="0"/>
          <c:tx>
            <c:strRef>
              <c:f>Autogeneracion!$L$16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A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AD400"/>
              </a:solidFill>
              <a:ln w="28575">
                <a:solidFill>
                  <a:srgbClr val="7AD4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9721902539326951E-2"/>
                  <c:y val="5.7615136662529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7AD4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E4-4725-A5CD-733006E87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Autogeneracion!$A$72:$A$83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Autogeneracion!$L$72:$L$83</c:f>
              <c:numCache>
                <c:formatCode>0%</c:formatCode>
                <c:ptCount val="12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E4-4725-A5CD-733006E87225}"/>
            </c:ext>
          </c:extLst>
        </c:ser>
        <c:ser>
          <c:idx val="0"/>
          <c:order val="1"/>
          <c:tx>
            <c:strRef>
              <c:f>Autogeneracion!$J$16</c:f>
              <c:strCache>
                <c:ptCount val="1"/>
                <c:pt idx="0">
                  <c:v>Autogeneración
eléctrica (%)</c:v>
                </c:pt>
              </c:strCache>
            </c:strRef>
          </c:tx>
          <c:spPr>
            <a:ln w="19050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E4-4725-A5CD-733006E872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E4-4725-A5CD-733006E87225}"/>
                </c:ext>
              </c:extLst>
            </c:dLbl>
            <c:dLbl>
              <c:idx val="2"/>
              <c:layout>
                <c:manualLayout>
                  <c:x val="-2.1694092793259644E-2"/>
                  <c:y val="-4.2207944473104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93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9A-4D01-B6F5-525466822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934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Autogeneracion!$A$72:$A$83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Autogeneracion!$J$72:$J$74</c:f>
              <c:numCache>
                <c:formatCode>0.0%</c:formatCode>
                <c:ptCount val="3"/>
                <c:pt idx="0">
                  <c:v>0.83576207850168349</c:v>
                </c:pt>
                <c:pt idx="1">
                  <c:v>0.84748183539879363</c:v>
                </c:pt>
                <c:pt idx="2">
                  <c:v>0.85361833895662598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E4-4725-A5CD-733006E87225}"/>
            </c:ext>
          </c:extLst>
        </c:ser>
        <c:ser>
          <c:idx val="1"/>
          <c:order val="2"/>
          <c:tx>
            <c:strRef>
              <c:f>Autogeneracion!$K$16</c:f>
              <c:strCache>
                <c:ptCount val="1"/>
                <c:pt idx="0">
                  <c:v>Consumo energía EPM (%)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E4-4725-A5CD-733006E87225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Autogeneracion!$A$72:$A$83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Autogeneracion!$K$72:$K$73</c:f>
              <c:numCache>
                <c:formatCode>0.0%</c:formatCode>
                <c:ptCount val="2"/>
                <c:pt idx="0">
                  <c:v>0.16423792149831654</c:v>
                </c:pt>
                <c:pt idx="1">
                  <c:v>0.1525181646012064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E4-4725-A5CD-733006E87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786720"/>
        <c:axId val="430786328"/>
      </c:lineChart>
      <c:dateAx>
        <c:axId val="4307867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0786328"/>
        <c:crosses val="autoZero"/>
        <c:auto val="1"/>
        <c:lblOffset val="100"/>
        <c:baseTimeUnit val="months"/>
      </c:dateAx>
      <c:valAx>
        <c:axId val="43078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0786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ÍNDICE CALIDAD DEL BIOSÓLIDO SECO (TIPO B)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1329604706467518"/>
          <c:y val="0.12236875068250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8060388388709517E-2"/>
          <c:y val="0.24842316287744962"/>
          <c:w val="0.89350009823113197"/>
          <c:h val="0.54975628442807278"/>
        </c:manualLayout>
      </c:layout>
      <c:lineChart>
        <c:grouping val="standard"/>
        <c:varyColors val="0"/>
        <c:ser>
          <c:idx val="0"/>
          <c:order val="0"/>
          <c:tx>
            <c:strRef>
              <c:f>Biosolido!$O$20</c:f>
              <c:strCache>
                <c:ptCount val="1"/>
                <c:pt idx="0">
                  <c:v>Meta de calidad</c:v>
                </c:pt>
              </c:strCache>
            </c:strRef>
          </c:tx>
          <c:spPr>
            <a:ln w="28575" cap="rnd">
              <a:solidFill>
                <a:srgbClr val="7A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AD400"/>
              </a:solidFill>
              <a:ln w="28575">
                <a:solidFill>
                  <a:srgbClr val="7AD4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964897281912587E-2"/>
                  <c:y val="-5.1845400178808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7AD4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32-4F71-8248-4CC109CEF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Biosolido!$M$62:$M$73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Biosolido!$O$38:$O$49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58-4857-B829-17F71EAFA8C7}"/>
            </c:ext>
          </c:extLst>
        </c:ser>
        <c:ser>
          <c:idx val="1"/>
          <c:order val="1"/>
          <c:tx>
            <c:strRef>
              <c:f>Biosolido!$N$20</c:f>
              <c:strCache>
                <c:ptCount val="1"/>
                <c:pt idx="0">
                  <c:v>Resultado del mes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>
                  <a:alpha val="96000"/>
                </a:srgbClr>
              </a:solidFill>
              <a:ln w="9525">
                <a:solidFill>
                  <a:srgbClr val="007934"/>
                </a:solidFill>
              </a:ln>
              <a:effectLst/>
            </c:spPr>
          </c:marker>
          <c:cat>
            <c:numRef>
              <c:f>Biosolido!$M$62:$M$73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Biosolido!$N$62:$N$73</c:f>
              <c:numCache>
                <c:formatCode>General</c:formatCode>
                <c:ptCount val="12"/>
                <c:pt idx="0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58-4857-B829-17F71EAFA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025648"/>
        <c:axId val="432025256"/>
      </c:lineChart>
      <c:dateAx>
        <c:axId val="4320256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2025256"/>
        <c:crosses val="autoZero"/>
        <c:auto val="1"/>
        <c:lblOffset val="100"/>
        <c:baseTimeUnit val="months"/>
      </c:dateAx>
      <c:valAx>
        <c:axId val="43202525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202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34902077209333"/>
          <c:y val="0.84067959614808685"/>
          <c:w val="0.52686562486625899"/>
          <c:h val="0.15639333675094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GENERACIÓN DE BIOGÁS  </a:t>
            </a:r>
          </a:p>
        </c:rich>
      </c:tx>
      <c:layout>
        <c:manualLayout>
          <c:xMode val="edge"/>
          <c:yMode val="edge"/>
          <c:x val="0.33139582235676873"/>
          <c:y val="9.9130194090435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3282110377806614"/>
          <c:y val="0.23957144053704429"/>
          <c:w val="0.8644612584235396"/>
          <c:h val="0.5624770900274485"/>
        </c:manualLayout>
      </c:layout>
      <c:lineChart>
        <c:grouping val="standard"/>
        <c:varyColors val="0"/>
        <c:ser>
          <c:idx val="0"/>
          <c:order val="0"/>
          <c:tx>
            <c:strRef>
              <c:f>Biogas!$D$1</c:f>
              <c:strCache>
                <c:ptCount val="1"/>
                <c:pt idx="0">
                  <c:v>Meta de producción (Nm3/h)</c:v>
                </c:pt>
              </c:strCache>
            </c:strRef>
          </c:tx>
          <c:spPr>
            <a:ln w="28575" cap="rnd">
              <a:solidFill>
                <a:srgbClr val="7A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AD400"/>
              </a:solidFill>
              <a:ln w="28575">
                <a:solidFill>
                  <a:srgbClr val="7AD4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7943167264865582E-2"/>
                  <c:y val="-4.2449680833551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7AD4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9F-42EF-B4CA-A7A02387D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Biogas!$A$62:$A$73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Biogas!$D$62:$D$73</c:f>
              <c:numCache>
                <c:formatCode>_(* #,##0_);_(* \(#,##0\);_(* "-"_);_(@_)</c:formatCode>
                <c:ptCount val="12"/>
                <c:pt idx="0">
                  <c:v>1279</c:v>
                </c:pt>
                <c:pt idx="1">
                  <c:v>1279</c:v>
                </c:pt>
                <c:pt idx="2">
                  <c:v>1279</c:v>
                </c:pt>
                <c:pt idx="3">
                  <c:v>1279</c:v>
                </c:pt>
                <c:pt idx="4">
                  <c:v>1279</c:v>
                </c:pt>
                <c:pt idx="5">
                  <c:v>1279</c:v>
                </c:pt>
                <c:pt idx="6">
                  <c:v>1279</c:v>
                </c:pt>
                <c:pt idx="7">
                  <c:v>1279</c:v>
                </c:pt>
                <c:pt idx="8">
                  <c:v>1279</c:v>
                </c:pt>
                <c:pt idx="9">
                  <c:v>1279</c:v>
                </c:pt>
                <c:pt idx="10">
                  <c:v>1279</c:v>
                </c:pt>
                <c:pt idx="11">
                  <c:v>1279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9F-42EF-B4CA-A7A02387DA38}"/>
            </c:ext>
          </c:extLst>
        </c:ser>
        <c:ser>
          <c:idx val="1"/>
          <c:order val="1"/>
          <c:tx>
            <c:strRef>
              <c:f>Biogas!$E$1</c:f>
              <c:strCache>
                <c:ptCount val="1"/>
                <c:pt idx="0">
                  <c:v>Acumulado promedio (Nm3/h)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28575">
                <a:solidFill>
                  <a:srgbClr val="007934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9227078616560267E-2"/>
                  <c:y val="5.00751582195352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793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F-42EF-B4CA-A7A02387D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Biogas!$A$62:$A$73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Biogas!$E$62:$E$73</c:f>
              <c:numCache>
                <c:formatCode>_(* #,##0_);_(* \(#,##0\);_(* "-"_);_(@_)</c:formatCode>
                <c:ptCount val="12"/>
                <c:pt idx="0">
                  <c:v>1256.0907407407408</c:v>
                </c:pt>
                <c:pt idx="1">
                  <c:v>1259.3416087962962</c:v>
                </c:pt>
                <c:pt idx="2">
                  <c:v>1279.0547397700118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9F-42EF-B4CA-A7A02387D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714336"/>
        <c:axId val="431714728"/>
      </c:lineChart>
      <c:dateAx>
        <c:axId val="4317143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1714728"/>
        <c:crosses val="autoZero"/>
        <c:auto val="1"/>
        <c:lblOffset val="100"/>
        <c:baseTimeUnit val="months"/>
      </c:dateAx>
      <c:valAx>
        <c:axId val="431714728"/>
        <c:scaling>
          <c:orientation val="minMax"/>
          <c:max val="16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CO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Nm3/h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E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17143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09645959765337"/>
          <c:y val="0.88654816475546339"/>
          <c:w val="0.72354877888567448"/>
          <c:h val="6.3886738199318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200" b="1"/>
              <a:t>EBITDA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4184815952497318E-2"/>
          <c:y val="0.21323966511583722"/>
          <c:w val="0.93679583392598975"/>
          <c:h val="0.56117831734055756"/>
        </c:manualLayout>
      </c:layout>
      <c:lineChart>
        <c:grouping val="standard"/>
        <c:varyColors val="0"/>
        <c:ser>
          <c:idx val="0"/>
          <c:order val="0"/>
          <c:tx>
            <c:strRef>
              <c:f>Ebitda!$A$7</c:f>
              <c:strCache>
                <c:ptCount val="1"/>
                <c:pt idx="0">
                  <c:v>Real ejecutado 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934"/>
              </a:solidFill>
              <a:ln w="9525">
                <a:solidFill>
                  <a:srgbClr val="007934">
                    <a:alpha val="99000"/>
                  </a:srgb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358691241634074E-2"/>
                  <c:y val="-4.7126017940541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B0-4EA7-874A-B12A7961C43A}"/>
                </c:ext>
              </c:extLst>
            </c:dLbl>
            <c:dLbl>
              <c:idx val="11"/>
              <c:layout>
                <c:manualLayout>
                  <c:x val="0"/>
                  <c:y val="-4.8958677062959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B0-4EA7-874A-B12A7961C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ln>
                      <a:noFill/>
                    </a:ln>
                    <a:solidFill>
                      <a:srgbClr val="0066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Ebitda!$B$1:$M$1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Ebitda!$B$7:$M$7</c:f>
              <c:numCache>
                <c:formatCode>_-* #,##0_-;\-* #,##0_-;_-* "-"??_-;_-@_-</c:formatCode>
                <c:ptCount val="12"/>
                <c:pt idx="0">
                  <c:v>23127</c:v>
                </c:pt>
                <c:pt idx="1">
                  <c:v>44613</c:v>
                </c:pt>
                <c:pt idx="2">
                  <c:v>62294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B0-4EA7-874A-B12A7961C43A}"/>
            </c:ext>
          </c:extLst>
        </c:ser>
        <c:ser>
          <c:idx val="1"/>
          <c:order val="1"/>
          <c:tx>
            <c:strRef>
              <c:f>Ebitda!$A$8</c:f>
              <c:strCache>
                <c:ptCount val="1"/>
                <c:pt idx="0">
                  <c:v>Presupuesto inicial </c:v>
                </c:pt>
              </c:strCache>
            </c:strRef>
          </c:tx>
          <c:spPr>
            <a:ln w="28575" cap="rnd">
              <a:solidFill>
                <a:srgbClr val="93E80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3E80A"/>
              </a:solidFill>
              <a:ln w="9525">
                <a:solidFill>
                  <a:srgbClr val="93E80A">
                    <a:alpha val="96000"/>
                  </a:srgb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6441990760828701E-2"/>
                  <c:y val="4.241341614648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B0-4EA7-874A-B12A7961C43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9798269925369189E-2"/>
                      <c:h val="0.112466427350604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AB0-4EA7-874A-B12A7961C43A}"/>
                </c:ext>
              </c:extLst>
            </c:dLbl>
            <c:dLbl>
              <c:idx val="11"/>
              <c:layout>
                <c:manualLayout>
                  <c:x val="0"/>
                  <c:y val="3.5454350473597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B0-4EA7-874A-B12A7961C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93E80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Ebitda!$B$1:$M$1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Ebitda!$B$8:$M$8</c:f>
              <c:numCache>
                <c:formatCode>_-* #,##0_-;\-* #,##0_-;_-* "-"??_-;_-@_-</c:formatCode>
                <c:ptCount val="12"/>
                <c:pt idx="0">
                  <c:v>21175</c:v>
                </c:pt>
                <c:pt idx="1">
                  <c:v>39350</c:v>
                </c:pt>
                <c:pt idx="2">
                  <c:v>59556</c:v>
                </c:pt>
                <c:pt idx="3">
                  <c:v>137668</c:v>
                </c:pt>
                <c:pt idx="4">
                  <c:v>159371</c:v>
                </c:pt>
                <c:pt idx="5">
                  <c:v>178794</c:v>
                </c:pt>
                <c:pt idx="6">
                  <c:v>200678</c:v>
                </c:pt>
                <c:pt idx="7">
                  <c:v>221103</c:v>
                </c:pt>
                <c:pt idx="8">
                  <c:v>237659</c:v>
                </c:pt>
                <c:pt idx="9">
                  <c:v>258063</c:v>
                </c:pt>
                <c:pt idx="10">
                  <c:v>279496</c:v>
                </c:pt>
                <c:pt idx="11">
                  <c:v>295698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B0-4EA7-874A-B12A7961C4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5949776"/>
        <c:axId val="118639023"/>
      </c:lineChart>
      <c:dateAx>
        <c:axId val="735949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18639023"/>
        <c:crosses val="autoZero"/>
        <c:auto val="1"/>
        <c:lblOffset val="100"/>
        <c:baseTimeUnit val="months"/>
      </c:dateAx>
      <c:valAx>
        <c:axId val="11863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0CECE"/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735949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6146874497830624"/>
          <c:y val="0.921619253882207"/>
          <c:w val="0.45893941828699991"/>
          <c:h val="7.6180073625351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200" b="1"/>
              <a:t>UTILIDAD NETA </a:t>
            </a:r>
          </a:p>
        </c:rich>
      </c:tx>
      <c:layout>
        <c:manualLayout>
          <c:xMode val="edge"/>
          <c:yMode val="edge"/>
          <c:x val="0.37904556408976486"/>
          <c:y val="4.9844236760124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0422542402551935"/>
          <c:y val="0.23109034267912776"/>
          <c:w val="0.86850797757055054"/>
          <c:h val="0.55592955086221696"/>
        </c:manualLayout>
      </c:layout>
      <c:lineChart>
        <c:grouping val="standard"/>
        <c:varyColors val="0"/>
        <c:ser>
          <c:idx val="0"/>
          <c:order val="0"/>
          <c:tx>
            <c:strRef>
              <c:f>'Utilidad neta'!$A$6</c:f>
              <c:strCache>
                <c:ptCount val="1"/>
                <c:pt idx="0">
                  <c:v>Real ejecutado 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9B2-459A-8CC0-A66826FB151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9B2-459A-8CC0-A66826FB1514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9B2-459A-8CC0-A66826FB1514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9B2-459A-8CC0-A66826FB1514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9B2-459A-8CC0-A66826FB1514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9B2-459A-8CC0-A66826FB1514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007934"/>
                </a:solidFill>
                <a:ln w="9525">
                  <a:solidFill>
                    <a:srgbClr val="00793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9B2-459A-8CC0-A66826FB151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B2-459A-8CC0-A66826FB15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2-459A-8CC0-A66826FB1514}"/>
                </c:ext>
              </c:extLst>
            </c:dLbl>
            <c:dLbl>
              <c:idx val="2"/>
              <c:layout>
                <c:manualLayout>
                  <c:x val="-6.5909421901065163E-2"/>
                  <c:y val="-4.549924675459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2-459A-8CC0-A66826FB15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2-459A-8CC0-A66826FB15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B2-459A-8CC0-A66826FB15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2-459A-8CC0-A66826FB15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B2-459A-8CC0-A66826FB15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2-459A-8CC0-A66826FB151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2-459A-8CC0-A66826FB151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B2-459A-8CC0-A66826FB151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2-459A-8CC0-A66826FB1514}"/>
                </c:ext>
              </c:extLst>
            </c:dLbl>
            <c:dLbl>
              <c:idx val="11"/>
              <c:layout>
                <c:manualLayout>
                  <c:x val="-1.9517232946018172E-2"/>
                  <c:y val="3.2634424300180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B2-459A-8CC0-A66826FB1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'Utilidad neta'!$B$1:$M$1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'Utilidad neta'!$B$6:$M$6</c:f>
              <c:numCache>
                <c:formatCode>_-* #,##0_-;\-* #,##0_-;_-* "-"??_-;_-@_-</c:formatCode>
                <c:ptCount val="12"/>
                <c:pt idx="0">
                  <c:v>15677.962803529999</c:v>
                </c:pt>
                <c:pt idx="1">
                  <c:v>31862.434508800001</c:v>
                </c:pt>
                <c:pt idx="2">
                  <c:v>47721.932922139997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9B2-459A-8CC0-A66826FB1514}"/>
            </c:ext>
          </c:extLst>
        </c:ser>
        <c:ser>
          <c:idx val="1"/>
          <c:order val="1"/>
          <c:tx>
            <c:strRef>
              <c:f>'Utilidad neta'!$A$7</c:f>
              <c:strCache>
                <c:ptCount val="1"/>
                <c:pt idx="0">
                  <c:v>Presupuesto inicial </c:v>
                </c:pt>
              </c:strCache>
            </c:strRef>
          </c:tx>
          <c:spPr>
            <a:ln w="28575" cap="rnd">
              <a:solidFill>
                <a:srgbClr val="93E80A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3E80A">
                  <a:alpha val="99000"/>
                </a:srgbClr>
              </a:solidFill>
              <a:ln w="9525">
                <a:solidFill>
                  <a:srgbClr val="93E80A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B2-459A-8CC0-A66826FB15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B2-459A-8CC0-A66826FB1514}"/>
                </c:ext>
              </c:extLst>
            </c:dLbl>
            <c:dLbl>
              <c:idx val="2"/>
              <c:layout>
                <c:manualLayout>
                  <c:x val="-6.5909421901065163E-2"/>
                  <c:y val="4.549924675459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B2-459A-8CC0-A66826FB15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B2-459A-8CC0-A66826FB15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B2-459A-8CC0-A66826FB15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B2-459A-8CC0-A66826FB15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B2-459A-8CC0-A66826FB15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B2-459A-8CC0-A66826FB151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B2-459A-8CC0-A66826FB151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B2-459A-8CC0-A66826FB151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B2-459A-8CC0-A66826FB1514}"/>
                </c:ext>
              </c:extLst>
            </c:dLbl>
            <c:dLbl>
              <c:idx val="11"/>
              <c:layout>
                <c:manualLayout>
                  <c:x val="-1.9089892083052357E-2"/>
                  <c:y val="-4.5192216404448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93E80A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394650178931755E-2"/>
                      <c:h val="4.9435110729761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59B2-459A-8CC0-A66826FB1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93E80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'Utilidad neta'!$B$1:$M$1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'Utilidad neta'!$B$7:$M$7</c:f>
              <c:numCache>
                <c:formatCode>_-* #,##0_-;\-* #,##0_-;_-* "-"??_-;_-@_-</c:formatCode>
                <c:ptCount val="12"/>
                <c:pt idx="0">
                  <c:v>14942.3188638027</c:v>
                </c:pt>
                <c:pt idx="1">
                  <c:v>27934.217133714301</c:v>
                </c:pt>
                <c:pt idx="2">
                  <c:v>41016.722999368503</c:v>
                </c:pt>
                <c:pt idx="3">
                  <c:v>91707.693493422907</c:v>
                </c:pt>
                <c:pt idx="4">
                  <c:v>105720.694387136</c:v>
                </c:pt>
                <c:pt idx="5">
                  <c:v>118245.28223509601</c:v>
                </c:pt>
                <c:pt idx="6">
                  <c:v>132332.702917674</c:v>
                </c:pt>
                <c:pt idx="7">
                  <c:v>145459.78625970901</c:v>
                </c:pt>
                <c:pt idx="8">
                  <c:v>156072.957185145</c:v>
                </c:pt>
                <c:pt idx="9">
                  <c:v>169183.013247978</c:v>
                </c:pt>
                <c:pt idx="10">
                  <c:v>182944.36811311499</c:v>
                </c:pt>
                <c:pt idx="11">
                  <c:v>193325.16999999699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59B2-459A-8CC0-A66826FB151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5949776"/>
        <c:axId val="118639023"/>
      </c:lineChart>
      <c:dateAx>
        <c:axId val="7359497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18639023"/>
        <c:crosses val="autoZero"/>
        <c:auto val="1"/>
        <c:lblOffset val="100"/>
        <c:baseTimeUnit val="months"/>
      </c:dateAx>
      <c:valAx>
        <c:axId val="11863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0CECE"/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735949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32672287659118504"/>
          <c:y val="0.90052778286435131"/>
          <c:w val="0.44144058621483501"/>
          <c:h val="8.6778160994338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b="1"/>
              <a:t>COSTOS Y GASTOS EFECTIVOS</a:t>
            </a:r>
          </a:p>
        </c:rich>
      </c:tx>
      <c:layout>
        <c:manualLayout>
          <c:xMode val="edge"/>
          <c:yMode val="edge"/>
          <c:x val="0.31396719285762392"/>
          <c:y val="4.984419500753894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99734824425252"/>
          <c:y val="0.22257922625733348"/>
          <c:w val="0.83762995883183311"/>
          <c:h val="0.55592955086221696"/>
        </c:manualLayout>
      </c:layout>
      <c:lineChart>
        <c:grouping val="standard"/>
        <c:varyColors val="0"/>
        <c:ser>
          <c:idx val="2"/>
          <c:order val="0"/>
          <c:tx>
            <c:strRef>
              <c:f>'costos y gastos'!$A$6</c:f>
              <c:strCache>
                <c:ptCount val="1"/>
                <c:pt idx="0">
                  <c:v>Real ejecutado </c:v>
                </c:pt>
              </c:strCache>
            </c:strRef>
          </c:tx>
          <c:spPr>
            <a:ln>
              <a:solidFill>
                <a:srgbClr val="007934"/>
              </a:solidFill>
            </a:ln>
          </c:spPr>
          <c:marker>
            <c:symbol val="circle"/>
            <c:size val="7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55FC-4789-964F-57997769196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55FC-4789-964F-57997769196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55FC-4789-964F-57997769196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5FC-4789-964F-57997769196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55FC-4789-964F-57997769196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55FC-4789-964F-57997769196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55FC-4789-964F-579977691968}"/>
              </c:ext>
            </c:extLst>
          </c:dPt>
          <c:dLbls>
            <c:delete val="1"/>
          </c:dLbls>
          <c:cat>
            <c:numRef>
              <c:f>'costos y gastos'!$B$1:$M$1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'costos y gastos'!$B$6:$M$6</c:f>
              <c:numCache>
                <c:formatCode>_-* #,##0_-;\-* #,##0_-;_-* "-"??_-;_-@_-</c:formatCode>
                <c:ptCount val="12"/>
                <c:pt idx="0">
                  <c:v>6001.2879921099993</c:v>
                </c:pt>
                <c:pt idx="1">
                  <c:v>14034.686953120001</c:v>
                </c:pt>
                <c:pt idx="2">
                  <c:v>24259.806602190001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5FC-4789-964F-579977691968}"/>
            </c:ext>
          </c:extLst>
        </c:ser>
        <c:ser>
          <c:idx val="3"/>
          <c:order val="1"/>
          <c:tx>
            <c:strRef>
              <c:f>'costos y gastos'!$A$7</c:f>
              <c:strCache>
                <c:ptCount val="1"/>
                <c:pt idx="0">
                  <c:v>Presupuesto inicial </c:v>
                </c:pt>
              </c:strCache>
            </c:strRef>
          </c:tx>
          <c:spPr>
            <a:ln>
              <a:solidFill>
                <a:srgbClr val="93E80A"/>
              </a:solidFill>
            </a:ln>
          </c:spPr>
          <c:marker>
            <c:symbol val="circle"/>
            <c:size val="7"/>
          </c:marker>
          <c:dLbls>
            <c:delete val="1"/>
          </c:dLbls>
          <c:cat>
            <c:numRef>
              <c:f>'costos y gastos'!$B$1:$M$1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'costos y gastos'!$B$7:$M$7</c:f>
              <c:numCache>
                <c:formatCode>_-* #,##0_-;\-* #,##0_-;_-* "-"??_-;_-@_-</c:formatCode>
                <c:ptCount val="12"/>
                <c:pt idx="0">
                  <c:v>8248.6968758536004</c:v>
                </c:pt>
                <c:pt idx="1">
                  <c:v>19409.845105644199</c:v>
                </c:pt>
                <c:pt idx="2">
                  <c:v>29790.156817656105</c:v>
                </c:pt>
                <c:pt idx="3">
                  <c:v>40633.421668500298</c:v>
                </c:pt>
                <c:pt idx="4">
                  <c:v>50915.197895720499</c:v>
                </c:pt>
                <c:pt idx="5">
                  <c:v>63753.533896286397</c:v>
                </c:pt>
                <c:pt idx="6">
                  <c:v>74261.447620905004</c:v>
                </c:pt>
                <c:pt idx="7">
                  <c:v>86372.755631848602</c:v>
                </c:pt>
                <c:pt idx="8">
                  <c:v>102684.296879551</c:v>
                </c:pt>
                <c:pt idx="9">
                  <c:v>114837.703396301</c:v>
                </c:pt>
                <c:pt idx="10">
                  <c:v>125911.641241306</c:v>
                </c:pt>
                <c:pt idx="11">
                  <c:v>142316.866641078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5FC-4789-964F-579977691968}"/>
            </c:ext>
          </c:extLst>
        </c:ser>
        <c:ser>
          <c:idx val="0"/>
          <c:order val="2"/>
          <c:tx>
            <c:strRef>
              <c:f>'costos y gastos'!$A$6</c:f>
              <c:strCache>
                <c:ptCount val="1"/>
                <c:pt idx="0">
                  <c:v>Real ejecutado 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55FC-4789-964F-57997769196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55FC-4789-964F-57997769196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55FC-4789-964F-57997769196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C-55FC-4789-964F-57997769196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D-55FC-4789-964F-57997769196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E-55FC-4789-964F-57997769196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5FC-4789-964F-57997769196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FC-4789-964F-5799776919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FC-4789-964F-579977691968}"/>
                </c:ext>
              </c:extLst>
            </c:dLbl>
            <c:dLbl>
              <c:idx val="2"/>
              <c:layout>
                <c:manualLayout>
                  <c:x val="-4.0084662709944208E-2"/>
                  <c:y val="4.298049057999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FC-4789-964F-5799776919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FC-4789-964F-5799776919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FC-4789-964F-5799776919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FC-4789-964F-5799776919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FC-4789-964F-5799776919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FC-4789-964F-57997769196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FC-4789-964F-57997769196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5FC-4789-964F-57997769196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FC-4789-964F-579977691968}"/>
                </c:ext>
              </c:extLst>
            </c:dLbl>
            <c:dLbl>
              <c:idx val="11"/>
              <c:layout>
                <c:manualLayout>
                  <c:x val="-1.0642807923449484E-2"/>
                  <c:y val="4.541954881314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5FC-4789-964F-579977691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'costos y gastos'!$B$1:$M$1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'costos y gastos'!$B$6:$M$6</c:f>
              <c:numCache>
                <c:formatCode>_-* #,##0_-;\-* #,##0_-;_-* "-"??_-;_-@_-</c:formatCode>
                <c:ptCount val="12"/>
                <c:pt idx="0">
                  <c:v>6001.2879921099993</c:v>
                </c:pt>
                <c:pt idx="1">
                  <c:v>14034.686953120001</c:v>
                </c:pt>
                <c:pt idx="2">
                  <c:v>24259.806602190001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5FC-4789-964F-579977691968}"/>
            </c:ext>
          </c:extLst>
        </c:ser>
        <c:ser>
          <c:idx val="1"/>
          <c:order val="3"/>
          <c:tx>
            <c:strRef>
              <c:f>'costos y gastos'!$A$7</c:f>
              <c:strCache>
                <c:ptCount val="1"/>
                <c:pt idx="0">
                  <c:v>Presupuesto inicial </c:v>
                </c:pt>
              </c:strCache>
            </c:strRef>
          </c:tx>
          <c:spPr>
            <a:ln w="28575" cap="rnd">
              <a:solidFill>
                <a:srgbClr val="93E80A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3E80A"/>
              </a:solidFill>
              <a:ln w="9525">
                <a:solidFill>
                  <a:srgbClr val="93E80A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5FC-4789-964F-5799776919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5FC-4789-964F-579977691968}"/>
                </c:ext>
              </c:extLst>
            </c:dLbl>
            <c:dLbl>
              <c:idx val="2"/>
              <c:layout>
                <c:manualLayout>
                  <c:x val="-4.7372783202661285E-2"/>
                  <c:y val="-4.727853963799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5FC-4789-964F-5799776919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5FC-4789-964F-5799776919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5FC-4789-964F-5799776919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5FC-4789-964F-5799776919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5FC-4789-964F-5799776919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5FC-4789-964F-57997769196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5FC-4789-964F-57997769196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5FC-4789-964F-57997769196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5FC-4789-964F-579977691968}"/>
                </c:ext>
              </c:extLst>
            </c:dLbl>
            <c:dLbl>
              <c:idx val="11"/>
              <c:layout>
                <c:manualLayout>
                  <c:x val="-7.187232960763742E-3"/>
                  <c:y val="-4.9541263390863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5FC-4789-964F-579977691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3E80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'costos y gastos'!$B$1:$M$1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'costos y gastos'!$B$7:$M$7</c:f>
              <c:numCache>
                <c:formatCode>_-* #,##0_-;\-* #,##0_-;_-* "-"??_-;_-@_-</c:formatCode>
                <c:ptCount val="12"/>
                <c:pt idx="0">
                  <c:v>8248.6968758536004</c:v>
                </c:pt>
                <c:pt idx="1">
                  <c:v>19409.845105644199</c:v>
                </c:pt>
                <c:pt idx="2">
                  <c:v>29790.156817656105</c:v>
                </c:pt>
                <c:pt idx="3">
                  <c:v>40633.421668500298</c:v>
                </c:pt>
                <c:pt idx="4">
                  <c:v>50915.197895720499</c:v>
                </c:pt>
                <c:pt idx="5">
                  <c:v>63753.533896286397</c:v>
                </c:pt>
                <c:pt idx="6">
                  <c:v>74261.447620905004</c:v>
                </c:pt>
                <c:pt idx="7">
                  <c:v>86372.755631848602</c:v>
                </c:pt>
                <c:pt idx="8">
                  <c:v>102684.296879551</c:v>
                </c:pt>
                <c:pt idx="9">
                  <c:v>114837.703396301</c:v>
                </c:pt>
                <c:pt idx="10">
                  <c:v>125911.641241306</c:v>
                </c:pt>
                <c:pt idx="11">
                  <c:v>142316.866641078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55FC-4789-964F-57997769196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5949776"/>
        <c:axId val="118639023"/>
      </c:lineChart>
      <c:dateAx>
        <c:axId val="7359497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18639023"/>
        <c:crosses val="autoZero"/>
        <c:auto val="1"/>
        <c:lblOffset val="100"/>
        <c:baseTimeUnit val="months"/>
      </c:dateAx>
      <c:valAx>
        <c:axId val="11863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0CECE"/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73594977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8296229109560023"/>
          <c:y val="0.88205619646381417"/>
          <c:w val="0.54289869321039985"/>
          <c:h val="0.11308030637859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effectLst/>
              </a:rPr>
              <a:t>ÍNDICE DE LIQUIDEZ</a:t>
            </a:r>
            <a:endParaRPr lang="es-CO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4121433087640981E-2"/>
          <c:y val="0.1175572583628389"/>
          <c:w val="0.94587856691235905"/>
          <c:h val="0.69112989600916308"/>
        </c:manualLayout>
      </c:layout>
      <c:lineChart>
        <c:grouping val="standard"/>
        <c:varyColors val="0"/>
        <c:ser>
          <c:idx val="0"/>
          <c:order val="0"/>
          <c:tx>
            <c:strRef>
              <c:f>'Indice de liquidez  Mar'!$B$5</c:f>
              <c:strCache>
                <c:ptCount val="1"/>
                <c:pt idx="0">
                  <c:v>Meta  de Liquidez</c:v>
                </c:pt>
              </c:strCache>
            </c:strRef>
          </c:tx>
          <c:spPr>
            <a:ln w="28575" cap="rnd">
              <a:solidFill>
                <a:srgbClr val="93E80A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3E80A"/>
              </a:solidFill>
              <a:ln w="9525">
                <a:solidFill>
                  <a:srgbClr val="93E80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31925825121222E-2"/>
                  <c:y val="4.561770203335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59-4DDC-A46D-3A949C61C53B}"/>
                </c:ext>
              </c:extLst>
            </c:dLbl>
            <c:dLbl>
              <c:idx val="1"/>
              <c:layout>
                <c:manualLayout>
                  <c:x val="-2.1140071627536807E-2"/>
                  <c:y val="2.988277896577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59-4DDC-A46D-3A949C61C53B}"/>
                </c:ext>
              </c:extLst>
            </c:dLbl>
            <c:dLbl>
              <c:idx val="2"/>
              <c:layout>
                <c:manualLayout>
                  <c:x val="-2.1052634487171498E-2"/>
                  <c:y val="-4.8322147651006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59-4DDC-A46D-3A949C61C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3E80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'Indice de liquidez  Mar'!$A$6:$A$8</c:f>
              <c:numCache>
                <c:formatCode>mmm\-yy</c:formatCode>
                <c:ptCount val="3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</c:numCache>
            </c:numRef>
          </c:cat>
          <c:val>
            <c:numRef>
              <c:f>'Indice de liquidez  Mar'!$B$6:$B$8</c:f>
              <c:numCache>
                <c:formatCode>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59-4DDC-A46D-3A949C61C53B}"/>
            </c:ext>
          </c:extLst>
        </c:ser>
        <c:ser>
          <c:idx val="1"/>
          <c:order val="1"/>
          <c:tx>
            <c:strRef>
              <c:f>'Indice de liquidez  Mar'!$C$5</c:f>
              <c:strCache>
                <c:ptCount val="1"/>
                <c:pt idx="0">
                  <c:v>Resultado periodo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>
                  <a:alpha val="82000"/>
                </a:srgbClr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59-4DDC-A46D-3A949C61C5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59-4DDC-A46D-3A949C61C53B}"/>
                </c:ext>
              </c:extLst>
            </c:dLbl>
            <c:dLbl>
              <c:idx val="2"/>
              <c:layout>
                <c:manualLayout>
                  <c:x val="-3.5002549583694843E-2"/>
                  <c:y val="3.728277019519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59-4DDC-A46D-3A949C61C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'Indice de liquidez  Mar'!$A$6:$A$8</c:f>
              <c:numCache>
                <c:formatCode>mmm\-yy</c:formatCode>
                <c:ptCount val="3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</c:numCache>
            </c:numRef>
          </c:cat>
          <c:val>
            <c:numRef>
              <c:f>'Indice de liquidez  Mar'!$C$6:$C$8</c:f>
              <c:numCache>
                <c:formatCode>0.0</c:formatCode>
                <c:ptCount val="3"/>
                <c:pt idx="0">
                  <c:v>1.2460109335816885</c:v>
                </c:pt>
                <c:pt idx="1">
                  <c:v>1.2094791936528342</c:v>
                </c:pt>
                <c:pt idx="2">
                  <c:v>0.92683496534469467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059-4DDC-A46D-3A949C61C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940264"/>
        <c:axId val="495939872"/>
      </c:lineChart>
      <c:dateAx>
        <c:axId val="4959402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95939872"/>
        <c:crosses val="autoZero"/>
        <c:auto val="1"/>
        <c:lblOffset val="100"/>
        <c:baseTimeUnit val="months"/>
      </c:dateAx>
      <c:valAx>
        <c:axId val="495939872"/>
        <c:scaling>
          <c:orientation val="minMax"/>
          <c:max val="2.7"/>
          <c:min val="0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95940264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9.1837228229353501E-2"/>
          <c:y val="0.17043022310626049"/>
          <c:w val="0.89541008103914022"/>
          <c:h val="0.53927639253426651"/>
        </c:manualLayout>
      </c:layout>
      <c:lineChart>
        <c:grouping val="standard"/>
        <c:varyColors val="0"/>
        <c:ser>
          <c:idx val="0"/>
          <c:order val="0"/>
          <c:tx>
            <c:strRef>
              <c:f>Gráfico!$C$1</c:f>
              <c:strCache>
                <c:ptCount val="1"/>
                <c:pt idx="0">
                  <c:v>Presupuesto</c:v>
                </c:pt>
              </c:strCache>
            </c:strRef>
          </c:tx>
          <c:spPr>
            <a:ln w="28575" cap="rnd">
              <a:solidFill>
                <a:srgbClr val="7A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AD400"/>
              </a:solidFill>
              <a:ln w="9525">
                <a:solidFill>
                  <a:srgbClr val="7AD400">
                    <a:alpha val="99000"/>
                  </a:srgb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013439963091191E-2"/>
                  <c:y val="4.535045808182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7C-4C2B-8BBC-4903F58C01EB}"/>
                </c:ext>
              </c:extLst>
            </c:dLbl>
            <c:dLbl>
              <c:idx val="11"/>
              <c:layout>
                <c:manualLayout>
                  <c:x val="-3.1429048698321041E-2"/>
                  <c:y val="-4.2658787040753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7C-4C2B-8BBC-4903F58C0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A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Gráfico!$A$2:$B$13</c:f>
              <c:strCache>
                <c:ptCount val="12"/>
                <c:pt idx="0">
                  <c:v>ene-25</c:v>
                </c:pt>
                <c:pt idx="1">
                  <c:v>feb-25</c:v>
                </c:pt>
                <c:pt idx="2">
                  <c:v>mar-25</c:v>
                </c:pt>
                <c:pt idx="3">
                  <c:v>abr-25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ago-25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dic-25</c:v>
                </c:pt>
              </c:strCache>
            </c:strRef>
          </c:cat>
          <c:val>
            <c:numRef>
              <c:f>Gráfico!$C$2:$C$13</c:f>
              <c:numCache>
                <c:formatCode>_-* #,##0_-;\-* #,##0_-;_-* "-"??_-;_-@_-</c:formatCode>
                <c:ptCount val="12"/>
                <c:pt idx="0">
                  <c:v>287.50790133333334</c:v>
                </c:pt>
                <c:pt idx="1">
                  <c:v>575.01580266666667</c:v>
                </c:pt>
                <c:pt idx="2">
                  <c:v>862.52370399999995</c:v>
                </c:pt>
                <c:pt idx="3">
                  <c:v>1150.0316053333333</c:v>
                </c:pt>
                <c:pt idx="4">
                  <c:v>1437.5395066666665</c:v>
                </c:pt>
                <c:pt idx="5">
                  <c:v>1725.0474079999997</c:v>
                </c:pt>
                <c:pt idx="6">
                  <c:v>2012.5553093333331</c:v>
                </c:pt>
                <c:pt idx="7">
                  <c:v>2300.0632106666667</c:v>
                </c:pt>
                <c:pt idx="8">
                  <c:v>4052.5711120000001</c:v>
                </c:pt>
                <c:pt idx="9">
                  <c:v>5690.079013333333</c:v>
                </c:pt>
                <c:pt idx="10">
                  <c:v>8601.6019383166658</c:v>
                </c:pt>
                <c:pt idx="11">
                  <c:v>10889.10983965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7C-4C2B-8BBC-4903F58C01EB}"/>
            </c:ext>
          </c:extLst>
        </c:ser>
        <c:ser>
          <c:idx val="1"/>
          <c:order val="1"/>
          <c:tx>
            <c:strRef>
              <c:f>Gráfico!$D$1</c:f>
              <c:strCache>
                <c:ptCount val="1"/>
                <c:pt idx="0">
                  <c:v>Real Ejecutado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C-4C2B-8BBC-4903F58C01E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7C-4C2B-8BBC-4903F58C01EB}"/>
                </c:ext>
              </c:extLst>
            </c:dLbl>
            <c:dLbl>
              <c:idx val="2"/>
              <c:layout>
                <c:manualLayout>
                  <c:x val="-4.602575992925808E-2"/>
                  <c:y val="-5.3595995914887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7C-4C2B-8BBC-4903F58C0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Gráfico!$D$2:$D$4</c:f>
              <c:numCache>
                <c:formatCode>_-* #,##0_-;\-* #,##0_-;_-* "-"??_-;_-@_-</c:formatCode>
                <c:ptCount val="3"/>
                <c:pt idx="0">
                  <c:v>164.69512962000002</c:v>
                </c:pt>
                <c:pt idx="1">
                  <c:v>639.55746577000002</c:v>
                </c:pt>
                <c:pt idx="2">
                  <c:v>1067.62656345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7C-4C2B-8BBC-4903F58C0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425968"/>
        <c:axId val="671576416"/>
      </c:lineChart>
      <c:catAx>
        <c:axId val="83942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671576416"/>
        <c:crosses val="autoZero"/>
        <c:auto val="1"/>
        <c:lblAlgn val="ctr"/>
        <c:lblOffset val="100"/>
        <c:noMultiLvlLbl val="1"/>
      </c:catAx>
      <c:valAx>
        <c:axId val="671576416"/>
        <c:scaling>
          <c:orientation val="minMax"/>
          <c:max val="1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83942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40247839087511"/>
          <c:y val="0.81842538112285856"/>
          <c:w val="0.45919504321824978"/>
          <c:h val="6.7979674299399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7229008087116866E-2"/>
          <c:y val="0.16294785452859681"/>
          <c:w val="0.91277099191288313"/>
          <c:h val="0.60142797367720335"/>
        </c:manualLayout>
      </c:layout>
      <c:lineChart>
        <c:grouping val="standard"/>
        <c:varyColors val="0"/>
        <c:ser>
          <c:idx val="0"/>
          <c:order val="0"/>
          <c:tx>
            <c:strRef>
              <c:f>'Proyectos y Grafico'!$D$3</c:f>
              <c:strCache>
                <c:ptCount val="1"/>
                <c:pt idx="0">
                  <c:v>Ejecutado mes</c:v>
                </c:pt>
              </c:strCache>
            </c:strRef>
          </c:tx>
          <c:spPr>
            <a:ln w="28575" cap="rnd">
              <a:solidFill>
                <a:srgbClr val="007934">
                  <a:alpha val="97000"/>
                </a:srgb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0.18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32-4928-B111-1FD4BBCDFBC8}"/>
                </c:ext>
              </c:extLst>
            </c:dLbl>
            <c:dLbl>
              <c:idx val="8"/>
              <c:layout>
                <c:manualLayout>
                  <c:x val="-4.3048198898949099E-2"/>
                  <c:y val="-4.830917874396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32-4928-B111-1FD4BBCDF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'Proyectos y Grafico'!$B$4:$B$15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'Proyectos y Grafico'!$D$4:$D$15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32-4928-B111-1FD4BBCDFBC8}"/>
            </c:ext>
          </c:extLst>
        </c:ser>
        <c:ser>
          <c:idx val="1"/>
          <c:order val="1"/>
          <c:tx>
            <c:strRef>
              <c:f>'Proyectos y Grafico'!$C$3</c:f>
              <c:strCache>
                <c:ptCount val="1"/>
                <c:pt idx="0">
                  <c:v>Máximo permitido</c:v>
                </c:pt>
              </c:strCache>
            </c:strRef>
          </c:tx>
          <c:spPr>
            <a:ln w="28575" cap="rnd">
              <a:solidFill>
                <a:srgbClr val="7AD400">
                  <a:alpha val="91000"/>
                </a:srgb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AD400">
                  <a:alpha val="96000"/>
                </a:srgbClr>
              </a:solidFill>
              <a:ln w="9525">
                <a:solidFill>
                  <a:srgbClr val="7AD4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4483280907999335E-2"/>
                  <c:y val="-7.04150384344131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332-4928-B111-1FD4BBCDF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A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'Proyectos y Grafico'!$C$4:$C$15</c:f>
              <c:numCache>
                <c:formatCode>_(* #,##0.00_);_(* \(#,##0.00\);_(* "-"??_);_(@_)</c:formatCode>
                <c:ptCount val="12"/>
                <c:pt idx="0">
                  <c:v>0.76</c:v>
                </c:pt>
                <c:pt idx="1">
                  <c:v>0.76</c:v>
                </c:pt>
                <c:pt idx="2">
                  <c:v>0.76</c:v>
                </c:pt>
                <c:pt idx="3">
                  <c:v>0.76</c:v>
                </c:pt>
                <c:pt idx="4">
                  <c:v>0.76</c:v>
                </c:pt>
                <c:pt idx="5">
                  <c:v>0.76</c:v>
                </c:pt>
                <c:pt idx="6">
                  <c:v>0.76</c:v>
                </c:pt>
                <c:pt idx="7">
                  <c:v>0.76</c:v>
                </c:pt>
                <c:pt idx="8">
                  <c:v>0.76</c:v>
                </c:pt>
                <c:pt idx="9">
                  <c:v>0.76</c:v>
                </c:pt>
                <c:pt idx="10">
                  <c:v>0.76</c:v>
                </c:pt>
                <c:pt idx="11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32-4928-B111-1FD4BBCDF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263279"/>
        <c:axId val="905274095"/>
        <c:extLst/>
      </c:lineChart>
      <c:dateAx>
        <c:axId val="90526327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905274095"/>
        <c:crosses val="autoZero"/>
        <c:auto val="1"/>
        <c:lblOffset val="100"/>
        <c:baseTimeUnit val="months"/>
      </c:dateAx>
      <c:valAx>
        <c:axId val="905274095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90526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CONTINUIDAD PTAR AC </a:t>
            </a:r>
            <a:endParaRPr lang="es-CO" sz="1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2030120103689219"/>
          <c:y val="0.18651745810433251"/>
          <c:w val="0.87094513261635897"/>
          <c:h val="0.60695446260589425"/>
        </c:manualLayout>
      </c:layout>
      <c:lineChart>
        <c:grouping val="standard"/>
        <c:varyColors val="0"/>
        <c:ser>
          <c:idx val="0"/>
          <c:order val="0"/>
          <c:tx>
            <c:strRef>
              <c:f>Continuidad!$A$14</c:f>
              <c:strCache>
                <c:ptCount val="1"/>
                <c:pt idx="0">
                  <c:v>Meta de Continuidad</c:v>
                </c:pt>
              </c:strCache>
            </c:strRef>
          </c:tx>
          <c:spPr>
            <a:ln w="28575" cap="rnd">
              <a:solidFill>
                <a:srgbClr val="7A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AD400"/>
              </a:solidFill>
              <a:ln w="9525">
                <a:solidFill>
                  <a:srgbClr val="7AD4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1C-42D6-BDC1-07B1FED5FD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1C-42D6-BDC1-07B1FED5FDE6}"/>
                </c:ext>
              </c:extLst>
            </c:dLbl>
            <c:dLbl>
              <c:idx val="2"/>
              <c:layout>
                <c:manualLayout>
                  <c:x val="-3.6770489454584727E-2"/>
                  <c:y val="-7.371255210647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1C-42D6-BDC1-07B1FED5FD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1C-42D6-BDC1-07B1FED5FD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1C-42D6-BDC1-07B1FED5FD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1C-42D6-BDC1-07B1FED5FD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1C-42D6-BDC1-07B1FED5FD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1C-42D6-BDC1-07B1FED5FD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1C-42D6-BDC1-07B1FED5FDE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1C-42D6-BDC1-07B1FED5FD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1C-42D6-BDC1-07B1FED5FDE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1C-42D6-BDC1-07B1FED5F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A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Continuidad!$BK$2:$BV$2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Continuidad!$BK$14:$BV$14</c:f>
              <c:numCache>
                <c:formatCode>0.0%</c:formatCode>
                <c:ptCount val="12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0.99</c:v>
                </c:pt>
                <c:pt idx="11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51C-42D6-BDC1-07B1FED5FDE6}"/>
            </c:ext>
          </c:extLst>
        </c:ser>
        <c:ser>
          <c:idx val="1"/>
          <c:order val="1"/>
          <c:tx>
            <c:strRef>
              <c:f>Continuidad!$A$6</c:f>
              <c:strCache>
                <c:ptCount val="1"/>
                <c:pt idx="0">
                  <c:v>Continuidad 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>
                  <a:alpha val="99000"/>
                </a:srgbClr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1C-42D6-BDC1-07B1FED5FD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51C-42D6-BDC1-07B1FED5FDE6}"/>
                </c:ext>
              </c:extLst>
            </c:dLbl>
            <c:dLbl>
              <c:idx val="2"/>
              <c:layout>
                <c:manualLayout>
                  <c:x val="-2.5477711265645429E-2"/>
                  <c:y val="-4.65162786830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14-476C-81F5-42DBB6C09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Continuidad!$BK$2:$BV$2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Continuidad!$BK$13:$BM$13</c:f>
              <c:numCache>
                <c:formatCode>0.00%</c:formatCode>
                <c:ptCount val="3"/>
                <c:pt idx="0">
                  <c:v>0.9993784153005465</c:v>
                </c:pt>
                <c:pt idx="1">
                  <c:v>0.99863812785388129</c:v>
                </c:pt>
                <c:pt idx="2">
                  <c:v>0.99863812785388129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51C-42D6-BDC1-07B1FED5F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784760"/>
        <c:axId val="430784368"/>
      </c:lineChart>
      <c:dateAx>
        <c:axId val="430784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0784368"/>
        <c:crosses val="autoZero"/>
        <c:auto val="1"/>
        <c:lblOffset val="100"/>
        <c:baseTimeUnit val="months"/>
      </c:dateAx>
      <c:valAx>
        <c:axId val="43078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07847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</a:t>
            </a:r>
            <a:r>
              <a:rPr lang="es-CO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TRATAMIENTO PTAR AC</a:t>
            </a:r>
            <a:endParaRPr lang="es-CO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4715619013466458"/>
          <c:y val="0.14494309774837416"/>
          <c:w val="0.83267070565993817"/>
          <c:h val="0.63207900737677003"/>
        </c:manualLayout>
      </c:layout>
      <c:lineChart>
        <c:grouping val="standard"/>
        <c:varyColors val="0"/>
        <c:ser>
          <c:idx val="0"/>
          <c:order val="0"/>
          <c:tx>
            <c:strRef>
              <c:f>Costos!$A$13</c:f>
              <c:strCache>
                <c:ptCount val="1"/>
                <c:pt idx="0">
                  <c:v>Meta costos de tratamiento ($/m3)</c:v>
                </c:pt>
              </c:strCache>
            </c:strRef>
          </c:tx>
          <c:spPr>
            <a:ln w="28575" cap="rnd">
              <a:solidFill>
                <a:srgbClr val="7A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AD400">
                  <a:alpha val="92000"/>
                </a:srgbClr>
              </a:solidFill>
              <a:ln w="9525">
                <a:solidFill>
                  <a:srgbClr val="7AD4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2545037606047204E-2"/>
                  <c:y val="-5.7822018444778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D-47DC-9131-39A218361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900" b="1" i="0" u="none" strike="noStrike" kern="1200" baseline="0">
                    <a:solidFill>
                      <a:srgbClr val="7A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Costos!$BJ$9:$BU$9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Costos!$BJ$13:$BV$13</c:f>
              <c:numCache>
                <c:formatCode>_-* #,##0.00_-;\-* #,##0.00_-;_-* "-"?_-;_-@_-</c:formatCode>
                <c:ptCount val="13"/>
                <c:pt idx="0">
                  <c:v>819.67362547381595</c:v>
                </c:pt>
                <c:pt idx="1">
                  <c:v>819.67362547381595</c:v>
                </c:pt>
                <c:pt idx="2">
                  <c:v>819.67362547381595</c:v>
                </c:pt>
                <c:pt idx="3">
                  <c:v>819.67362547381595</c:v>
                </c:pt>
                <c:pt idx="4">
                  <c:v>819.67362547381595</c:v>
                </c:pt>
                <c:pt idx="5">
                  <c:v>819.67362547381595</c:v>
                </c:pt>
                <c:pt idx="6">
                  <c:v>819.67362547381595</c:v>
                </c:pt>
                <c:pt idx="7">
                  <c:v>819.67362547381595</c:v>
                </c:pt>
                <c:pt idx="8">
                  <c:v>819.67362547381595</c:v>
                </c:pt>
                <c:pt idx="9">
                  <c:v>819.67362547381595</c:v>
                </c:pt>
                <c:pt idx="10">
                  <c:v>819.67362547381595</c:v>
                </c:pt>
                <c:pt idx="11">
                  <c:v>819.67362547381595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5D-47DC-9131-39A21836150F}"/>
            </c:ext>
          </c:extLst>
        </c:ser>
        <c:ser>
          <c:idx val="1"/>
          <c:order val="1"/>
          <c:tx>
            <c:strRef>
              <c:f>Costos!$A$6</c:f>
              <c:strCache>
                <c:ptCount val="1"/>
                <c:pt idx="0">
                  <c:v>Costos de tratamiento por m3 ($/m3)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5D-47DC-9131-39A21836150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5D-47DC-9131-39A218361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AD4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Costos!$BJ$9:$BU$9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Costos!$BJ$12:$BU$12</c:f>
              <c:numCache>
                <c:formatCode>_-* #,##0.0_-;\-* #,##0.0_-;_-* "-"_-;_-@_-</c:formatCode>
                <c:ptCount val="12"/>
                <c:pt idx="0">
                  <c:v>650.58758816780244</c:v>
                </c:pt>
                <c:pt idx="1">
                  <c:v>657.85626656888712</c:v>
                </c:pt>
                <c:pt idx="2">
                  <c:v>672.58785661822742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5D-47DC-9131-39A218361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595104"/>
        <c:axId val="431448480"/>
      </c:lineChart>
      <c:dateAx>
        <c:axId val="4955951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31448480"/>
        <c:crosses val="autoZero"/>
        <c:auto val="1"/>
        <c:lblOffset val="100"/>
        <c:baseTimeUnit val="months"/>
      </c:dateAx>
      <c:valAx>
        <c:axId val="431448480"/>
        <c:scaling>
          <c:orientation val="minMax"/>
          <c:max val="10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9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$/m3</a:t>
                </a:r>
              </a:p>
            </c:rich>
          </c:tx>
          <c:layout>
            <c:manualLayout>
              <c:xMode val="edge"/>
              <c:yMode val="edge"/>
              <c:x val="4.0659513496340054E-2"/>
              <c:y val="0.18852076731785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ES"/>
            </a:p>
          </c:txPr>
        </c:title>
        <c:numFmt formatCode="_-* #,##0.00_-;\-* #,##0.00_-;_-* &quot;-&quot;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955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932875329111899E-2"/>
          <c:y val="0.88109306915144792"/>
          <c:w val="0.80615443172560008"/>
          <c:h val="7.7357391110579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0.70247</cdr:x>
      <cdr:y>0.5562</cdr:y>
    </cdr:from>
    <cdr:to>
      <cdr:x>0.74568</cdr:x>
      <cdr:y>0.62572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905DFA40-717F-4A73-92AD-D567C61BD219}"/>
            </a:ext>
          </a:extLst>
        </cdr:cNvPr>
        <cdr:cNvSpPr txBox="1"/>
      </cdr:nvSpPr>
      <cdr:spPr>
        <a:xfrm xmlns:a="http://schemas.openxmlformats.org/drawingml/2006/main">
          <a:off x="5419725" y="1524000"/>
          <a:ext cx="333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9CD563D-FD83-48A0-8514-7420396F3B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FFB075-BDB4-4615-B378-174E1A78AD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948D3B-DE0B-4B18-AC78-8ADD4B85E232}" type="datetimeFigureOut">
              <a:rPr lang="es-CO" smtClean="0"/>
              <a:t>19/04/2025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4F8C6C-0897-49E7-B094-80C0071B1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442CB9-1885-4978-A030-D2FDD8C81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AF5DC4-C42E-452A-A638-04FF940D87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42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41E09E-DE57-408A-B6AE-FAE74FF78834}" type="datetimeFigureOut">
              <a:rPr lang="es-CO" smtClean="0"/>
              <a:t>19/04/2025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9209A6-6D1D-4A57-92A2-97C8E28F6F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79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26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940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08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08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F91FD-E782-B3FA-136A-A81EDB387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BA643F3-24C8-DD11-3BF7-52EA929A9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A710548-B8C7-28B5-E7B1-170D97039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07BD03-4334-8B2C-E537-51CA15D4A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45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2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81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tapi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10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74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649467-170F-4747-B9CE-456DDC424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759"/>
          <a:stretch/>
        </p:blipFill>
        <p:spPr>
          <a:xfrm>
            <a:off x="1" y="0"/>
            <a:ext cx="12193057" cy="17997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649467-170F-4747-B9CE-456DDC424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951" b="11331"/>
          <a:stretch/>
        </p:blipFill>
        <p:spPr>
          <a:xfrm>
            <a:off x="-1056" y="5711371"/>
            <a:ext cx="12193057" cy="11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9" b="0" i="1">
                <a:solidFill>
                  <a:srgbClr val="7373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14" b="0" i="1">
                <a:solidFill>
                  <a:srgbClr val="7373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27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1F19-B173-4ABB-B257-25B29F3F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6262"/>
          </a:xfrm>
        </p:spPr>
        <p:txBody>
          <a:bodyPr anchor="b"/>
          <a:lstStyle>
            <a:lvl1pPr algn="ctr">
              <a:defRPr sz="6000" b="1" i="0" baseline="0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Título principal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019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947364-5579-4BC3-9FE3-6141497E1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65125"/>
            <a:ext cx="10515600" cy="930275"/>
          </a:xfrm>
        </p:spPr>
        <p:txBody>
          <a:bodyPr/>
          <a:lstStyle>
            <a:lvl1pPr>
              <a:defRPr b="1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15BE516-A8A8-4273-9F65-CCA4B50E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06599"/>
            <a:ext cx="10515600" cy="3441701"/>
          </a:xfrm>
        </p:spPr>
        <p:txBody>
          <a:bodyPr/>
          <a:lstStyle>
            <a:lvl1pPr>
              <a:defRPr b="1" i="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00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C42529-C345-4C67-934D-69EEF9416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" t="3151" r="242" b="107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45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49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ielo, exterior, hierba, edificio&#10;&#10;Descripción generada automáticamente">
            <a:extLst>
              <a:ext uri="{FF2B5EF4-FFF2-40B4-BE49-F238E27FC236}">
                <a16:creationId xmlns:a16="http://schemas.microsoft.com/office/drawing/2014/main" id="{A48154FE-3B66-42E0-99D9-2F15BBCAB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C7184D-64F8-4CA9-AD8E-D508B4CF7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9" t="3151" r="242" b="107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21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hierba, exterior, cielo, tren&#10;&#10;Descripción generada automáticamente">
            <a:extLst>
              <a:ext uri="{FF2B5EF4-FFF2-40B4-BE49-F238E27FC236}">
                <a16:creationId xmlns:a16="http://schemas.microsoft.com/office/drawing/2014/main" id="{56FFD55D-2993-4127-961B-C5B690E85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3B3C42-D039-422C-937A-B6E2DEBB9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9" t="3151" r="242" b="10761"/>
          <a:stretch/>
        </p:blipFill>
        <p:spPr>
          <a:xfrm>
            <a:off x="0" y="17417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01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1F19-B173-4ABB-B257-25B29F3F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50" y="1709739"/>
            <a:ext cx="10515600" cy="1846262"/>
          </a:xfrm>
        </p:spPr>
        <p:txBody>
          <a:bodyPr anchor="b">
            <a:normAutofit/>
          </a:bodyPr>
          <a:lstStyle>
            <a:lvl1pPr algn="ctr">
              <a:defRPr sz="7200" b="1" i="0" baseline="0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¡Gracias!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6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7B2684-6467-4B06-9FD5-3F6F0F98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DA7399-76A2-4604-B1A0-84486B68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8A246-0682-43A1-9107-FA525AAF0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70AA-CA09-491C-B69D-06515735E45D}" type="datetimeFigureOut">
              <a:rPr lang="es-CO" smtClean="0"/>
              <a:t>19/04/2025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49D69-F9F8-4859-B7CB-E7553373A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BC586-F781-4C4F-8E45-EB044761A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D3C9-4EF0-47EF-84DE-7B749D1D0F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16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11" Type="http://schemas.openxmlformats.org/officeDocument/2006/relationships/slide" Target="slide5.xml"/><Relationship Id="rId5" Type="http://schemas.openxmlformats.org/officeDocument/2006/relationships/slide" Target="slide8.xml"/><Relationship Id="rId10" Type="http://schemas.openxmlformats.org/officeDocument/2006/relationships/image" Target="../media/image8.png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3E797E88-E7DF-528E-5556-8819EBDDDD70}"/>
              </a:ext>
            </a:extLst>
          </p:cNvPr>
          <p:cNvSpPr/>
          <p:nvPr/>
        </p:nvSpPr>
        <p:spPr>
          <a:xfrm>
            <a:off x="2437447" y="1813596"/>
            <a:ext cx="1494604" cy="823303"/>
          </a:xfrm>
          <a:prstGeom prst="roundRect">
            <a:avLst/>
          </a:prstGeom>
          <a:solidFill>
            <a:srgbClr val="FFC44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Tahoma "/>
              </a:rPr>
              <a:t>INGRESOS </a:t>
            </a:r>
          </a:p>
        </p:txBody>
      </p:sp>
      <p:sp>
        <p:nvSpPr>
          <p:cNvPr id="6" name="Rectángulo: esquinas redondeadas 5">
            <a:hlinkClick r:id="rId3" action="ppaction://hlinksldjump"/>
            <a:extLst>
              <a:ext uri="{FF2B5EF4-FFF2-40B4-BE49-F238E27FC236}">
                <a16:creationId xmlns:a16="http://schemas.microsoft.com/office/drawing/2014/main" id="{2F9EA435-F6DF-077A-CE7E-B23A9D7B5F11}"/>
              </a:ext>
            </a:extLst>
          </p:cNvPr>
          <p:cNvSpPr/>
          <p:nvPr/>
        </p:nvSpPr>
        <p:spPr>
          <a:xfrm>
            <a:off x="4163978" y="1831923"/>
            <a:ext cx="1494604" cy="823303"/>
          </a:xfrm>
          <a:prstGeom prst="roundRect">
            <a:avLst/>
          </a:prstGeom>
          <a:solidFill>
            <a:srgbClr val="FFC44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Tahoma "/>
              </a:rPr>
              <a:t>EBITDA  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B2129AE6-DF61-485C-1A01-F046B68B08D2}"/>
              </a:ext>
            </a:extLst>
          </p:cNvPr>
          <p:cNvSpPr/>
          <p:nvPr/>
        </p:nvSpPr>
        <p:spPr>
          <a:xfrm>
            <a:off x="418932" y="1767567"/>
            <a:ext cx="1494603" cy="823303"/>
          </a:xfrm>
          <a:prstGeom prst="homePlate">
            <a:avLst/>
          </a:prstGeom>
          <a:solidFill>
            <a:srgbClr val="FFC44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Tahoma "/>
              </a:rPr>
              <a:t>GENERACIÓN DE VALOR </a:t>
            </a:r>
          </a:p>
        </p:txBody>
      </p:sp>
      <p:sp>
        <p:nvSpPr>
          <p:cNvPr id="8" name="Rectángulo: esquinas redondeadas 7">
            <a:hlinkClick r:id="rId4" action="ppaction://hlinksldjump"/>
            <a:extLst>
              <a:ext uri="{FF2B5EF4-FFF2-40B4-BE49-F238E27FC236}">
                <a16:creationId xmlns:a16="http://schemas.microsoft.com/office/drawing/2014/main" id="{F4FDB522-790E-B3CD-A182-41782B1FD083}"/>
              </a:ext>
            </a:extLst>
          </p:cNvPr>
          <p:cNvSpPr/>
          <p:nvPr/>
        </p:nvSpPr>
        <p:spPr>
          <a:xfrm>
            <a:off x="2400825" y="3125009"/>
            <a:ext cx="1531225" cy="8233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COSTOS Y GASTOS 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4C84AF0F-C317-6332-FB64-A2505E68D8D0}"/>
              </a:ext>
            </a:extLst>
          </p:cNvPr>
          <p:cNvSpPr/>
          <p:nvPr/>
        </p:nvSpPr>
        <p:spPr>
          <a:xfrm>
            <a:off x="382310" y="3125009"/>
            <a:ext cx="1531225" cy="823303"/>
          </a:xfrm>
          <a:prstGeom prst="homePlate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Tahoma "/>
              </a:rPr>
              <a:t>OPERACIONES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79CBD5B-BBB9-0FAF-8AED-F84D65EEA8E8}"/>
              </a:ext>
            </a:extLst>
          </p:cNvPr>
          <p:cNvSpPr/>
          <p:nvPr/>
        </p:nvSpPr>
        <p:spPr>
          <a:xfrm>
            <a:off x="2484633" y="1866533"/>
            <a:ext cx="163047" cy="173182"/>
          </a:xfrm>
          <a:prstGeom prst="ellipse">
            <a:avLst/>
          </a:prstGeom>
          <a:solidFill>
            <a:srgbClr val="7A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>
            <a:hlinkClick r:id="rId3" action="ppaction://hlinksldjump"/>
            <a:extLst>
              <a:ext uri="{FF2B5EF4-FFF2-40B4-BE49-F238E27FC236}">
                <a16:creationId xmlns:a16="http://schemas.microsoft.com/office/drawing/2014/main" id="{5ECD6168-1F14-B5A2-9CBA-B6A91E10A76F}"/>
              </a:ext>
            </a:extLst>
          </p:cNvPr>
          <p:cNvSpPr/>
          <p:nvPr/>
        </p:nvSpPr>
        <p:spPr>
          <a:xfrm>
            <a:off x="5998052" y="1844878"/>
            <a:ext cx="1494604" cy="823303"/>
          </a:xfrm>
          <a:prstGeom prst="roundRect">
            <a:avLst/>
          </a:prstGeom>
          <a:solidFill>
            <a:srgbClr val="FFC44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Tahoma "/>
              </a:rPr>
              <a:t>UTILIDAD NETA  </a:t>
            </a:r>
          </a:p>
        </p:txBody>
      </p:sp>
      <p:sp>
        <p:nvSpPr>
          <p:cNvPr id="12" name="Rectángulo: esquinas redondeadas 11">
            <a:hlinkClick r:id="rId5" action="ppaction://hlinksldjump"/>
            <a:extLst>
              <a:ext uri="{FF2B5EF4-FFF2-40B4-BE49-F238E27FC236}">
                <a16:creationId xmlns:a16="http://schemas.microsoft.com/office/drawing/2014/main" id="{7FD27247-9CD2-DDAD-CE8B-D4943754CC24}"/>
              </a:ext>
            </a:extLst>
          </p:cNvPr>
          <p:cNvSpPr/>
          <p:nvPr/>
        </p:nvSpPr>
        <p:spPr>
          <a:xfrm>
            <a:off x="7688437" y="3125009"/>
            <a:ext cx="1494604" cy="8233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CONTINUIDAD PTAR </a:t>
            </a:r>
          </a:p>
        </p:txBody>
      </p:sp>
      <p:sp>
        <p:nvSpPr>
          <p:cNvPr id="13" name="Rectángulo: esquinas redondeadas 12">
            <a:hlinkClick r:id="rId6" action="ppaction://hlinksldjump"/>
            <a:extLst>
              <a:ext uri="{FF2B5EF4-FFF2-40B4-BE49-F238E27FC236}">
                <a16:creationId xmlns:a16="http://schemas.microsoft.com/office/drawing/2014/main" id="{160256EC-419D-417B-9B1B-C5098D22A218}"/>
              </a:ext>
            </a:extLst>
          </p:cNvPr>
          <p:cNvSpPr/>
          <p:nvPr/>
        </p:nvSpPr>
        <p:spPr>
          <a:xfrm>
            <a:off x="4122929" y="3125009"/>
            <a:ext cx="1685204" cy="8233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INVERSIONES </a:t>
            </a:r>
          </a:p>
        </p:txBody>
      </p:sp>
      <p:sp>
        <p:nvSpPr>
          <p:cNvPr id="14" name="Rectángulo: esquinas redondeadas 13">
            <a:hlinkClick r:id="rId7" action="ppaction://hlinksldjump"/>
            <a:extLst>
              <a:ext uri="{FF2B5EF4-FFF2-40B4-BE49-F238E27FC236}">
                <a16:creationId xmlns:a16="http://schemas.microsoft.com/office/drawing/2014/main" id="{E554060E-002D-3D6A-6E6A-93F599E1E39F}"/>
              </a:ext>
            </a:extLst>
          </p:cNvPr>
          <p:cNvSpPr/>
          <p:nvPr/>
        </p:nvSpPr>
        <p:spPr>
          <a:xfrm>
            <a:off x="5925900" y="3125009"/>
            <a:ext cx="1494604" cy="8233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TALI </a:t>
            </a:r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id="{8DA7DAA9-23E4-87B1-7D90-804F98F2C43B}"/>
              </a:ext>
            </a:extLst>
          </p:cNvPr>
          <p:cNvSpPr/>
          <p:nvPr/>
        </p:nvSpPr>
        <p:spPr>
          <a:xfrm>
            <a:off x="9450974" y="3125009"/>
            <a:ext cx="1494604" cy="8233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COSTO DE TTO PTAR</a:t>
            </a:r>
          </a:p>
        </p:txBody>
      </p:sp>
      <p:sp>
        <p:nvSpPr>
          <p:cNvPr id="16" name="Rectángulo: esquinas redondeadas 15">
            <a:hlinkClick r:id="rId8" action="ppaction://hlinksldjump"/>
            <a:extLst>
              <a:ext uri="{FF2B5EF4-FFF2-40B4-BE49-F238E27FC236}">
                <a16:creationId xmlns:a16="http://schemas.microsoft.com/office/drawing/2014/main" id="{541B6B27-2E38-8C17-2903-55475A8A23E1}"/>
              </a:ext>
            </a:extLst>
          </p:cNvPr>
          <p:cNvSpPr/>
          <p:nvPr/>
        </p:nvSpPr>
        <p:spPr>
          <a:xfrm>
            <a:off x="2400826" y="4186386"/>
            <a:ext cx="1531224" cy="8233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INDICE CALIDAD DE AGUA PTAR</a:t>
            </a:r>
          </a:p>
        </p:txBody>
      </p:sp>
      <p:sp>
        <p:nvSpPr>
          <p:cNvPr id="17" name="Rectángulo: esquinas redondeadas 16">
            <a:hlinkClick r:id="rId8" action="ppaction://hlinksldjump"/>
            <a:extLst>
              <a:ext uri="{FF2B5EF4-FFF2-40B4-BE49-F238E27FC236}">
                <a16:creationId xmlns:a16="http://schemas.microsoft.com/office/drawing/2014/main" id="{58D20F70-21A6-46DE-E177-4F8E863E00CD}"/>
              </a:ext>
            </a:extLst>
          </p:cNvPr>
          <p:cNvSpPr/>
          <p:nvPr/>
        </p:nvSpPr>
        <p:spPr>
          <a:xfrm>
            <a:off x="4115761" y="4238730"/>
            <a:ext cx="1692372" cy="770959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AUTOGENERACIÓN DE ENERGÍA </a:t>
            </a:r>
          </a:p>
        </p:txBody>
      </p:sp>
      <p:sp>
        <p:nvSpPr>
          <p:cNvPr id="18" name="Rectángulo: esquinas redondeadas 17">
            <a:hlinkClick r:id="rId9" action="ppaction://hlinksldjump"/>
            <a:extLst>
              <a:ext uri="{FF2B5EF4-FFF2-40B4-BE49-F238E27FC236}">
                <a16:creationId xmlns:a16="http://schemas.microsoft.com/office/drawing/2014/main" id="{AE84F65D-20E1-75F0-B34B-0834BE569AEA}"/>
              </a:ext>
            </a:extLst>
          </p:cNvPr>
          <p:cNvSpPr/>
          <p:nvPr/>
        </p:nvSpPr>
        <p:spPr>
          <a:xfrm>
            <a:off x="7700213" y="4186386"/>
            <a:ext cx="1494604" cy="8233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ÍNDICE CALIDAD  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BIOSÓLIDOSECO </a:t>
            </a:r>
          </a:p>
        </p:txBody>
      </p:sp>
      <p:sp>
        <p:nvSpPr>
          <p:cNvPr id="19" name="Rectángulo: esquinas redondeadas 18">
            <a:hlinkClick r:id="rId9" action="ppaction://hlinksldjump"/>
            <a:extLst>
              <a:ext uri="{FF2B5EF4-FFF2-40B4-BE49-F238E27FC236}">
                <a16:creationId xmlns:a16="http://schemas.microsoft.com/office/drawing/2014/main" id="{F3DA57C3-7751-D3CB-CF70-E9BDDBEDDF5D}"/>
              </a:ext>
            </a:extLst>
          </p:cNvPr>
          <p:cNvSpPr/>
          <p:nvPr/>
        </p:nvSpPr>
        <p:spPr>
          <a:xfrm>
            <a:off x="5928204" y="4186386"/>
            <a:ext cx="1494604" cy="8233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Tahoma "/>
              </a:rPr>
              <a:t>GENERACIÓN DE</a:t>
            </a:r>
          </a:p>
          <a:p>
            <a:pPr algn="ctr"/>
            <a:r>
              <a:rPr lang="es-ES" sz="1200">
                <a:solidFill>
                  <a:schemeClr val="tx1"/>
                </a:solidFill>
                <a:latin typeface="Tahoma "/>
              </a:rPr>
              <a:t>BIOGÁS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52DFB9E-E371-D45D-9F6D-EDF11B6A57F7}"/>
              </a:ext>
            </a:extLst>
          </p:cNvPr>
          <p:cNvCxnSpPr>
            <a:cxnSpLocks/>
          </p:cNvCxnSpPr>
          <p:nvPr/>
        </p:nvCxnSpPr>
        <p:spPr>
          <a:xfrm>
            <a:off x="376582" y="2888513"/>
            <a:ext cx="11098636" cy="78168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id="{BB8E1944-E419-DE94-4E89-3F1EBBC5BC4E}"/>
              </a:ext>
            </a:extLst>
          </p:cNvPr>
          <p:cNvSpPr/>
          <p:nvPr/>
        </p:nvSpPr>
        <p:spPr>
          <a:xfrm>
            <a:off x="6049461" y="1876557"/>
            <a:ext cx="163047" cy="173182"/>
          </a:xfrm>
          <a:prstGeom prst="ellipse">
            <a:avLst/>
          </a:prstGeom>
          <a:solidFill>
            <a:srgbClr val="7A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C17C61F3-65DB-9CE2-8AFD-3FE3E79F198D}"/>
              </a:ext>
            </a:extLst>
          </p:cNvPr>
          <p:cNvSpPr/>
          <p:nvPr/>
        </p:nvSpPr>
        <p:spPr>
          <a:xfrm>
            <a:off x="4218980" y="1876557"/>
            <a:ext cx="163047" cy="173182"/>
          </a:xfrm>
          <a:prstGeom prst="ellipse">
            <a:avLst/>
          </a:prstGeom>
          <a:solidFill>
            <a:srgbClr val="7A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14E5151-E579-7B90-809A-56FFB85340F6}"/>
              </a:ext>
            </a:extLst>
          </p:cNvPr>
          <p:cNvSpPr/>
          <p:nvPr/>
        </p:nvSpPr>
        <p:spPr>
          <a:xfrm>
            <a:off x="2446246" y="3173582"/>
            <a:ext cx="163047" cy="17318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highlight>
                <a:srgbClr val="7AD400"/>
              </a:highlight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B75D290-6829-E3CB-BB91-72B337762809}"/>
              </a:ext>
            </a:extLst>
          </p:cNvPr>
          <p:cNvSpPr/>
          <p:nvPr/>
        </p:nvSpPr>
        <p:spPr>
          <a:xfrm>
            <a:off x="4170218" y="3173582"/>
            <a:ext cx="163047" cy="173182"/>
          </a:xfrm>
          <a:prstGeom prst="ellipse">
            <a:avLst/>
          </a:prstGeom>
          <a:solidFill>
            <a:srgbClr val="7A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63B07C-20DE-4CFA-1A95-9451A3CED705}"/>
              </a:ext>
            </a:extLst>
          </p:cNvPr>
          <p:cNvSpPr/>
          <p:nvPr/>
        </p:nvSpPr>
        <p:spPr>
          <a:xfrm>
            <a:off x="5978630" y="3177562"/>
            <a:ext cx="163047" cy="173182"/>
          </a:xfrm>
          <a:prstGeom prst="ellipse">
            <a:avLst/>
          </a:prstGeom>
          <a:solidFill>
            <a:srgbClr val="70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8179C1E8-A864-15DD-19B8-04CDF9172D04}"/>
              </a:ext>
            </a:extLst>
          </p:cNvPr>
          <p:cNvSpPr/>
          <p:nvPr/>
        </p:nvSpPr>
        <p:spPr>
          <a:xfrm>
            <a:off x="7728539" y="3173582"/>
            <a:ext cx="163047" cy="173182"/>
          </a:xfrm>
          <a:prstGeom prst="ellipse">
            <a:avLst/>
          </a:prstGeom>
          <a:solidFill>
            <a:srgbClr val="70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77CC52B-A26C-FCD8-F36A-4250677F39B9}"/>
              </a:ext>
            </a:extLst>
          </p:cNvPr>
          <p:cNvSpPr/>
          <p:nvPr/>
        </p:nvSpPr>
        <p:spPr>
          <a:xfrm>
            <a:off x="9501183" y="3173582"/>
            <a:ext cx="163047" cy="173182"/>
          </a:xfrm>
          <a:prstGeom prst="ellipse">
            <a:avLst/>
          </a:prstGeom>
          <a:solidFill>
            <a:srgbClr val="70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2E0953-56F7-6AB9-0517-48455ED306B2}"/>
              </a:ext>
            </a:extLst>
          </p:cNvPr>
          <p:cNvSpPr/>
          <p:nvPr/>
        </p:nvSpPr>
        <p:spPr>
          <a:xfrm>
            <a:off x="2437447" y="4238730"/>
            <a:ext cx="163047" cy="173182"/>
          </a:xfrm>
          <a:prstGeom prst="ellipse">
            <a:avLst/>
          </a:prstGeom>
          <a:solidFill>
            <a:srgbClr val="70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7DDC7F1-23F0-114B-560E-2E41FD5C01D8}"/>
              </a:ext>
            </a:extLst>
          </p:cNvPr>
          <p:cNvSpPr/>
          <p:nvPr/>
        </p:nvSpPr>
        <p:spPr>
          <a:xfrm>
            <a:off x="4170218" y="4279370"/>
            <a:ext cx="163047" cy="173182"/>
          </a:xfrm>
          <a:prstGeom prst="ellipse">
            <a:avLst/>
          </a:prstGeom>
          <a:solidFill>
            <a:srgbClr val="7A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C375EF8-DCCD-6212-DE45-76FFED724380}"/>
              </a:ext>
            </a:extLst>
          </p:cNvPr>
          <p:cNvSpPr/>
          <p:nvPr/>
        </p:nvSpPr>
        <p:spPr>
          <a:xfrm>
            <a:off x="5978630" y="4238730"/>
            <a:ext cx="163047" cy="173182"/>
          </a:xfrm>
          <a:prstGeom prst="ellipse">
            <a:avLst/>
          </a:prstGeom>
          <a:solidFill>
            <a:srgbClr val="7A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93744FE-AAF0-4C91-E911-AEA1F71037FD}"/>
              </a:ext>
            </a:extLst>
          </p:cNvPr>
          <p:cNvSpPr/>
          <p:nvPr/>
        </p:nvSpPr>
        <p:spPr>
          <a:xfrm>
            <a:off x="7743815" y="4238730"/>
            <a:ext cx="163047" cy="173182"/>
          </a:xfrm>
          <a:prstGeom prst="ellipse">
            <a:avLst/>
          </a:prstGeom>
          <a:solidFill>
            <a:srgbClr val="70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D140A75F-FBEB-9F51-30FB-50C74FDBC60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D2E356DA-9EA8-125A-D0B3-15BEF246F04B}"/>
              </a:ext>
            </a:extLst>
          </p:cNvPr>
          <p:cNvSpPr/>
          <p:nvPr/>
        </p:nvSpPr>
        <p:spPr>
          <a:xfrm>
            <a:off x="897623" y="107673"/>
            <a:ext cx="5787482" cy="631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marzo 2025 – Aguas Nacionales  </a:t>
            </a:r>
            <a:endParaRPr lang="es-CO" sz="2000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ES" sz="1400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: esquinas redondeadas 1">
            <a:hlinkClick r:id="rId11" action="ppaction://hlinksldjump"/>
            <a:extLst>
              <a:ext uri="{FF2B5EF4-FFF2-40B4-BE49-F238E27FC236}">
                <a16:creationId xmlns:a16="http://schemas.microsoft.com/office/drawing/2014/main" id="{446108B0-0BCB-BA2A-692E-48A225490F70}"/>
              </a:ext>
            </a:extLst>
          </p:cNvPr>
          <p:cNvSpPr/>
          <p:nvPr/>
        </p:nvSpPr>
        <p:spPr>
          <a:xfrm>
            <a:off x="7688437" y="1835301"/>
            <a:ext cx="1494604" cy="823303"/>
          </a:xfrm>
          <a:prstGeom prst="roundRect">
            <a:avLst/>
          </a:prstGeom>
          <a:solidFill>
            <a:srgbClr val="FFC44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ahoma "/>
              </a:rPr>
              <a:t>LIQUIDEZ 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C0014A2-668D-8166-8DD1-393BCDDDD29A}"/>
              </a:ext>
            </a:extLst>
          </p:cNvPr>
          <p:cNvSpPr/>
          <p:nvPr/>
        </p:nvSpPr>
        <p:spPr>
          <a:xfrm>
            <a:off x="7742158" y="1879672"/>
            <a:ext cx="163047" cy="173182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5930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9 Elipse">
            <a:extLst>
              <a:ext uri="{FF2B5EF4-FFF2-40B4-BE49-F238E27FC236}">
                <a16:creationId xmlns:a16="http://schemas.microsoft.com/office/drawing/2014/main" id="{23201BC8-13E7-D094-5E05-9302B1A65442}"/>
              </a:ext>
            </a:extLst>
          </p:cNvPr>
          <p:cNvSpPr/>
          <p:nvPr/>
        </p:nvSpPr>
        <p:spPr bwMode="auto">
          <a:xfrm>
            <a:off x="976295" y="5938725"/>
            <a:ext cx="155577" cy="157113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29 Elipse">
            <a:extLst>
              <a:ext uri="{FF2B5EF4-FFF2-40B4-BE49-F238E27FC236}">
                <a16:creationId xmlns:a16="http://schemas.microsoft.com/office/drawing/2014/main" id="{3249CC85-993E-3E5D-8F40-862023E9DD88}"/>
              </a:ext>
            </a:extLst>
          </p:cNvPr>
          <p:cNvSpPr/>
          <p:nvPr/>
        </p:nvSpPr>
        <p:spPr bwMode="auto">
          <a:xfrm>
            <a:off x="976295" y="6126000"/>
            <a:ext cx="155577" cy="157113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29 Elipse">
            <a:extLst>
              <a:ext uri="{FF2B5EF4-FFF2-40B4-BE49-F238E27FC236}">
                <a16:creationId xmlns:a16="http://schemas.microsoft.com/office/drawing/2014/main" id="{5F8A61D0-46B0-1B19-69F0-1545C9527ED5}"/>
              </a:ext>
            </a:extLst>
          </p:cNvPr>
          <p:cNvSpPr/>
          <p:nvPr/>
        </p:nvSpPr>
        <p:spPr bwMode="auto">
          <a:xfrm>
            <a:off x="976294" y="6326202"/>
            <a:ext cx="155577" cy="144273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ángulo: esquinas redondeadas 22">
            <a:hlinkClick r:id="rId3" action="ppaction://hlinksldjump"/>
            <a:extLst>
              <a:ext uri="{FF2B5EF4-FFF2-40B4-BE49-F238E27FC236}">
                <a16:creationId xmlns:a16="http://schemas.microsoft.com/office/drawing/2014/main" id="{7B44A9D8-E972-4E51-8D9E-15E3B134131D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INICIO</a:t>
            </a:r>
          </a:p>
        </p:txBody>
      </p:sp>
      <p:sp>
        <p:nvSpPr>
          <p:cNvPr id="25" name="29 Elipse">
            <a:extLst>
              <a:ext uri="{FF2B5EF4-FFF2-40B4-BE49-F238E27FC236}">
                <a16:creationId xmlns:a16="http://schemas.microsoft.com/office/drawing/2014/main" id="{1F7DBFD0-F1A7-48CD-8A67-707F648778AB}"/>
              </a:ext>
            </a:extLst>
          </p:cNvPr>
          <p:cNvSpPr/>
          <p:nvPr/>
        </p:nvSpPr>
        <p:spPr bwMode="auto">
          <a:xfrm>
            <a:off x="11863092" y="5985738"/>
            <a:ext cx="155578" cy="16241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EBA4C786-44A8-47B0-82AA-30BB86F2EE04}"/>
              </a:ext>
            </a:extLst>
          </p:cNvPr>
          <p:cNvSpPr/>
          <p:nvPr/>
        </p:nvSpPr>
        <p:spPr bwMode="auto">
          <a:xfrm>
            <a:off x="11863092" y="6158644"/>
            <a:ext cx="155578" cy="16423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A19D82-78E7-D703-1827-11BEB5E4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27851"/>
              </p:ext>
            </p:extLst>
          </p:nvPr>
        </p:nvGraphicFramePr>
        <p:xfrm>
          <a:off x="144459" y="5927784"/>
          <a:ext cx="1053312" cy="577215"/>
        </p:xfrm>
        <a:graphic>
          <a:graphicData uri="http://schemas.openxmlformats.org/drawingml/2006/table">
            <a:tbl>
              <a:tblPr/>
              <a:tblGrid>
                <a:gridCol w="665166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388146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66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=&gt;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209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66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08E48D0-D79F-7D97-1EEE-F5C121B91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77790"/>
              </p:ext>
            </p:extLst>
          </p:nvPr>
        </p:nvGraphicFramePr>
        <p:xfrm>
          <a:off x="11043502" y="5971872"/>
          <a:ext cx="1003300" cy="354330"/>
        </p:xfrm>
        <a:graphic>
          <a:graphicData uri="http://schemas.openxmlformats.org/drawingml/2006/table">
            <a:tbl>
              <a:tblPr/>
              <a:tblGrid>
                <a:gridCol w="792327">
                  <a:extLst>
                    <a:ext uri="{9D8B030D-6E8A-4147-A177-3AD203B41FA5}">
                      <a16:colId xmlns:a16="http://schemas.microsoft.com/office/drawing/2014/main" val="1039295854"/>
                    </a:ext>
                  </a:extLst>
                </a:gridCol>
                <a:gridCol w="210973">
                  <a:extLst>
                    <a:ext uri="{9D8B030D-6E8A-4147-A177-3AD203B41FA5}">
                      <a16:colId xmlns:a16="http://schemas.microsoft.com/office/drawing/2014/main" val="2288224198"/>
                    </a:ext>
                  </a:extLst>
                </a:gridCol>
              </a:tblGrid>
              <a:tr h="17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=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21458"/>
                  </a:ext>
                </a:extLst>
              </a:tr>
              <a:tr h="169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&lt;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98877"/>
                  </a:ext>
                </a:extLst>
              </a:tr>
            </a:tbl>
          </a:graphicData>
        </a:graphic>
      </p:graphicFrame>
      <p:pic>
        <p:nvPicPr>
          <p:cNvPr id="2" name="object 6">
            <a:extLst>
              <a:ext uri="{FF2B5EF4-FFF2-40B4-BE49-F238E27FC236}">
                <a16:creationId xmlns:a16="http://schemas.microsoft.com/office/drawing/2014/main" id="{3CC3DC7D-23E4-4979-B4A4-DFB7E5B9DF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3410EA0-F42A-169A-D799-B07CA825F65F}"/>
              </a:ext>
            </a:extLst>
          </p:cNvPr>
          <p:cNvSpPr/>
          <p:nvPr/>
        </p:nvSpPr>
        <p:spPr>
          <a:xfrm>
            <a:off x="897623" y="107673"/>
            <a:ext cx="5787482" cy="39196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/>
                <a:ea typeface="Tahoma"/>
                <a:cs typeface="Tahoma"/>
              </a:rPr>
              <a:t>CMI acumulado marzo 2025 – Aguas Nacionales  </a:t>
            </a:r>
            <a:endParaRPr lang="es-CO" sz="2000" dirty="0">
              <a:solidFill>
                <a:srgbClr val="737373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31B2A4B-480D-5902-F760-00705E53F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00012"/>
              </p:ext>
            </p:extLst>
          </p:nvPr>
        </p:nvGraphicFramePr>
        <p:xfrm>
          <a:off x="144459" y="4283842"/>
          <a:ext cx="5951540" cy="1539993"/>
        </p:xfrm>
        <a:graphic>
          <a:graphicData uri="http://schemas.openxmlformats.org/drawingml/2006/table">
            <a:tbl>
              <a:tblPr/>
              <a:tblGrid>
                <a:gridCol w="665166">
                  <a:extLst>
                    <a:ext uri="{9D8B030D-6E8A-4147-A177-3AD203B41FA5}">
                      <a16:colId xmlns:a16="http://schemas.microsoft.com/office/drawing/2014/main" val="1579196341"/>
                    </a:ext>
                  </a:extLst>
                </a:gridCol>
                <a:gridCol w="794070">
                  <a:extLst>
                    <a:ext uri="{9D8B030D-6E8A-4147-A177-3AD203B41FA5}">
                      <a16:colId xmlns:a16="http://schemas.microsoft.com/office/drawing/2014/main" val="3323061678"/>
                    </a:ext>
                  </a:extLst>
                </a:gridCol>
                <a:gridCol w="1135622">
                  <a:extLst>
                    <a:ext uri="{9D8B030D-6E8A-4147-A177-3AD203B41FA5}">
                      <a16:colId xmlns:a16="http://schemas.microsoft.com/office/drawing/2014/main" val="553278966"/>
                    </a:ext>
                  </a:extLst>
                </a:gridCol>
                <a:gridCol w="3356682">
                  <a:extLst>
                    <a:ext uri="{9D8B030D-6E8A-4147-A177-3AD203B41FA5}">
                      <a16:colId xmlns:a16="http://schemas.microsoft.com/office/drawing/2014/main" val="4193522458"/>
                    </a:ext>
                  </a:extLst>
                </a:gridCol>
              </a:tblGrid>
              <a:tr h="540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 Cumplimiento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52256"/>
                  </a:ext>
                </a:extLst>
              </a:tr>
              <a:tr h="999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1,279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En el último mes el acumulado de la producción de biogás alcanzó la meta propuesta de 1279 Nm3/h, resultado del incremento de caudal  de ingreso a la planta en los últimos meses y la continuidad de los procesos de operación en la digestión del lodo.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580496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642B92F-839B-7F09-0958-AFCEE5D7B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25107"/>
              </p:ext>
            </p:extLst>
          </p:nvPr>
        </p:nvGraphicFramePr>
        <p:xfrm>
          <a:off x="6224337" y="4272120"/>
          <a:ext cx="5822465" cy="1539993"/>
        </p:xfrm>
        <a:graphic>
          <a:graphicData uri="http://schemas.openxmlformats.org/drawingml/2006/table">
            <a:tbl>
              <a:tblPr/>
              <a:tblGrid>
                <a:gridCol w="503722">
                  <a:extLst>
                    <a:ext uri="{9D8B030D-6E8A-4147-A177-3AD203B41FA5}">
                      <a16:colId xmlns:a16="http://schemas.microsoft.com/office/drawing/2014/main" val="1540984749"/>
                    </a:ext>
                  </a:extLst>
                </a:gridCol>
                <a:gridCol w="900408">
                  <a:extLst>
                    <a:ext uri="{9D8B030D-6E8A-4147-A177-3AD203B41FA5}">
                      <a16:colId xmlns:a16="http://schemas.microsoft.com/office/drawing/2014/main" val="1663876187"/>
                    </a:ext>
                  </a:extLst>
                </a:gridCol>
                <a:gridCol w="1207525">
                  <a:extLst>
                    <a:ext uri="{9D8B030D-6E8A-4147-A177-3AD203B41FA5}">
                      <a16:colId xmlns:a16="http://schemas.microsoft.com/office/drawing/2014/main" val="2535354445"/>
                    </a:ext>
                  </a:extLst>
                </a:gridCol>
                <a:gridCol w="3210810">
                  <a:extLst>
                    <a:ext uri="{9D8B030D-6E8A-4147-A177-3AD203B41FA5}">
                      <a16:colId xmlns:a16="http://schemas.microsoft.com/office/drawing/2014/main" val="4232060936"/>
                    </a:ext>
                  </a:extLst>
                </a:gridCol>
              </a:tblGrid>
              <a:tr h="511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19468"/>
                  </a:ext>
                </a:extLst>
              </a:tr>
              <a:tr h="1028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auto"/>
                      <a:r>
                        <a:rPr lang="es-ES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En enero el biosólido seco por sus características de calidad, cumple como tipo B  según decreto 1287 de 2014, alcanzando la meta establecida. Están pendientes los resultados de febrero y marzo.</a:t>
                      </a:r>
                      <a:endParaRPr lang="es-MX" sz="1100" b="0" i="0" u="none" strike="noStrike" kern="1200" dirty="0">
                        <a:solidFill>
                          <a:srgbClr val="737373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57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158922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E4FDAB2-FEBA-A83E-E7A4-1ADD8CC9EC23}"/>
              </a:ext>
            </a:extLst>
          </p:cNvPr>
          <p:cNvSpPr txBox="1"/>
          <p:nvPr/>
        </p:nvSpPr>
        <p:spPr>
          <a:xfrm>
            <a:off x="859123" y="601951"/>
            <a:ext cx="6233886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575DD0C-A348-457F-81B7-6A8E4D88F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275636"/>
              </p:ext>
            </p:extLst>
          </p:nvPr>
        </p:nvGraphicFramePr>
        <p:xfrm>
          <a:off x="6095999" y="796360"/>
          <a:ext cx="6063320" cy="342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01DA09-0404-4613-86CE-94993BE6F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041726"/>
              </p:ext>
            </p:extLst>
          </p:nvPr>
        </p:nvGraphicFramePr>
        <p:xfrm>
          <a:off x="-183699" y="848920"/>
          <a:ext cx="6151363" cy="33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6276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9 Elipse">
            <a:extLst>
              <a:ext uri="{FF2B5EF4-FFF2-40B4-BE49-F238E27FC236}">
                <a16:creationId xmlns:a16="http://schemas.microsoft.com/office/drawing/2014/main" id="{C6C06583-7587-4ABF-B8C7-5B8817027FAA}"/>
              </a:ext>
            </a:extLst>
          </p:cNvPr>
          <p:cNvSpPr/>
          <p:nvPr/>
        </p:nvSpPr>
        <p:spPr bwMode="auto">
          <a:xfrm>
            <a:off x="11087403" y="6108034"/>
            <a:ext cx="155578" cy="159429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1045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0" name="29 Elipse">
            <a:extLst>
              <a:ext uri="{FF2B5EF4-FFF2-40B4-BE49-F238E27FC236}">
                <a16:creationId xmlns:a16="http://schemas.microsoft.com/office/drawing/2014/main" id="{9DFB5050-3787-403D-85DC-9B22D620227D}"/>
              </a:ext>
            </a:extLst>
          </p:cNvPr>
          <p:cNvSpPr/>
          <p:nvPr/>
        </p:nvSpPr>
        <p:spPr bwMode="auto">
          <a:xfrm>
            <a:off x="11087403" y="6303333"/>
            <a:ext cx="155578" cy="14920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1045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1" name="29 Elipse">
            <a:extLst>
              <a:ext uri="{FF2B5EF4-FFF2-40B4-BE49-F238E27FC236}">
                <a16:creationId xmlns:a16="http://schemas.microsoft.com/office/drawing/2014/main" id="{BF9D8EC5-11E7-457E-A5CA-27C9DAEA1E7A}"/>
              </a:ext>
            </a:extLst>
          </p:cNvPr>
          <p:cNvSpPr/>
          <p:nvPr/>
        </p:nvSpPr>
        <p:spPr bwMode="auto">
          <a:xfrm>
            <a:off x="11087403" y="6488409"/>
            <a:ext cx="155578" cy="14089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1045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6E77D6F-4BB5-41AB-9497-2474775E9DE1}"/>
              </a:ext>
            </a:extLst>
          </p:cNvPr>
          <p:cNvSpPr txBox="1"/>
          <p:nvPr/>
        </p:nvSpPr>
        <p:spPr>
          <a:xfrm>
            <a:off x="582088" y="812211"/>
            <a:ext cx="6233886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Generación de Valor</a:t>
            </a:r>
          </a:p>
        </p:txBody>
      </p:sp>
      <p:pic>
        <p:nvPicPr>
          <p:cNvPr id="17" name="object 6">
            <a:extLst>
              <a:ext uri="{FF2B5EF4-FFF2-40B4-BE49-F238E27FC236}">
                <a16:creationId xmlns:a16="http://schemas.microsoft.com/office/drawing/2014/main" id="{A5150676-FC51-43F7-999C-50DF4522571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59" y="66177"/>
            <a:ext cx="753164" cy="714446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EB601BF-77F3-4512-9406-E64B08394782}"/>
              </a:ext>
            </a:extLst>
          </p:cNvPr>
          <p:cNvSpPr/>
          <p:nvPr/>
        </p:nvSpPr>
        <p:spPr>
          <a:xfrm>
            <a:off x="897623" y="107673"/>
            <a:ext cx="5740995" cy="631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marzo 2025 - Aguas Nacionales  </a:t>
            </a:r>
            <a:endParaRPr lang="es-CO" sz="2000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</a:t>
            </a:r>
          </a:p>
        </p:txBody>
      </p:sp>
      <p:sp>
        <p:nvSpPr>
          <p:cNvPr id="12" name="Rectángulo: esquinas redondeadas 11">
            <a:hlinkClick r:id="rId3" action="ppaction://hlinksldjump"/>
            <a:extLst>
              <a:ext uri="{FF2B5EF4-FFF2-40B4-BE49-F238E27FC236}">
                <a16:creationId xmlns:a16="http://schemas.microsoft.com/office/drawing/2014/main" id="{0AB11C31-2BB2-4447-94B2-2FCCFEC4640C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5BB626B1-7D3B-98DB-0E76-858479EFF526}"/>
              </a:ext>
            </a:extLst>
          </p:cNvPr>
          <p:cNvGraphicFramePr>
            <a:graphicFrameLocks noGrp="1"/>
          </p:cNvGraphicFramePr>
          <p:nvPr/>
        </p:nvGraphicFramePr>
        <p:xfrm>
          <a:off x="10175693" y="6099906"/>
          <a:ext cx="1178106" cy="537709"/>
        </p:xfrm>
        <a:graphic>
          <a:graphicData uri="http://schemas.openxmlformats.org/drawingml/2006/table">
            <a:tbl>
              <a:tblPr/>
              <a:tblGrid>
                <a:gridCol w="825658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352448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80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173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80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6E30C14-02A7-42F3-9485-49E0FAD330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063633"/>
              </p:ext>
            </p:extLst>
          </p:nvPr>
        </p:nvGraphicFramePr>
        <p:xfrm>
          <a:off x="2250831" y="1174297"/>
          <a:ext cx="6907237" cy="290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D09EE9-6A64-4B75-9A9F-00B7BEEF3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67620"/>
              </p:ext>
            </p:extLst>
          </p:nvPr>
        </p:nvGraphicFramePr>
        <p:xfrm>
          <a:off x="761005" y="4216635"/>
          <a:ext cx="10515599" cy="1541957"/>
        </p:xfrm>
        <a:graphic>
          <a:graphicData uri="http://schemas.openxmlformats.org/drawingml/2006/table">
            <a:tbl>
              <a:tblPr/>
              <a:tblGrid>
                <a:gridCol w="1037684">
                  <a:extLst>
                    <a:ext uri="{9D8B030D-6E8A-4147-A177-3AD203B41FA5}">
                      <a16:colId xmlns:a16="http://schemas.microsoft.com/office/drawing/2014/main" val="3977920445"/>
                    </a:ext>
                  </a:extLst>
                </a:gridCol>
                <a:gridCol w="1110080">
                  <a:extLst>
                    <a:ext uri="{9D8B030D-6E8A-4147-A177-3AD203B41FA5}">
                      <a16:colId xmlns:a16="http://schemas.microsoft.com/office/drawing/2014/main" val="1427529463"/>
                    </a:ext>
                  </a:extLst>
                </a:gridCol>
                <a:gridCol w="1113097">
                  <a:extLst>
                    <a:ext uri="{9D8B030D-6E8A-4147-A177-3AD203B41FA5}">
                      <a16:colId xmlns:a16="http://schemas.microsoft.com/office/drawing/2014/main" val="3437057271"/>
                    </a:ext>
                  </a:extLst>
                </a:gridCol>
                <a:gridCol w="844626">
                  <a:extLst>
                    <a:ext uri="{9D8B030D-6E8A-4147-A177-3AD203B41FA5}">
                      <a16:colId xmlns:a16="http://schemas.microsoft.com/office/drawing/2014/main" val="4028271970"/>
                    </a:ext>
                  </a:extLst>
                </a:gridCol>
                <a:gridCol w="808428">
                  <a:extLst>
                    <a:ext uri="{9D8B030D-6E8A-4147-A177-3AD203B41FA5}">
                      <a16:colId xmlns:a16="http://schemas.microsoft.com/office/drawing/2014/main" val="420057305"/>
                    </a:ext>
                  </a:extLst>
                </a:gridCol>
                <a:gridCol w="5601684">
                  <a:extLst>
                    <a:ext uri="{9D8B030D-6E8A-4147-A177-3AD203B41FA5}">
                      <a16:colId xmlns:a16="http://schemas.microsoft.com/office/drawing/2014/main" val="845458609"/>
                    </a:ext>
                  </a:extLst>
                </a:gridCol>
              </a:tblGrid>
              <a:tr h="372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54925"/>
                  </a:ext>
                </a:extLst>
              </a:tr>
              <a:tr h="5847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$ 438.015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$ 91,725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$ 89,346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92D050"/>
                          </a:solidFill>
                          <a:effectLst/>
                          <a:latin typeface="Tahoma" panose="020B0604030504040204" pitchFamily="34" charset="0"/>
                        </a:rPr>
                        <a:t>103%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2,379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rtl="0" fontAlgn="t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Ingresos </a:t>
                      </a:r>
                      <a:r>
                        <a:rPr lang="es-CO" sz="11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Sobreejecución</a:t>
                      </a:r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de $2,379:</a:t>
                      </a:r>
                      <a:b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Se presenta una </a:t>
                      </a:r>
                      <a:r>
                        <a:rPr lang="es-CO" sz="11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sobreejecución</a:t>
                      </a:r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en otros ingresos operativos $2,451; principalmente derivados de la AMB No 7 que prorrogó el contrato hasta agosto de 2025 y adicionó recursos para la interventoría de los contratos de obra en ejecución.</a:t>
                      </a:r>
                    </a:p>
                  </a:txBody>
                  <a:tcPr marL="83802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706783"/>
                  </a:ext>
                </a:extLst>
              </a:tr>
              <a:tr h="5847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882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75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9 Elipse">
            <a:extLst>
              <a:ext uri="{FF2B5EF4-FFF2-40B4-BE49-F238E27FC236}">
                <a16:creationId xmlns:a16="http://schemas.microsoft.com/office/drawing/2014/main" id="{B1E126B0-0FB8-4747-B0C5-2708CE124C76}"/>
              </a:ext>
            </a:extLst>
          </p:cNvPr>
          <p:cNvSpPr/>
          <p:nvPr/>
        </p:nvSpPr>
        <p:spPr bwMode="auto">
          <a:xfrm>
            <a:off x="11957054" y="6221806"/>
            <a:ext cx="155578" cy="159429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1045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5" name="29 Elipse">
            <a:extLst>
              <a:ext uri="{FF2B5EF4-FFF2-40B4-BE49-F238E27FC236}">
                <a16:creationId xmlns:a16="http://schemas.microsoft.com/office/drawing/2014/main" id="{7024905C-9ED6-4038-A4F2-8A7E31ADD8C3}"/>
              </a:ext>
            </a:extLst>
          </p:cNvPr>
          <p:cNvSpPr/>
          <p:nvPr/>
        </p:nvSpPr>
        <p:spPr bwMode="auto">
          <a:xfrm>
            <a:off x="11957054" y="6407265"/>
            <a:ext cx="155578" cy="14920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1045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6" name="29 Elipse">
            <a:extLst>
              <a:ext uri="{FF2B5EF4-FFF2-40B4-BE49-F238E27FC236}">
                <a16:creationId xmlns:a16="http://schemas.microsoft.com/office/drawing/2014/main" id="{1ABCCFBD-3F63-4E4A-A8CA-87585460D50C}"/>
              </a:ext>
            </a:extLst>
          </p:cNvPr>
          <p:cNvSpPr/>
          <p:nvPr/>
        </p:nvSpPr>
        <p:spPr bwMode="auto">
          <a:xfrm>
            <a:off x="11957054" y="6582501"/>
            <a:ext cx="155578" cy="14089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1045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7" name="Rectángulo: esquinas redondeadas 16">
            <a:hlinkClick r:id="rId3" action="ppaction://hlinksldjump"/>
            <a:extLst>
              <a:ext uri="{FF2B5EF4-FFF2-40B4-BE49-F238E27FC236}">
                <a16:creationId xmlns:a16="http://schemas.microsoft.com/office/drawing/2014/main" id="{39462BB0-38CC-42C5-A73A-07EECBDEC7DD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5986CFF-062E-E4E8-B5A6-97E616961971}"/>
              </a:ext>
            </a:extLst>
          </p:cNvPr>
          <p:cNvGraphicFramePr>
            <a:graphicFrameLocks noGrp="1"/>
          </p:cNvGraphicFramePr>
          <p:nvPr/>
        </p:nvGraphicFramePr>
        <p:xfrm>
          <a:off x="11096926" y="6221806"/>
          <a:ext cx="1062037" cy="537709"/>
        </p:xfrm>
        <a:graphic>
          <a:graphicData uri="http://schemas.openxmlformats.org/drawingml/2006/table">
            <a:tbl>
              <a:tblPr/>
              <a:tblGrid>
                <a:gridCol w="773906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80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173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80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pic>
        <p:nvPicPr>
          <p:cNvPr id="2" name="object 6">
            <a:extLst>
              <a:ext uri="{FF2B5EF4-FFF2-40B4-BE49-F238E27FC236}">
                <a16:creationId xmlns:a16="http://schemas.microsoft.com/office/drawing/2014/main" id="{1A6CEC6C-4C97-C646-51CD-62641BAC825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6547045-386A-7C71-E17A-53ED3BDEF63F}"/>
              </a:ext>
            </a:extLst>
          </p:cNvPr>
          <p:cNvSpPr/>
          <p:nvPr/>
        </p:nvSpPr>
        <p:spPr>
          <a:xfrm>
            <a:off x="897623" y="107673"/>
            <a:ext cx="5740995" cy="631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marzo 2025 - Aguas Nacionales  </a:t>
            </a:r>
            <a:endParaRPr lang="es-CO" sz="2000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BCA957-6EFB-6D90-7296-5674501CEE10}"/>
              </a:ext>
            </a:extLst>
          </p:cNvPr>
          <p:cNvSpPr txBox="1"/>
          <p:nvPr/>
        </p:nvSpPr>
        <p:spPr>
          <a:xfrm>
            <a:off x="875071" y="728968"/>
            <a:ext cx="6233886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Generación de Valor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71D721F4-86DC-7CE1-1F75-956577183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77224"/>
              </p:ext>
            </p:extLst>
          </p:nvPr>
        </p:nvGraphicFramePr>
        <p:xfrm>
          <a:off x="358603" y="5468720"/>
          <a:ext cx="5779803" cy="554990"/>
        </p:xfrm>
        <a:graphic>
          <a:graphicData uri="http://schemas.openxmlformats.org/drawingml/2006/table">
            <a:tbl>
              <a:tblPr/>
              <a:tblGrid>
                <a:gridCol w="5779803">
                  <a:extLst>
                    <a:ext uri="{9D8B030D-6E8A-4147-A177-3AD203B41FA5}">
                      <a16:colId xmlns:a16="http://schemas.microsoft.com/office/drawing/2014/main" val="2524553051"/>
                    </a:ext>
                  </a:extLst>
                </a:gridCol>
              </a:tblGrid>
              <a:tr h="554990">
                <a:tc>
                  <a:txBody>
                    <a:bodyPr/>
                    <a:lstStyle/>
                    <a:p>
                      <a:pPr algn="just" rtl="0" fontAlgn="auto"/>
                      <a:r>
                        <a:rPr lang="es-E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Se obtuvo una </a:t>
                      </a:r>
                      <a:r>
                        <a:rPr lang="es-ES" sz="11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sobreejecución</a:t>
                      </a:r>
                      <a:r>
                        <a:rPr lang="es-E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EBITDA de $2,738 principalmente  por el menor valor ejecutado en costos y gastos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2000" marR="7200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71026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DFB41D58-8E44-0716-1D21-D9CD30A79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00648"/>
              </p:ext>
            </p:extLst>
          </p:nvPr>
        </p:nvGraphicFramePr>
        <p:xfrm>
          <a:off x="6379159" y="5468720"/>
          <a:ext cx="5779804" cy="537709"/>
        </p:xfrm>
        <a:graphic>
          <a:graphicData uri="http://schemas.openxmlformats.org/drawingml/2006/table">
            <a:tbl>
              <a:tblPr/>
              <a:tblGrid>
                <a:gridCol w="5779804">
                  <a:extLst>
                    <a:ext uri="{9D8B030D-6E8A-4147-A177-3AD203B41FA5}">
                      <a16:colId xmlns:a16="http://schemas.microsoft.com/office/drawing/2014/main" val="1796948626"/>
                    </a:ext>
                  </a:extLst>
                </a:gridCol>
              </a:tblGrid>
              <a:tr h="537709">
                <a:tc>
                  <a:txBody>
                    <a:bodyPr/>
                    <a:lstStyle/>
                    <a:p>
                      <a:pPr algn="just" rtl="0" fontAlgn="auto"/>
                      <a:r>
                        <a:rPr lang="es-ES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Se presenta una </a:t>
                      </a:r>
                      <a:r>
                        <a:rPr lang="es-ES" sz="1100" b="0" i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sobreejecución</a:t>
                      </a:r>
                      <a:r>
                        <a:rPr lang="es-ES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de $6,705 originada principalmente por los mayores ingresos de la interventoría y los menores costos y gastos ejecutados</a:t>
                      </a:r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7200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615135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1199A6-116D-442D-BD9B-E5F496C81322}"/>
              </a:ext>
            </a:extLst>
          </p:cNvPr>
          <p:cNvGraphicFramePr>
            <a:graphicFrameLocks/>
          </p:cNvGraphicFramePr>
          <p:nvPr/>
        </p:nvGraphicFramePr>
        <p:xfrm>
          <a:off x="253029" y="1244405"/>
          <a:ext cx="5885374" cy="249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E37B5D10-0E66-8AB5-DB05-D24A9EF76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43313"/>
              </p:ext>
            </p:extLst>
          </p:nvPr>
        </p:nvGraphicFramePr>
        <p:xfrm>
          <a:off x="358603" y="4004152"/>
          <a:ext cx="5779799" cy="1311217"/>
        </p:xfrm>
        <a:graphic>
          <a:graphicData uri="http://schemas.openxmlformats.org/drawingml/2006/table">
            <a:tbl>
              <a:tblPr/>
              <a:tblGrid>
                <a:gridCol w="1096439">
                  <a:extLst>
                    <a:ext uri="{9D8B030D-6E8A-4147-A177-3AD203B41FA5}">
                      <a16:colId xmlns:a16="http://schemas.microsoft.com/office/drawing/2014/main" val="3696926827"/>
                    </a:ext>
                  </a:extLst>
                </a:gridCol>
                <a:gridCol w="1143429">
                  <a:extLst>
                    <a:ext uri="{9D8B030D-6E8A-4147-A177-3AD203B41FA5}">
                      <a16:colId xmlns:a16="http://schemas.microsoft.com/office/drawing/2014/main" val="737429550"/>
                    </a:ext>
                  </a:extLst>
                </a:gridCol>
                <a:gridCol w="1143429">
                  <a:extLst>
                    <a:ext uri="{9D8B030D-6E8A-4147-A177-3AD203B41FA5}">
                      <a16:colId xmlns:a16="http://schemas.microsoft.com/office/drawing/2014/main" val="513735088"/>
                    </a:ext>
                  </a:extLst>
                </a:gridCol>
                <a:gridCol w="1143429">
                  <a:extLst>
                    <a:ext uri="{9D8B030D-6E8A-4147-A177-3AD203B41FA5}">
                      <a16:colId xmlns:a16="http://schemas.microsoft.com/office/drawing/2014/main" val="3192328508"/>
                    </a:ext>
                  </a:extLst>
                </a:gridCol>
                <a:gridCol w="1253073">
                  <a:extLst>
                    <a:ext uri="{9D8B030D-6E8A-4147-A177-3AD203B41FA5}">
                      <a16:colId xmlns:a16="http://schemas.microsoft.com/office/drawing/2014/main" val="933022628"/>
                    </a:ext>
                  </a:extLst>
                </a:gridCol>
              </a:tblGrid>
              <a:tr h="43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94387"/>
                  </a:ext>
                </a:extLst>
              </a:tr>
              <a:tr h="498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295,698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62,294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59,556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   2,738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598305"/>
                  </a:ext>
                </a:extLst>
              </a:tr>
              <a:tr h="373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7540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9FE6043-06A3-43D7-9773-43B3476F7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491512"/>
              </p:ext>
            </p:extLst>
          </p:nvPr>
        </p:nvGraphicFramePr>
        <p:xfrm>
          <a:off x="6198909" y="1244405"/>
          <a:ext cx="5960053" cy="255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567F00BD-A0C7-421B-6275-714CF5D64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85071"/>
              </p:ext>
            </p:extLst>
          </p:nvPr>
        </p:nvGraphicFramePr>
        <p:xfrm>
          <a:off x="6379159" y="4004152"/>
          <a:ext cx="5779804" cy="1311217"/>
        </p:xfrm>
        <a:graphic>
          <a:graphicData uri="http://schemas.openxmlformats.org/drawingml/2006/table">
            <a:tbl>
              <a:tblPr/>
              <a:tblGrid>
                <a:gridCol w="1096440">
                  <a:extLst>
                    <a:ext uri="{9D8B030D-6E8A-4147-A177-3AD203B41FA5}">
                      <a16:colId xmlns:a16="http://schemas.microsoft.com/office/drawing/2014/main" val="2161914857"/>
                    </a:ext>
                  </a:extLst>
                </a:gridCol>
                <a:gridCol w="1143430">
                  <a:extLst>
                    <a:ext uri="{9D8B030D-6E8A-4147-A177-3AD203B41FA5}">
                      <a16:colId xmlns:a16="http://schemas.microsoft.com/office/drawing/2014/main" val="3305690400"/>
                    </a:ext>
                  </a:extLst>
                </a:gridCol>
                <a:gridCol w="1143430">
                  <a:extLst>
                    <a:ext uri="{9D8B030D-6E8A-4147-A177-3AD203B41FA5}">
                      <a16:colId xmlns:a16="http://schemas.microsoft.com/office/drawing/2014/main" val="1203600148"/>
                    </a:ext>
                  </a:extLst>
                </a:gridCol>
                <a:gridCol w="1143430">
                  <a:extLst>
                    <a:ext uri="{9D8B030D-6E8A-4147-A177-3AD203B41FA5}">
                      <a16:colId xmlns:a16="http://schemas.microsoft.com/office/drawing/2014/main" val="1478016015"/>
                    </a:ext>
                  </a:extLst>
                </a:gridCol>
                <a:gridCol w="1253074">
                  <a:extLst>
                    <a:ext uri="{9D8B030D-6E8A-4147-A177-3AD203B41FA5}">
                      <a16:colId xmlns:a16="http://schemas.microsoft.com/office/drawing/2014/main" val="3977730887"/>
                    </a:ext>
                  </a:extLst>
                </a:gridCol>
              </a:tblGrid>
              <a:tr h="581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516447"/>
                  </a:ext>
                </a:extLst>
              </a:tr>
              <a:tr h="3973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193,325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47,722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41,017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$       6,705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588814"/>
                  </a:ext>
                </a:extLst>
              </a:tr>
              <a:tr h="3324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92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5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7272AA33-DB5A-495E-91F0-1DA5A7A7FF6D}"/>
              </a:ext>
            </a:extLst>
          </p:cNvPr>
          <p:cNvSpPr txBox="1"/>
          <p:nvPr/>
        </p:nvSpPr>
        <p:spPr>
          <a:xfrm>
            <a:off x="2626479" y="353016"/>
            <a:ext cx="6573520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 </a:t>
            </a:r>
          </a:p>
        </p:txBody>
      </p:sp>
      <p:sp>
        <p:nvSpPr>
          <p:cNvPr id="12" name="Rectángulo: esquinas redondeadas 11">
            <a:hlinkClick r:id="rId3" action="ppaction://hlinksldjump"/>
            <a:extLst>
              <a:ext uri="{FF2B5EF4-FFF2-40B4-BE49-F238E27FC236}">
                <a16:creationId xmlns:a16="http://schemas.microsoft.com/office/drawing/2014/main" id="{AF53EE99-BEF3-4FC7-8EA4-7F984505D895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ED4276-C5A9-4409-8130-A6A18313086F}"/>
              </a:ext>
            </a:extLst>
          </p:cNvPr>
          <p:cNvGraphicFramePr>
            <a:graphicFrameLocks noGrp="1"/>
          </p:cNvGraphicFramePr>
          <p:nvPr/>
        </p:nvGraphicFramePr>
        <p:xfrm>
          <a:off x="10306975" y="6002904"/>
          <a:ext cx="1674324" cy="792480"/>
        </p:xfrm>
        <a:graphic>
          <a:graphicData uri="http://schemas.openxmlformats.org/drawingml/2006/table">
            <a:tbl>
              <a:tblPr/>
              <a:tblGrid>
                <a:gridCol w="1430379">
                  <a:extLst>
                    <a:ext uri="{9D8B030D-6E8A-4147-A177-3AD203B41FA5}">
                      <a16:colId xmlns:a16="http://schemas.microsoft.com/office/drawing/2014/main" val="3835071929"/>
                    </a:ext>
                  </a:extLst>
                </a:gridCol>
                <a:gridCol w="243945">
                  <a:extLst>
                    <a:ext uri="{9D8B030D-6E8A-4147-A177-3AD203B41FA5}">
                      <a16:colId xmlns:a16="http://schemas.microsoft.com/office/drawing/2014/main" val="3559152424"/>
                    </a:ext>
                  </a:extLst>
                </a:gridCol>
              </a:tblGrid>
              <a:tr h="211527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101=&gt;x&gt;=90% </a:t>
                      </a:r>
                      <a:r>
                        <a:rPr lang="es-CO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​</a:t>
                      </a:r>
                      <a:endParaRPr lang="es-CO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961344"/>
                  </a:ext>
                </a:extLst>
              </a:tr>
              <a:tr h="264408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entre 90%&gt;x&gt;80% y 101%&lt;x&lt;105%</a:t>
                      </a:r>
                      <a:r>
                        <a:rPr lang="es-CO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​</a:t>
                      </a:r>
                      <a:endParaRPr lang="es-CO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369854"/>
                  </a:ext>
                </a:extLst>
              </a:tr>
              <a:tr h="211527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x&lt;=80% y x&gt;=105%</a:t>
                      </a:r>
                      <a:r>
                        <a:rPr lang="es-CO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​</a:t>
                      </a:r>
                      <a:endParaRPr lang="es-CO" sz="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75665"/>
                  </a:ext>
                </a:extLst>
              </a:tr>
            </a:tbl>
          </a:graphicData>
        </a:graphic>
      </p:graphicFrame>
      <p:sp>
        <p:nvSpPr>
          <p:cNvPr id="21" name="29 Elipse">
            <a:extLst>
              <a:ext uri="{FF2B5EF4-FFF2-40B4-BE49-F238E27FC236}">
                <a16:creationId xmlns:a16="http://schemas.microsoft.com/office/drawing/2014/main" id="{2A5F7C2A-9B52-4662-B831-23942133C778}"/>
              </a:ext>
            </a:extLst>
          </p:cNvPr>
          <p:cNvSpPr/>
          <p:nvPr/>
        </p:nvSpPr>
        <p:spPr bwMode="auto">
          <a:xfrm>
            <a:off x="11769882" y="6064276"/>
            <a:ext cx="186419" cy="1764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29 Elipse">
            <a:extLst>
              <a:ext uri="{FF2B5EF4-FFF2-40B4-BE49-F238E27FC236}">
                <a16:creationId xmlns:a16="http://schemas.microsoft.com/office/drawing/2014/main" id="{3C77F6DB-4BE0-4227-8823-547E57C8A96D}"/>
              </a:ext>
            </a:extLst>
          </p:cNvPr>
          <p:cNvSpPr/>
          <p:nvPr/>
        </p:nvSpPr>
        <p:spPr bwMode="auto">
          <a:xfrm>
            <a:off x="11769881" y="6337381"/>
            <a:ext cx="186419" cy="1764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29 Elipse">
            <a:extLst>
              <a:ext uri="{FF2B5EF4-FFF2-40B4-BE49-F238E27FC236}">
                <a16:creationId xmlns:a16="http://schemas.microsoft.com/office/drawing/2014/main" id="{D3CC34ED-DFB3-4D9A-9416-1C258421587A}"/>
              </a:ext>
            </a:extLst>
          </p:cNvPr>
          <p:cNvSpPr/>
          <p:nvPr/>
        </p:nvSpPr>
        <p:spPr bwMode="auto">
          <a:xfrm>
            <a:off x="11773533" y="6591710"/>
            <a:ext cx="182767" cy="17639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2E450088-F21C-B2E6-04FE-60B34451655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61B880-1808-21F8-391B-71D9478F0951}"/>
              </a:ext>
            </a:extLst>
          </p:cNvPr>
          <p:cNvSpPr/>
          <p:nvPr/>
        </p:nvSpPr>
        <p:spPr>
          <a:xfrm>
            <a:off x="897623" y="37289"/>
            <a:ext cx="5740995" cy="631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marzo 2025 - Aguas Nacionales  </a:t>
            </a:r>
            <a:endParaRPr lang="es-CO" sz="2000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5157CB-435D-93B9-BA9E-061B2CBBB0A8}"/>
              </a:ext>
            </a:extLst>
          </p:cNvPr>
          <p:cNvSpPr txBox="1"/>
          <p:nvPr/>
        </p:nvSpPr>
        <p:spPr>
          <a:xfrm>
            <a:off x="-1" y="3246685"/>
            <a:ext cx="12159319" cy="29136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931591"/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Costos y gastos efectivos: Su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bejecución de $5,530</a:t>
            </a:r>
            <a:r>
              <a:rPr lang="es-CO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principalmente en:</a:t>
            </a:r>
          </a:p>
          <a:p>
            <a:pPr algn="just" defTabSz="931591"/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Generales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$3,080, estudios y proyectos por $1,702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a la fecha se esta realizando la contratación del personal para la construcción del caso de negocio de las PTARS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comisiones y honorarios $811 principalmente por los contratos asociados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defensa ante el tribunal de arbitramento con el Consorcio HHA que se facturan de acuerdo al avance del proceso,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promoción y divulgación por $279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 de transporte: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$270 y otros gastos $76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principalmente por elementos de seguridad industrial que están en proceso de contratación.</a:t>
            </a:r>
          </a:p>
          <a:p>
            <a:pPr algn="just" defTabSz="931591"/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 personales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$1,836 porque a la fecha no se ha aprobado el incremento salarial y por las vacantes por rotación del personal operativo. </a:t>
            </a:r>
          </a:p>
          <a:p>
            <a:pPr algn="just" defTabSz="931591"/>
            <a:r>
              <a:rPr lang="es-CO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Prestación por servicios: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$661 principalmente en energía $910 porque se tenia planeado el ingreso del caudal pleno en el primer trimestre, pero hubo retrasos en la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intervención del interceptor oriental y por ende disminuye el consumo de energía de la planta,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productos químicos $205 por menor valor ejecutado en carbón activado y otros por $114 y </a:t>
            </a:r>
            <a:r>
              <a:rPr lang="es-CO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sobreejecución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gas natural $568 debido al incremento en el precio de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$2.775,28/m3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el cual se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presupuestó el año 2025 y en la actualidad estamos pagando en promedio en los últimos 3 meses un valor de $3.460,48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defTabSz="931591"/>
            <a:r>
              <a:rPr lang="es-E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Impuestos, Contribuciones y tasas: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 panose="020B0604030504040204" pitchFamily="34" charset="0"/>
                <a:cs typeface="Tahoma"/>
              </a:rPr>
              <a:t>$150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principalmente en el impuesto predial por $281 dado que el municipio de Bello no ha generado la facturación, cuota de fiscalización $112 y </a:t>
            </a:r>
            <a:r>
              <a:rPr lang="es-CO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sobreejecucion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gravamen a los movimientos financieros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$233.</a:t>
            </a:r>
          </a:p>
          <a:p>
            <a:pPr marL="12402" algn="just">
              <a:spcBef>
                <a:spcPts val="186"/>
              </a:spcBef>
            </a:pPr>
            <a:r>
              <a:rPr lang="es-E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Órdenes y contratos: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Sobreejecución</a:t>
            </a:r>
            <a:r>
              <a:rPr lang="es-E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$190: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repuestos y accesorios por $1,291 principalmente por elementos y accesorios de alcantarillado y otros costos, suministros y servicios informáticos por $150 principalmente por la amortización de licencias, y subejecución en mantenimientos y reparaciones por $952 asociados a retraso en el mantenimiento de turbina y salidas de almacén para mantenimiento de equipos que se materializarán en el segundo trimestre, combustibles y lubricantes por $253 dada la disminución de viajes de biosólido húmedo y seco por intervención del interceptor oriental por parte de EPM y por ende disminución en la producción de lodos de la planta, servicios aseo por $34 y vigilancia seguridad por $13.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algn="just">
              <a:spcBef>
                <a:spcPts val="186"/>
              </a:spcBef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BF3EA31-DA2F-48CA-8AAF-CC3726EC3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878000"/>
              </p:ext>
            </p:extLst>
          </p:nvPr>
        </p:nvGraphicFramePr>
        <p:xfrm>
          <a:off x="32683" y="808641"/>
          <a:ext cx="6270146" cy="235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8B96B46-CBD8-DA7F-22F7-CE2E03246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90378"/>
              </p:ext>
            </p:extLst>
          </p:nvPr>
        </p:nvGraphicFramePr>
        <p:xfrm>
          <a:off x="6393699" y="1344346"/>
          <a:ext cx="5667671" cy="1725262"/>
        </p:xfrm>
        <a:graphic>
          <a:graphicData uri="http://schemas.openxmlformats.org/drawingml/2006/table">
            <a:tbl>
              <a:tblPr/>
              <a:tblGrid>
                <a:gridCol w="905792">
                  <a:extLst>
                    <a:ext uri="{9D8B030D-6E8A-4147-A177-3AD203B41FA5}">
                      <a16:colId xmlns:a16="http://schemas.microsoft.com/office/drawing/2014/main" val="998333449"/>
                    </a:ext>
                  </a:extLst>
                </a:gridCol>
                <a:gridCol w="944612">
                  <a:extLst>
                    <a:ext uri="{9D8B030D-6E8A-4147-A177-3AD203B41FA5}">
                      <a16:colId xmlns:a16="http://schemas.microsoft.com/office/drawing/2014/main" val="3883683468"/>
                    </a:ext>
                  </a:extLst>
                </a:gridCol>
                <a:gridCol w="944612">
                  <a:extLst>
                    <a:ext uri="{9D8B030D-6E8A-4147-A177-3AD203B41FA5}">
                      <a16:colId xmlns:a16="http://schemas.microsoft.com/office/drawing/2014/main" val="2633848421"/>
                    </a:ext>
                  </a:extLst>
                </a:gridCol>
                <a:gridCol w="944612">
                  <a:extLst>
                    <a:ext uri="{9D8B030D-6E8A-4147-A177-3AD203B41FA5}">
                      <a16:colId xmlns:a16="http://schemas.microsoft.com/office/drawing/2014/main" val="4003005732"/>
                    </a:ext>
                  </a:extLst>
                </a:gridCol>
                <a:gridCol w="1035191">
                  <a:extLst>
                    <a:ext uri="{9D8B030D-6E8A-4147-A177-3AD203B41FA5}">
                      <a16:colId xmlns:a16="http://schemas.microsoft.com/office/drawing/2014/main" val="3173663287"/>
                    </a:ext>
                  </a:extLst>
                </a:gridCol>
                <a:gridCol w="892852">
                  <a:extLst>
                    <a:ext uri="{9D8B030D-6E8A-4147-A177-3AD203B41FA5}">
                      <a16:colId xmlns:a16="http://schemas.microsoft.com/office/drawing/2014/main" val="3774648111"/>
                    </a:ext>
                  </a:extLst>
                </a:gridCol>
              </a:tblGrid>
              <a:tr h="4237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056558"/>
                  </a:ext>
                </a:extLst>
              </a:tr>
              <a:tr h="2210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Costos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111,353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19,989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23,366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-$       3,377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814738"/>
                  </a:ext>
                </a:extLst>
              </a:tr>
              <a:tr h="21892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Gastos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30,964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  4,271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  6,424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-$       2,153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02914"/>
                  </a:ext>
                </a:extLst>
              </a:tr>
              <a:tr h="64264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Total costos y gastos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142,317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24,260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$    29,790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-$       5,530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36707"/>
                  </a:ext>
                </a:extLst>
              </a:tr>
              <a:tr h="21892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17%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57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35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9 Elipse">
            <a:extLst>
              <a:ext uri="{FF2B5EF4-FFF2-40B4-BE49-F238E27FC236}">
                <a16:creationId xmlns:a16="http://schemas.microsoft.com/office/drawing/2014/main" id="{3F4ACAF0-A04C-4FAF-939A-0FF84AC4D1B6}"/>
              </a:ext>
            </a:extLst>
          </p:cNvPr>
          <p:cNvSpPr/>
          <p:nvPr/>
        </p:nvSpPr>
        <p:spPr bwMode="auto">
          <a:xfrm>
            <a:off x="11415291" y="6093883"/>
            <a:ext cx="148636" cy="149282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6" name="Rectángulo: esquinas redondeadas 15">
            <a:hlinkClick r:id="rId3" action="ppaction://hlinksldjump"/>
            <a:extLst>
              <a:ext uri="{FF2B5EF4-FFF2-40B4-BE49-F238E27FC236}">
                <a16:creationId xmlns:a16="http://schemas.microsoft.com/office/drawing/2014/main" id="{716429AD-06C8-4658-879E-8C0ED49C9DC8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322A93D-C1A5-9E95-7AF6-F70A90175359}"/>
              </a:ext>
            </a:extLst>
          </p:cNvPr>
          <p:cNvGraphicFramePr>
            <a:graphicFrameLocks noGrp="1"/>
          </p:cNvGraphicFramePr>
          <p:nvPr/>
        </p:nvGraphicFramePr>
        <p:xfrm>
          <a:off x="10337533" y="6055916"/>
          <a:ext cx="1321065" cy="403801"/>
        </p:xfrm>
        <a:graphic>
          <a:graphicData uri="http://schemas.openxmlformats.org/drawingml/2006/table">
            <a:tbl>
              <a:tblPr/>
              <a:tblGrid>
                <a:gridCol w="871648">
                  <a:extLst>
                    <a:ext uri="{9D8B030D-6E8A-4147-A177-3AD203B41FA5}">
                      <a16:colId xmlns:a16="http://schemas.microsoft.com/office/drawing/2014/main" val="3335554159"/>
                    </a:ext>
                  </a:extLst>
                </a:gridCol>
                <a:gridCol w="449417">
                  <a:extLst>
                    <a:ext uri="{9D8B030D-6E8A-4147-A177-3AD203B41FA5}">
                      <a16:colId xmlns:a16="http://schemas.microsoft.com/office/drawing/2014/main" val="3139328613"/>
                    </a:ext>
                  </a:extLst>
                </a:gridCol>
              </a:tblGrid>
              <a:tr h="218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95%&lt;=X&lt;=100%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8632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495127"/>
                  </a:ext>
                </a:extLst>
              </a:tr>
            </a:tbl>
          </a:graphicData>
        </a:graphic>
      </p:graphicFrame>
      <p:pic>
        <p:nvPicPr>
          <p:cNvPr id="3" name="object 6">
            <a:extLst>
              <a:ext uri="{FF2B5EF4-FFF2-40B4-BE49-F238E27FC236}">
                <a16:creationId xmlns:a16="http://schemas.microsoft.com/office/drawing/2014/main" id="{BB65DA14-3C9E-E0BF-F52D-7CE3C31C511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AA965AB-0C95-BCAC-E953-74400A37C098}"/>
              </a:ext>
            </a:extLst>
          </p:cNvPr>
          <p:cNvSpPr/>
          <p:nvPr/>
        </p:nvSpPr>
        <p:spPr>
          <a:xfrm>
            <a:off x="897623" y="107673"/>
            <a:ext cx="5740995" cy="391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marzo 2025 - Aguas Nacionales  </a:t>
            </a:r>
            <a:endParaRPr lang="es-CO" sz="2000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A045E1-414D-1EB3-F7F8-3E3285B006F8}"/>
              </a:ext>
            </a:extLst>
          </p:cNvPr>
          <p:cNvSpPr txBox="1"/>
          <p:nvPr/>
        </p:nvSpPr>
        <p:spPr>
          <a:xfrm>
            <a:off x="897623" y="499506"/>
            <a:ext cx="6233886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Generación de Valor</a:t>
            </a:r>
          </a:p>
        </p:txBody>
      </p:sp>
      <p:sp>
        <p:nvSpPr>
          <p:cNvPr id="13" name="29 Elipse">
            <a:extLst>
              <a:ext uri="{FF2B5EF4-FFF2-40B4-BE49-F238E27FC236}">
                <a16:creationId xmlns:a16="http://schemas.microsoft.com/office/drawing/2014/main" id="{344BD678-6B7F-FACB-6B73-DBC2BB96207D}"/>
              </a:ext>
            </a:extLst>
          </p:cNvPr>
          <p:cNvSpPr/>
          <p:nvPr/>
        </p:nvSpPr>
        <p:spPr bwMode="auto">
          <a:xfrm>
            <a:off x="11416582" y="6283473"/>
            <a:ext cx="148637" cy="14928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9538AB8-EB74-F3A6-D5B2-E3CBDF5EA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75626"/>
              </p:ext>
            </p:extLst>
          </p:nvPr>
        </p:nvGraphicFramePr>
        <p:xfrm>
          <a:off x="2416967" y="4205063"/>
          <a:ext cx="8065975" cy="1330950"/>
        </p:xfrm>
        <a:graphic>
          <a:graphicData uri="http://schemas.openxmlformats.org/drawingml/2006/table">
            <a:tbl>
              <a:tblPr/>
              <a:tblGrid>
                <a:gridCol w="851639">
                  <a:extLst>
                    <a:ext uri="{9D8B030D-6E8A-4147-A177-3AD203B41FA5}">
                      <a16:colId xmlns:a16="http://schemas.microsoft.com/office/drawing/2014/main" val="520448747"/>
                    </a:ext>
                  </a:extLst>
                </a:gridCol>
                <a:gridCol w="1305769">
                  <a:extLst>
                    <a:ext uri="{9D8B030D-6E8A-4147-A177-3AD203B41FA5}">
                      <a16:colId xmlns:a16="http://schemas.microsoft.com/office/drawing/2014/main" val="3609410162"/>
                    </a:ext>
                  </a:extLst>
                </a:gridCol>
                <a:gridCol w="1889200">
                  <a:extLst>
                    <a:ext uri="{9D8B030D-6E8A-4147-A177-3AD203B41FA5}">
                      <a16:colId xmlns:a16="http://schemas.microsoft.com/office/drawing/2014/main" val="1420049522"/>
                    </a:ext>
                  </a:extLst>
                </a:gridCol>
                <a:gridCol w="4019367">
                  <a:extLst>
                    <a:ext uri="{9D8B030D-6E8A-4147-A177-3AD203B41FA5}">
                      <a16:colId xmlns:a16="http://schemas.microsoft.com/office/drawing/2014/main" val="1788001609"/>
                    </a:ext>
                  </a:extLst>
                </a:gridCol>
              </a:tblGrid>
              <a:tr h="49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Ejecución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 Cumplimiento 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755813"/>
                  </a:ext>
                </a:extLst>
              </a:tr>
              <a:tr h="715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lang="es-ES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 la proyección de flujo de caja se refleja una leve disminución en el indicador de liquidez, originada por el pago de dividendos y la descapitalización proyectada, sin embargo, no se evidencia necesidad de recursos para cumplir con las obligaciones en los próximos doce (12) meses. </a:t>
                      </a:r>
                      <a:endParaRPr lang="es-CO" sz="11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92580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9F87B0C-7500-4AA5-93D1-802554CCD0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299839"/>
              </p:ext>
            </p:extLst>
          </p:nvPr>
        </p:nvGraphicFramePr>
        <p:xfrm>
          <a:off x="2770922" y="1253425"/>
          <a:ext cx="7358064" cy="286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547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9 Elipse">
            <a:extLst>
              <a:ext uri="{FF2B5EF4-FFF2-40B4-BE49-F238E27FC236}">
                <a16:creationId xmlns:a16="http://schemas.microsoft.com/office/drawing/2014/main" id="{3F4ACAF0-A04C-4FAF-939A-0FF84AC4D1B6}"/>
              </a:ext>
            </a:extLst>
          </p:cNvPr>
          <p:cNvSpPr/>
          <p:nvPr/>
        </p:nvSpPr>
        <p:spPr bwMode="auto">
          <a:xfrm>
            <a:off x="11003781" y="6357712"/>
            <a:ext cx="170682" cy="149282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322A93D-C1A5-9E95-7AF6-F70A90175359}"/>
              </a:ext>
            </a:extLst>
          </p:cNvPr>
          <p:cNvGraphicFramePr>
            <a:graphicFrameLocks noGrp="1"/>
          </p:cNvGraphicFramePr>
          <p:nvPr/>
        </p:nvGraphicFramePr>
        <p:xfrm>
          <a:off x="10034696" y="6319745"/>
          <a:ext cx="1234438" cy="403801"/>
        </p:xfrm>
        <a:graphic>
          <a:graphicData uri="http://schemas.openxmlformats.org/drawingml/2006/table">
            <a:tbl>
              <a:tblPr/>
              <a:tblGrid>
                <a:gridCol w="814490">
                  <a:extLst>
                    <a:ext uri="{9D8B030D-6E8A-4147-A177-3AD203B41FA5}">
                      <a16:colId xmlns:a16="http://schemas.microsoft.com/office/drawing/2014/main" val="3335554159"/>
                    </a:ext>
                  </a:extLst>
                </a:gridCol>
                <a:gridCol w="419948">
                  <a:extLst>
                    <a:ext uri="{9D8B030D-6E8A-4147-A177-3AD203B41FA5}">
                      <a16:colId xmlns:a16="http://schemas.microsoft.com/office/drawing/2014/main" val="3139328613"/>
                    </a:ext>
                  </a:extLst>
                </a:gridCol>
              </a:tblGrid>
              <a:tr h="218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95%&lt;=X&lt;=100%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8632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495127"/>
                  </a:ext>
                </a:extLst>
              </a:tr>
            </a:tbl>
          </a:graphicData>
        </a:graphic>
      </p:graphicFrame>
      <p:pic>
        <p:nvPicPr>
          <p:cNvPr id="3" name="object 6">
            <a:extLst>
              <a:ext uri="{FF2B5EF4-FFF2-40B4-BE49-F238E27FC236}">
                <a16:creationId xmlns:a16="http://schemas.microsoft.com/office/drawing/2014/main" id="{BB65DA14-3C9E-E0BF-F52D-7CE3C31C51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AA965AB-0C95-BCAC-E953-74400A37C098}"/>
              </a:ext>
            </a:extLst>
          </p:cNvPr>
          <p:cNvSpPr/>
          <p:nvPr/>
        </p:nvSpPr>
        <p:spPr>
          <a:xfrm>
            <a:off x="897623" y="107673"/>
            <a:ext cx="5787482" cy="631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marzo 2025 – Aguas Nacionales  </a:t>
            </a:r>
            <a:endParaRPr lang="es-CO" sz="2000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Cifras en millones de pesos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A045E1-414D-1EB3-F7F8-3E3285B006F8}"/>
              </a:ext>
            </a:extLst>
          </p:cNvPr>
          <p:cNvSpPr txBox="1"/>
          <p:nvPr/>
        </p:nvSpPr>
        <p:spPr>
          <a:xfrm>
            <a:off x="897623" y="694973"/>
            <a:ext cx="6233886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29 Elipse">
            <a:extLst>
              <a:ext uri="{FF2B5EF4-FFF2-40B4-BE49-F238E27FC236}">
                <a16:creationId xmlns:a16="http://schemas.microsoft.com/office/drawing/2014/main" id="{344BD678-6B7F-FACB-6B73-DBC2BB96207D}"/>
              </a:ext>
            </a:extLst>
          </p:cNvPr>
          <p:cNvSpPr/>
          <p:nvPr/>
        </p:nvSpPr>
        <p:spPr bwMode="auto">
          <a:xfrm>
            <a:off x="11005072" y="6547302"/>
            <a:ext cx="170683" cy="14928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30CF7D6-6E24-4E5A-9905-91EFA6BC0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085829"/>
              </p:ext>
            </p:extLst>
          </p:nvPr>
        </p:nvGraphicFramePr>
        <p:xfrm>
          <a:off x="2911890" y="694973"/>
          <a:ext cx="6689309" cy="308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A05BC83-F737-79A1-D968-97E1ACFE0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66623"/>
              </p:ext>
            </p:extLst>
          </p:nvPr>
        </p:nvGraphicFramePr>
        <p:xfrm>
          <a:off x="753535" y="3686282"/>
          <a:ext cx="10515599" cy="2521387"/>
        </p:xfrm>
        <a:graphic>
          <a:graphicData uri="http://schemas.openxmlformats.org/drawingml/2006/table">
            <a:tbl>
              <a:tblPr/>
              <a:tblGrid>
                <a:gridCol w="2730702">
                  <a:extLst>
                    <a:ext uri="{9D8B030D-6E8A-4147-A177-3AD203B41FA5}">
                      <a16:colId xmlns:a16="http://schemas.microsoft.com/office/drawing/2014/main" val="4085352078"/>
                    </a:ext>
                  </a:extLst>
                </a:gridCol>
                <a:gridCol w="814420">
                  <a:extLst>
                    <a:ext uri="{9D8B030D-6E8A-4147-A177-3AD203B41FA5}">
                      <a16:colId xmlns:a16="http://schemas.microsoft.com/office/drawing/2014/main" val="1224168737"/>
                    </a:ext>
                  </a:extLst>
                </a:gridCol>
                <a:gridCol w="946164">
                  <a:extLst>
                    <a:ext uri="{9D8B030D-6E8A-4147-A177-3AD203B41FA5}">
                      <a16:colId xmlns:a16="http://schemas.microsoft.com/office/drawing/2014/main" val="1043716653"/>
                    </a:ext>
                  </a:extLst>
                </a:gridCol>
                <a:gridCol w="958141">
                  <a:extLst>
                    <a:ext uri="{9D8B030D-6E8A-4147-A177-3AD203B41FA5}">
                      <a16:colId xmlns:a16="http://schemas.microsoft.com/office/drawing/2014/main" val="1415148125"/>
                    </a:ext>
                  </a:extLst>
                </a:gridCol>
                <a:gridCol w="862327">
                  <a:extLst>
                    <a:ext uri="{9D8B030D-6E8A-4147-A177-3AD203B41FA5}">
                      <a16:colId xmlns:a16="http://schemas.microsoft.com/office/drawing/2014/main" val="741778113"/>
                    </a:ext>
                  </a:extLst>
                </a:gridCol>
                <a:gridCol w="970118">
                  <a:extLst>
                    <a:ext uri="{9D8B030D-6E8A-4147-A177-3AD203B41FA5}">
                      <a16:colId xmlns:a16="http://schemas.microsoft.com/office/drawing/2014/main" val="2143535112"/>
                    </a:ext>
                  </a:extLst>
                </a:gridCol>
                <a:gridCol w="3233727">
                  <a:extLst>
                    <a:ext uri="{9D8B030D-6E8A-4147-A177-3AD203B41FA5}">
                      <a16:colId xmlns:a16="http://schemas.microsoft.com/office/drawing/2014/main" val="1790556174"/>
                    </a:ext>
                  </a:extLst>
                </a:gridCol>
              </a:tblGrid>
              <a:tr h="492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Planeado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53071"/>
                  </a:ext>
                </a:extLst>
              </a:tr>
              <a:tr h="5509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EBAR Machado</a:t>
                      </a:r>
                    </a:p>
                  </a:txBody>
                  <a:tcPr marL="923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1,725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      431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      118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27.4%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6.9%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Se presenta una subejecución debido a que los contratos de soporte como TI, equipos de cómputos y software están en trámite, además se espera que para el mes de julio y agosto se tenga adjudicado el contrato de ingeniería de detalle. </a:t>
                      </a:r>
                    </a:p>
                  </a:txBody>
                  <a:tcPr marL="108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52937"/>
                  </a:ext>
                </a:extLst>
              </a:tr>
              <a:tr h="5509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EBAR Navarra</a:t>
                      </a:r>
                    </a:p>
                  </a:txBody>
                  <a:tcPr marL="923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1,725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      431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      118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27.4%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6.9%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03741"/>
                  </a:ext>
                </a:extLst>
              </a:tr>
              <a:tr h="6575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Equipos (reposición / nuevos)</a:t>
                      </a:r>
                    </a:p>
                  </a:txBody>
                  <a:tcPr marL="923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7,439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        -  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             831 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11.17%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Se realiza suministro de repuestos de la marca ANDRITZ HYDRO para las centrifugas de lodos, los cuales habían sido adquiridos en contrato del año 2024 para que llegaran en 2025 y se realiza la reparación del viaducto fusible.</a:t>
                      </a:r>
                    </a:p>
                  </a:txBody>
                  <a:tcPr marL="108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284033"/>
                  </a:ext>
                </a:extLst>
              </a:tr>
              <a:tr h="164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10,889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863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1,068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123.8%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9.8%</a:t>
                      </a:r>
                    </a:p>
                  </a:txBody>
                  <a:tcPr marL="0" marR="923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23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8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95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C8650-4EF6-511C-18CF-B8EF2983F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6F6DEF9-7CDA-B9C2-E8F6-2A1D9A9BDA70}"/>
              </a:ext>
            </a:extLst>
          </p:cNvPr>
          <p:cNvSpPr/>
          <p:nvPr/>
        </p:nvSpPr>
        <p:spPr>
          <a:xfrm>
            <a:off x="9158554" y="1937032"/>
            <a:ext cx="2412306" cy="1119776"/>
          </a:xfrm>
          <a:prstGeom prst="roundRect">
            <a:avLst/>
          </a:prstGeom>
          <a:ln>
            <a:solidFill>
              <a:srgbClr val="0079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29 Elipse">
            <a:extLst>
              <a:ext uri="{FF2B5EF4-FFF2-40B4-BE49-F238E27FC236}">
                <a16:creationId xmlns:a16="http://schemas.microsoft.com/office/drawing/2014/main" id="{1C13CFD0-D9C5-1CE1-DD09-266B3CEA4BB5}"/>
              </a:ext>
            </a:extLst>
          </p:cNvPr>
          <p:cNvSpPr/>
          <p:nvPr/>
        </p:nvSpPr>
        <p:spPr bwMode="auto">
          <a:xfrm>
            <a:off x="11056709" y="5798393"/>
            <a:ext cx="150686" cy="12867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5" name="29 Elipse">
            <a:extLst>
              <a:ext uri="{FF2B5EF4-FFF2-40B4-BE49-F238E27FC236}">
                <a16:creationId xmlns:a16="http://schemas.microsoft.com/office/drawing/2014/main" id="{7CC00257-616B-4703-205E-FA0C00602FBA}"/>
              </a:ext>
            </a:extLst>
          </p:cNvPr>
          <p:cNvSpPr/>
          <p:nvPr/>
        </p:nvSpPr>
        <p:spPr bwMode="auto">
          <a:xfrm>
            <a:off x="11056709" y="5985920"/>
            <a:ext cx="150686" cy="12867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679CA5-B85A-CCBB-1553-A464CFED993B}"/>
              </a:ext>
            </a:extLst>
          </p:cNvPr>
          <p:cNvSpPr txBox="1"/>
          <p:nvPr/>
        </p:nvSpPr>
        <p:spPr>
          <a:xfrm>
            <a:off x="9337211" y="1919975"/>
            <a:ext cx="225506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31591" fontAlgn="b"/>
            <a:r>
              <a:rPr lang="es-ES" sz="11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Convenciones </a:t>
            </a:r>
          </a:p>
          <a:p>
            <a:pPr algn="just" defTabSz="931591" fontAlgn="b"/>
            <a:r>
              <a:rPr lang="es-ES" sz="1100" b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A.T: </a:t>
            </a:r>
            <a:r>
              <a:rPr lang="es-ES" sz="1100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Accidentes de trabajo </a:t>
            </a:r>
          </a:p>
          <a:p>
            <a:pPr algn="just" defTabSz="931591" fontAlgn="b"/>
            <a:r>
              <a:rPr lang="es-ES" sz="1100" b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r>
              <a:rPr lang="es-ES" sz="1100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Aguas del Atrato</a:t>
            </a:r>
          </a:p>
          <a:p>
            <a:pPr algn="just" defTabSz="931591" fontAlgn="b"/>
            <a:r>
              <a:rPr lang="es-ES" sz="1100" b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PTAR</a:t>
            </a:r>
            <a:r>
              <a:rPr lang="es-ES" sz="1100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Planta de Tratamiento de Aguas Residuales </a:t>
            </a:r>
          </a:p>
          <a:p>
            <a:pPr algn="just" defTabSz="931591" fontAlgn="b"/>
            <a:endParaRPr lang="es-E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ángulo: esquinas redondeadas 2">
            <a:hlinkClick r:id="rId3" action="ppaction://hlinksldjump"/>
            <a:extLst>
              <a:ext uri="{FF2B5EF4-FFF2-40B4-BE49-F238E27FC236}">
                <a16:creationId xmlns:a16="http://schemas.microsoft.com/office/drawing/2014/main" id="{DD389129-6728-AD9C-2DE8-88451EDEEEB2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6BDEF19-6327-72F0-A050-7CDC8780F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31549"/>
              </p:ext>
            </p:extLst>
          </p:nvPr>
        </p:nvGraphicFramePr>
        <p:xfrm>
          <a:off x="10196889" y="5781871"/>
          <a:ext cx="1108021" cy="354330"/>
        </p:xfrm>
        <a:graphic>
          <a:graphicData uri="http://schemas.openxmlformats.org/drawingml/2006/table">
            <a:tbl>
              <a:tblPr/>
              <a:tblGrid>
                <a:gridCol w="809888">
                  <a:extLst>
                    <a:ext uri="{9D8B030D-6E8A-4147-A177-3AD203B41FA5}">
                      <a16:colId xmlns:a16="http://schemas.microsoft.com/office/drawing/2014/main" val="3335554159"/>
                    </a:ext>
                  </a:extLst>
                </a:gridCol>
                <a:gridCol w="298133">
                  <a:extLst>
                    <a:ext uri="{9D8B030D-6E8A-4147-A177-3AD203B41FA5}">
                      <a16:colId xmlns:a16="http://schemas.microsoft.com/office/drawing/2014/main" val="3139328613"/>
                    </a:ext>
                  </a:extLst>
                </a:gridCol>
              </a:tblGrid>
              <a:tr h="13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X&lt;=0.76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863204"/>
                  </a:ext>
                </a:extLst>
              </a:tr>
              <a:tr h="157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&gt; 0.76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495127"/>
                  </a:ext>
                </a:extLst>
              </a:tr>
            </a:tbl>
          </a:graphicData>
        </a:graphic>
      </p:graphicFrame>
      <p:pic>
        <p:nvPicPr>
          <p:cNvPr id="5" name="object 6">
            <a:extLst>
              <a:ext uri="{FF2B5EF4-FFF2-40B4-BE49-F238E27FC236}">
                <a16:creationId xmlns:a16="http://schemas.microsoft.com/office/drawing/2014/main" id="{3C948617-2E49-56D4-0121-BD2C6333A5A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86B5A47-F9DD-E882-50DE-B424F1344FBB}"/>
              </a:ext>
            </a:extLst>
          </p:cNvPr>
          <p:cNvSpPr/>
          <p:nvPr/>
        </p:nvSpPr>
        <p:spPr>
          <a:xfrm>
            <a:off x="897623" y="107673"/>
            <a:ext cx="5867632" cy="391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 acumulado marzo 2025 – Aguas Nacionales  </a:t>
            </a:r>
            <a:endParaRPr lang="es-CO" sz="2000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0C71AD-4FA1-D8B3-17EA-0661E99C2F83}"/>
              </a:ext>
            </a:extLst>
          </p:cNvPr>
          <p:cNvSpPr txBox="1"/>
          <p:nvPr/>
        </p:nvSpPr>
        <p:spPr>
          <a:xfrm>
            <a:off x="859123" y="601951"/>
            <a:ext cx="6233886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A21D21A2-3224-3288-DD77-000973771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61204"/>
              </p:ext>
            </p:extLst>
          </p:nvPr>
        </p:nvGraphicFramePr>
        <p:xfrm>
          <a:off x="789308" y="3799654"/>
          <a:ext cx="10515602" cy="1801104"/>
        </p:xfrm>
        <a:graphic>
          <a:graphicData uri="http://schemas.openxmlformats.org/drawingml/2006/table">
            <a:tbl>
              <a:tblPr/>
              <a:tblGrid>
                <a:gridCol w="1126671">
                  <a:extLst>
                    <a:ext uri="{9D8B030D-6E8A-4147-A177-3AD203B41FA5}">
                      <a16:colId xmlns:a16="http://schemas.microsoft.com/office/drawing/2014/main" val="323922050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32444860"/>
                    </a:ext>
                  </a:extLst>
                </a:gridCol>
                <a:gridCol w="893246">
                  <a:extLst>
                    <a:ext uri="{9D8B030D-6E8A-4147-A177-3AD203B41FA5}">
                      <a16:colId xmlns:a16="http://schemas.microsoft.com/office/drawing/2014/main" val="3401881083"/>
                    </a:ext>
                  </a:extLst>
                </a:gridCol>
                <a:gridCol w="759206">
                  <a:extLst>
                    <a:ext uri="{9D8B030D-6E8A-4147-A177-3AD203B41FA5}">
                      <a16:colId xmlns:a16="http://schemas.microsoft.com/office/drawing/2014/main" val="359681728"/>
                    </a:ext>
                  </a:extLst>
                </a:gridCol>
                <a:gridCol w="721724">
                  <a:extLst>
                    <a:ext uri="{9D8B030D-6E8A-4147-A177-3AD203B41FA5}">
                      <a16:colId xmlns:a16="http://schemas.microsoft.com/office/drawing/2014/main" val="2664250990"/>
                    </a:ext>
                  </a:extLst>
                </a:gridCol>
                <a:gridCol w="665922">
                  <a:extLst>
                    <a:ext uri="{9D8B030D-6E8A-4147-A177-3AD203B41FA5}">
                      <a16:colId xmlns:a16="http://schemas.microsoft.com/office/drawing/2014/main" val="2367804278"/>
                    </a:ext>
                  </a:extLst>
                </a:gridCol>
                <a:gridCol w="1212574">
                  <a:extLst>
                    <a:ext uri="{9D8B030D-6E8A-4147-A177-3AD203B41FA5}">
                      <a16:colId xmlns:a16="http://schemas.microsoft.com/office/drawing/2014/main" val="1615848171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2364015575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2173890097"/>
                    </a:ext>
                  </a:extLst>
                </a:gridCol>
                <a:gridCol w="1194258">
                  <a:extLst>
                    <a:ext uri="{9D8B030D-6E8A-4147-A177-3AD203B41FA5}">
                      <a16:colId xmlns:a16="http://schemas.microsoft.com/office/drawing/2014/main" val="691659391"/>
                    </a:ext>
                  </a:extLst>
                </a:gridCol>
                <a:gridCol w="826226">
                  <a:extLst>
                    <a:ext uri="{9D8B030D-6E8A-4147-A177-3AD203B41FA5}">
                      <a16:colId xmlns:a16="http://schemas.microsoft.com/office/drawing/2014/main" val="414528109"/>
                    </a:ext>
                  </a:extLst>
                </a:gridCol>
                <a:gridCol w="826226">
                  <a:extLst>
                    <a:ext uri="{9D8B030D-6E8A-4147-A177-3AD203B41FA5}">
                      <a16:colId xmlns:a16="http://schemas.microsoft.com/office/drawing/2014/main" val="2534314011"/>
                    </a:ext>
                  </a:extLst>
                </a:gridCol>
              </a:tblGrid>
              <a:tr h="482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PERIÓDO 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Máximo permitido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TALI Mes 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# A. T.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PTAR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A. A.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A.T Incapacitantes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PTAR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A. A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Días  incapacidad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PTAR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A. A.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57765"/>
                  </a:ext>
                </a:extLst>
              </a:tr>
              <a:tr h="160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MARZO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0.76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Tahoma" panose="020B0604030504040204" pitchFamily="34" charset="0"/>
                        </a:rPr>
                        <a:t>0.18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739438"/>
                  </a:ext>
                </a:extLst>
              </a:tr>
              <a:tr h="16578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891599"/>
                  </a:ext>
                </a:extLst>
              </a:tr>
              <a:tr h="3782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PERIÓDO 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Máximo permitido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TALI acumulado 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# A. T.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PTAR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A. A.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A.T Incapacitantes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PTAR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A. A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3737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Días  incapacidad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PTAR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A. A.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3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02617"/>
                  </a:ext>
                </a:extLst>
              </a:tr>
              <a:tr h="1931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231462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ENERO - DICIEMBRE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0.76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Tahoma" panose="020B0604030504040204" pitchFamily="34" charset="0"/>
                        </a:rPr>
                        <a:t>0.18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es-ES" sz="1100" b="1" i="0" u="none" strike="noStrike" dirty="0">
                        <a:solidFill>
                          <a:srgbClr val="73737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es-ES" sz="1100" b="1" i="0" u="none" strike="noStrike" dirty="0">
                        <a:solidFill>
                          <a:srgbClr val="73737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99" marR="4599" marT="4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54954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20D8236-3486-449C-9082-99169CE47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38837"/>
              </p:ext>
            </p:extLst>
          </p:nvPr>
        </p:nvGraphicFramePr>
        <p:xfrm>
          <a:off x="2823924" y="821343"/>
          <a:ext cx="5995511" cy="289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335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29F5AA1-8371-C8E9-684C-E751E1BF8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75721"/>
              </p:ext>
            </p:extLst>
          </p:nvPr>
        </p:nvGraphicFramePr>
        <p:xfrm>
          <a:off x="144459" y="6259246"/>
          <a:ext cx="1162121" cy="537709"/>
        </p:xfrm>
        <a:graphic>
          <a:graphicData uri="http://schemas.openxmlformats.org/drawingml/2006/table">
            <a:tbl>
              <a:tblPr/>
              <a:tblGrid>
                <a:gridCol w="751653">
                  <a:extLst>
                    <a:ext uri="{9D8B030D-6E8A-4147-A177-3AD203B41FA5}">
                      <a16:colId xmlns:a16="http://schemas.microsoft.com/office/drawing/2014/main" val="3640297218"/>
                    </a:ext>
                  </a:extLst>
                </a:gridCol>
                <a:gridCol w="410468">
                  <a:extLst>
                    <a:ext uri="{9D8B030D-6E8A-4147-A177-3AD203B41FA5}">
                      <a16:colId xmlns:a16="http://schemas.microsoft.com/office/drawing/2014/main" val="3230843338"/>
                    </a:ext>
                  </a:extLst>
                </a:gridCol>
              </a:tblGrid>
              <a:tr h="180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7562"/>
                  </a:ext>
                </a:extLst>
              </a:tr>
              <a:tr h="173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113439"/>
                  </a:ext>
                </a:extLst>
              </a:tr>
              <a:tr h="180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303431"/>
                  </a:ext>
                </a:extLst>
              </a:tr>
            </a:tbl>
          </a:graphicData>
        </a:graphic>
      </p:graphicFrame>
      <p:sp>
        <p:nvSpPr>
          <p:cNvPr id="10" name="29 Elipse">
            <a:extLst>
              <a:ext uri="{FF2B5EF4-FFF2-40B4-BE49-F238E27FC236}">
                <a16:creationId xmlns:a16="http://schemas.microsoft.com/office/drawing/2014/main" id="{40BF7957-B705-8C80-8783-D5256EB4248B}"/>
              </a:ext>
            </a:extLst>
          </p:cNvPr>
          <p:cNvSpPr/>
          <p:nvPr/>
        </p:nvSpPr>
        <p:spPr bwMode="auto">
          <a:xfrm>
            <a:off x="1105107" y="6274791"/>
            <a:ext cx="155578" cy="14089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29 Elipse">
            <a:extLst>
              <a:ext uri="{FF2B5EF4-FFF2-40B4-BE49-F238E27FC236}">
                <a16:creationId xmlns:a16="http://schemas.microsoft.com/office/drawing/2014/main" id="{E3213C8A-4933-C9B1-D0FC-9765FB7EA5A4}"/>
              </a:ext>
            </a:extLst>
          </p:cNvPr>
          <p:cNvSpPr/>
          <p:nvPr/>
        </p:nvSpPr>
        <p:spPr bwMode="auto">
          <a:xfrm>
            <a:off x="1105107" y="6461498"/>
            <a:ext cx="155578" cy="14089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29 Elipse">
            <a:extLst>
              <a:ext uri="{FF2B5EF4-FFF2-40B4-BE49-F238E27FC236}">
                <a16:creationId xmlns:a16="http://schemas.microsoft.com/office/drawing/2014/main" id="{8827C444-2E28-888C-6331-E54948D0944C}"/>
              </a:ext>
            </a:extLst>
          </p:cNvPr>
          <p:cNvSpPr/>
          <p:nvPr/>
        </p:nvSpPr>
        <p:spPr bwMode="auto">
          <a:xfrm>
            <a:off x="1105107" y="6648205"/>
            <a:ext cx="155578" cy="14089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F839BC6C-6E96-7F40-90E7-8F2277BC22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F455636-85D7-3C6C-32F6-46AF69A5315B}"/>
              </a:ext>
            </a:extLst>
          </p:cNvPr>
          <p:cNvSpPr/>
          <p:nvPr/>
        </p:nvSpPr>
        <p:spPr>
          <a:xfrm>
            <a:off x="897623" y="107673"/>
            <a:ext cx="5787482" cy="63145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/>
                <a:ea typeface="Tahoma"/>
                <a:cs typeface="Tahoma"/>
              </a:rPr>
              <a:t>CMI acumulado marzo 2025 – Aguas Nacionales  </a:t>
            </a:r>
            <a:endParaRPr lang="es-CO" sz="2000" dirty="0">
              <a:solidFill>
                <a:srgbClr val="737373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3D185E-6D87-B554-15C9-D9C0CE356B79}"/>
              </a:ext>
            </a:extLst>
          </p:cNvPr>
          <p:cNvSpPr txBox="1"/>
          <p:nvPr/>
        </p:nvSpPr>
        <p:spPr>
          <a:xfrm>
            <a:off x="859123" y="601951"/>
            <a:ext cx="6233886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62353CC-4B38-9A85-0AE7-343269FCD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99810"/>
              </p:ext>
            </p:extLst>
          </p:nvPr>
        </p:nvGraphicFramePr>
        <p:xfrm>
          <a:off x="146946" y="3826614"/>
          <a:ext cx="5834754" cy="2287683"/>
        </p:xfrm>
        <a:graphic>
          <a:graphicData uri="http://schemas.openxmlformats.org/drawingml/2006/table">
            <a:tbl>
              <a:tblPr/>
              <a:tblGrid>
                <a:gridCol w="749166">
                  <a:extLst>
                    <a:ext uri="{9D8B030D-6E8A-4147-A177-3AD203B41FA5}">
                      <a16:colId xmlns:a16="http://schemas.microsoft.com/office/drawing/2014/main" val="520448747"/>
                    </a:ext>
                  </a:extLst>
                </a:gridCol>
                <a:gridCol w="920965">
                  <a:extLst>
                    <a:ext uri="{9D8B030D-6E8A-4147-A177-3AD203B41FA5}">
                      <a16:colId xmlns:a16="http://schemas.microsoft.com/office/drawing/2014/main" val="3609410162"/>
                    </a:ext>
                  </a:extLst>
                </a:gridCol>
                <a:gridCol w="1345223">
                  <a:extLst>
                    <a:ext uri="{9D8B030D-6E8A-4147-A177-3AD203B41FA5}">
                      <a16:colId xmlns:a16="http://schemas.microsoft.com/office/drawing/2014/main" val="142004952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788001609"/>
                    </a:ext>
                  </a:extLst>
                </a:gridCol>
              </a:tblGrid>
              <a:tr h="6951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Ejecución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 Cumplimiento 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755813"/>
                  </a:ext>
                </a:extLst>
              </a:tr>
              <a:tr h="15273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99.00%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99.86%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100.9%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5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En el mes de marzo no se presentó interrupción en el tratamiento de la PTAR,  se cumple con la meta del 99% de continuidad,  alcanzando un 100,9 % de cumplimiento, como resultado de las consignas de operación y las actividades de mantenimiento  en las diferentes etapas del proceso que garantizan la disponibilidad de equipos. </a:t>
                      </a:r>
                    </a:p>
                    <a:p>
                      <a:pPr algn="just" rtl="0" fontAlgn="ctr"/>
                      <a:endParaRPr lang="es-ES" sz="1000" b="0" i="0" u="none" strike="noStrike" kern="1200" dirty="0">
                        <a:solidFill>
                          <a:srgbClr val="737373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92580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hlinkClick r:id="rId4" action="ppaction://hlinksldjump"/>
            <a:extLst>
              <a:ext uri="{FF2B5EF4-FFF2-40B4-BE49-F238E27FC236}">
                <a16:creationId xmlns:a16="http://schemas.microsoft.com/office/drawing/2014/main" id="{AFCEBEE3-C5FF-0657-CE98-5186C9A094E6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406A66B-79D8-2A1D-E6A4-AAF788D28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97648"/>
              </p:ext>
            </p:extLst>
          </p:nvPr>
        </p:nvGraphicFramePr>
        <p:xfrm>
          <a:off x="6086475" y="3820699"/>
          <a:ext cx="6015853" cy="2287683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604398378"/>
                    </a:ext>
                  </a:extLst>
                </a:gridCol>
                <a:gridCol w="746313">
                  <a:extLst>
                    <a:ext uri="{9D8B030D-6E8A-4147-A177-3AD203B41FA5}">
                      <a16:colId xmlns:a16="http://schemas.microsoft.com/office/drawing/2014/main" val="2672894703"/>
                    </a:ext>
                  </a:extLst>
                </a:gridCol>
                <a:gridCol w="1121057">
                  <a:extLst>
                    <a:ext uri="{9D8B030D-6E8A-4147-A177-3AD203B41FA5}">
                      <a16:colId xmlns:a16="http://schemas.microsoft.com/office/drawing/2014/main" val="2249309269"/>
                    </a:ext>
                  </a:extLst>
                </a:gridCol>
                <a:gridCol w="3376958">
                  <a:extLst>
                    <a:ext uri="{9D8B030D-6E8A-4147-A177-3AD203B41FA5}">
                      <a16:colId xmlns:a16="http://schemas.microsoft.com/office/drawing/2014/main" val="1622773660"/>
                    </a:ext>
                  </a:extLst>
                </a:gridCol>
              </a:tblGrid>
              <a:tr h="77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Costo unitario </a:t>
                      </a:r>
                      <a:r>
                        <a:rPr lang="es-MX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proyec</a:t>
                      </a: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. ($/M3)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Costo unitario </a:t>
                      </a:r>
                      <a:r>
                        <a:rPr lang="es-MX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ejec</a:t>
                      </a: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. ($/M3)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  Cumplimiento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79319"/>
                  </a:ext>
                </a:extLst>
              </a:tr>
              <a:tr h="15111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819,67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672.6</a:t>
                      </a:r>
                      <a:endParaRPr lang="es-ES" sz="1200" b="0" i="0" u="none" strike="noStrike" kern="1200" dirty="0">
                        <a:solidFill>
                          <a:srgbClr val="737373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/>
                        </a:rPr>
                        <a:t>121.9%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5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Los costos de marzo fueron de 7,235 millones de pesos y se trataron 10,3 millones de m3 de agua. Los costos más relevantes fueron: a) Personal 1.019,4  M, b) Gas natural 3.081 M, c) energía 410,8 M, d) órdenes y contratos 1.449,5 M e) costos generales 260,3 M. f) productos químicos 836,7 M. El valor ejecutado de 700,9 $/m3 está por debajo de la meta de 819.67 $/m3.</a:t>
                      </a:r>
                      <a:endParaRPr lang="es-MX" sz="1050" b="0" i="0" u="none" strike="noStrike" kern="1200" dirty="0">
                        <a:solidFill>
                          <a:srgbClr val="737373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57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69024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2CADCBA-561C-08EC-73F2-61EA280DB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20739"/>
              </p:ext>
            </p:extLst>
          </p:nvPr>
        </p:nvGraphicFramePr>
        <p:xfrm>
          <a:off x="-87086" y="958122"/>
          <a:ext cx="5981699" cy="28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FF947CF-29C4-4FB7-BF8C-926A37C30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147209"/>
              </p:ext>
            </p:extLst>
          </p:nvPr>
        </p:nvGraphicFramePr>
        <p:xfrm>
          <a:off x="5744308" y="1075680"/>
          <a:ext cx="6358020" cy="275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121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hlinkClick r:id="rId2" action="ppaction://hlinksldjump"/>
            <a:extLst>
              <a:ext uri="{FF2B5EF4-FFF2-40B4-BE49-F238E27FC236}">
                <a16:creationId xmlns:a16="http://schemas.microsoft.com/office/drawing/2014/main" id="{D4E0A149-66FD-4BFE-A930-83F442DFA4EA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E036CD6-EED1-6587-79AC-B7912BF44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890"/>
              </p:ext>
            </p:extLst>
          </p:nvPr>
        </p:nvGraphicFramePr>
        <p:xfrm>
          <a:off x="157484" y="6239091"/>
          <a:ext cx="864865" cy="416712"/>
        </p:xfrm>
        <a:graphic>
          <a:graphicData uri="http://schemas.openxmlformats.org/drawingml/2006/table">
            <a:tbl>
              <a:tblPr/>
              <a:tblGrid>
                <a:gridCol w="565009">
                  <a:extLst>
                    <a:ext uri="{9D8B030D-6E8A-4147-A177-3AD203B41FA5}">
                      <a16:colId xmlns:a16="http://schemas.microsoft.com/office/drawing/2014/main" val="1039295854"/>
                    </a:ext>
                  </a:extLst>
                </a:gridCol>
                <a:gridCol w="299856">
                  <a:extLst>
                    <a:ext uri="{9D8B030D-6E8A-4147-A177-3AD203B41FA5}">
                      <a16:colId xmlns:a16="http://schemas.microsoft.com/office/drawing/2014/main" val="2288224198"/>
                    </a:ext>
                  </a:extLst>
                </a:gridCol>
              </a:tblGrid>
              <a:tr h="208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21458"/>
                  </a:ext>
                </a:extLst>
              </a:tr>
              <a:tr h="208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98877"/>
                  </a:ext>
                </a:extLst>
              </a:tr>
            </a:tbl>
          </a:graphicData>
        </a:graphic>
      </p:graphicFrame>
      <p:sp>
        <p:nvSpPr>
          <p:cNvPr id="17" name="29 Elipse">
            <a:extLst>
              <a:ext uri="{FF2B5EF4-FFF2-40B4-BE49-F238E27FC236}">
                <a16:creationId xmlns:a16="http://schemas.microsoft.com/office/drawing/2014/main" id="{716C9E41-7A9A-62A2-1EEC-2A6F5B59F86D}"/>
              </a:ext>
            </a:extLst>
          </p:cNvPr>
          <p:cNvSpPr/>
          <p:nvPr/>
        </p:nvSpPr>
        <p:spPr bwMode="auto">
          <a:xfrm>
            <a:off x="11899879" y="6602155"/>
            <a:ext cx="159566" cy="13927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19" name="29 Elipse">
            <a:extLst>
              <a:ext uri="{FF2B5EF4-FFF2-40B4-BE49-F238E27FC236}">
                <a16:creationId xmlns:a16="http://schemas.microsoft.com/office/drawing/2014/main" id="{077398BE-0388-DC2C-0D3F-4C0683C50185}"/>
              </a:ext>
            </a:extLst>
          </p:cNvPr>
          <p:cNvSpPr/>
          <p:nvPr/>
        </p:nvSpPr>
        <p:spPr bwMode="auto">
          <a:xfrm>
            <a:off x="11899878" y="6239091"/>
            <a:ext cx="159567" cy="139275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366B76BF-35BD-D17C-05B1-F5086C397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92285"/>
              </p:ext>
            </p:extLst>
          </p:nvPr>
        </p:nvGraphicFramePr>
        <p:xfrm>
          <a:off x="10999374" y="6227871"/>
          <a:ext cx="1111008" cy="532334"/>
        </p:xfrm>
        <a:graphic>
          <a:graphicData uri="http://schemas.openxmlformats.org/drawingml/2006/table">
            <a:tbl>
              <a:tblPr/>
              <a:tblGrid>
                <a:gridCol w="868515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242493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78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175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78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sp>
        <p:nvSpPr>
          <p:cNvPr id="22" name="29 Elipse">
            <a:extLst>
              <a:ext uri="{FF2B5EF4-FFF2-40B4-BE49-F238E27FC236}">
                <a16:creationId xmlns:a16="http://schemas.microsoft.com/office/drawing/2014/main" id="{EE2FF4EE-D9DC-4972-7DEE-29140E181656}"/>
              </a:ext>
            </a:extLst>
          </p:cNvPr>
          <p:cNvSpPr/>
          <p:nvPr/>
        </p:nvSpPr>
        <p:spPr bwMode="auto">
          <a:xfrm>
            <a:off x="778786" y="6273172"/>
            <a:ext cx="159566" cy="139275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3" name="29 Elipse">
            <a:extLst>
              <a:ext uri="{FF2B5EF4-FFF2-40B4-BE49-F238E27FC236}">
                <a16:creationId xmlns:a16="http://schemas.microsoft.com/office/drawing/2014/main" id="{CDEB82C7-9FA9-4C67-1265-C013A357549E}"/>
              </a:ext>
            </a:extLst>
          </p:cNvPr>
          <p:cNvSpPr/>
          <p:nvPr/>
        </p:nvSpPr>
        <p:spPr bwMode="auto">
          <a:xfrm>
            <a:off x="786455" y="6494037"/>
            <a:ext cx="159566" cy="13927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31567">
              <a:defRPr/>
            </a:pPr>
            <a:endParaRPr lang="es-CO" sz="107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4" name="29 Elipse">
            <a:extLst>
              <a:ext uri="{FF2B5EF4-FFF2-40B4-BE49-F238E27FC236}">
                <a16:creationId xmlns:a16="http://schemas.microsoft.com/office/drawing/2014/main" id="{32048F55-9E41-BC14-F0F2-6D479F18F310}"/>
              </a:ext>
            </a:extLst>
          </p:cNvPr>
          <p:cNvSpPr/>
          <p:nvPr/>
        </p:nvSpPr>
        <p:spPr bwMode="auto">
          <a:xfrm>
            <a:off x="11899879" y="6424400"/>
            <a:ext cx="159566" cy="1392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0048">
              <a:defRPr/>
            </a:pPr>
            <a:endParaRPr lang="es-CO" sz="900" kern="0">
              <a:solidFill>
                <a:srgbClr val="2F2F2F"/>
              </a:solidFill>
              <a:latin typeface="Calibri Light" panose="020F0302020204030204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180A912C-2D69-9250-5757-6F09F1331D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459" y="24682"/>
            <a:ext cx="753164" cy="71444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9338A02-3066-E0B3-FCF5-2F8318FABE4E}"/>
              </a:ext>
            </a:extLst>
          </p:cNvPr>
          <p:cNvSpPr/>
          <p:nvPr/>
        </p:nvSpPr>
        <p:spPr>
          <a:xfrm>
            <a:off x="897623" y="107673"/>
            <a:ext cx="5787482" cy="39196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/>
                <a:ea typeface="Tahoma"/>
                <a:cs typeface="Tahoma"/>
              </a:rPr>
              <a:t>CMI acumulado marzo 2025 – Aguas Nacionales  </a:t>
            </a:r>
            <a:endParaRPr lang="es-CO" sz="2000" dirty="0">
              <a:solidFill>
                <a:srgbClr val="737373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7B243B2-58C8-BC79-9460-E509095A3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47495"/>
              </p:ext>
            </p:extLst>
          </p:nvPr>
        </p:nvGraphicFramePr>
        <p:xfrm>
          <a:off x="5370753" y="4089636"/>
          <a:ext cx="6739629" cy="2094201"/>
        </p:xfrm>
        <a:graphic>
          <a:graphicData uri="http://schemas.openxmlformats.org/drawingml/2006/table">
            <a:tbl>
              <a:tblPr/>
              <a:tblGrid>
                <a:gridCol w="936163">
                  <a:extLst>
                    <a:ext uri="{9D8B030D-6E8A-4147-A177-3AD203B41FA5}">
                      <a16:colId xmlns:a16="http://schemas.microsoft.com/office/drawing/2014/main" val="2495659444"/>
                    </a:ext>
                  </a:extLst>
                </a:gridCol>
                <a:gridCol w="936163">
                  <a:extLst>
                    <a:ext uri="{9D8B030D-6E8A-4147-A177-3AD203B41FA5}">
                      <a16:colId xmlns:a16="http://schemas.microsoft.com/office/drawing/2014/main" val="1451248575"/>
                    </a:ext>
                  </a:extLst>
                </a:gridCol>
                <a:gridCol w="936163">
                  <a:extLst>
                    <a:ext uri="{9D8B030D-6E8A-4147-A177-3AD203B41FA5}">
                      <a16:colId xmlns:a16="http://schemas.microsoft.com/office/drawing/2014/main" val="3391832944"/>
                    </a:ext>
                  </a:extLst>
                </a:gridCol>
                <a:gridCol w="1010478">
                  <a:extLst>
                    <a:ext uri="{9D8B030D-6E8A-4147-A177-3AD203B41FA5}">
                      <a16:colId xmlns:a16="http://schemas.microsoft.com/office/drawing/2014/main" val="2849244400"/>
                    </a:ext>
                  </a:extLst>
                </a:gridCol>
                <a:gridCol w="861848">
                  <a:extLst>
                    <a:ext uri="{9D8B030D-6E8A-4147-A177-3AD203B41FA5}">
                      <a16:colId xmlns:a16="http://schemas.microsoft.com/office/drawing/2014/main" val="2245291246"/>
                    </a:ext>
                  </a:extLst>
                </a:gridCol>
                <a:gridCol w="936163">
                  <a:extLst>
                    <a:ext uri="{9D8B030D-6E8A-4147-A177-3AD203B41FA5}">
                      <a16:colId xmlns:a16="http://schemas.microsoft.com/office/drawing/2014/main" val="2610556351"/>
                    </a:ext>
                  </a:extLst>
                </a:gridCol>
                <a:gridCol w="1122651">
                  <a:extLst>
                    <a:ext uri="{9D8B030D-6E8A-4147-A177-3AD203B41FA5}">
                      <a16:colId xmlns:a16="http://schemas.microsoft.com/office/drawing/2014/main" val="895545987"/>
                    </a:ext>
                  </a:extLst>
                </a:gridCol>
              </a:tblGrid>
              <a:tr h="10492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Auto generación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Consumo total de energía (millones de KWH) 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Auto generación (millones de KWH) 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Auto generación eléctrica (%)</a:t>
                      </a:r>
                      <a:b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Consumo externo  (millones de KWH) 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Consumo externo (%)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% Cumplimiento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68128"/>
                  </a:ext>
                </a:extLst>
              </a:tr>
              <a:tr h="168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34.3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85.4%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  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14.6%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7AD4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106.7</a:t>
                      </a:r>
                      <a:r>
                        <a:rPr lang="es-CO" sz="1100" b="1" i="0" u="none" strike="noStrike" kern="1200" dirty="0">
                          <a:solidFill>
                            <a:srgbClr val="7AD4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406445"/>
                  </a:ext>
                </a:extLst>
              </a:tr>
              <a:tr h="876023">
                <a:tc gridSpan="7"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MX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En el último año se tuvo un consumo total de energía en la PTAR AC de 40,2 millones de kWh y una autogeneración de 34,3 millones de kWh con </a:t>
                      </a:r>
                      <a:r>
                        <a:rPr lang="es-MX" sz="1100" b="0" i="0" u="none" strike="noStrike" kern="1200" dirty="0" err="1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motogeneradores</a:t>
                      </a:r>
                      <a:r>
                        <a:rPr lang="es-MX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(biogás) y turbinas (gas natural) equivalentes a un 85,4 % del total (sin exportación), con un consumo de la red externa de energía de 5,8 millones de kWh equivalente al 14,6%.</a:t>
                      </a:r>
                      <a:endParaRPr lang="es-ES" sz="1100" b="0" i="0" u="none" strike="noStrike" kern="1200" dirty="0">
                        <a:solidFill>
                          <a:srgbClr val="737373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2535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736379-3AF4-10D5-980E-5D95EA5E8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09029"/>
              </p:ext>
            </p:extLst>
          </p:nvPr>
        </p:nvGraphicFramePr>
        <p:xfrm>
          <a:off x="157484" y="4098581"/>
          <a:ext cx="5053184" cy="2085256"/>
        </p:xfrm>
        <a:graphic>
          <a:graphicData uri="http://schemas.openxmlformats.org/drawingml/2006/table">
            <a:tbl>
              <a:tblPr/>
              <a:tblGrid>
                <a:gridCol w="579627">
                  <a:extLst>
                    <a:ext uri="{9D8B030D-6E8A-4147-A177-3AD203B41FA5}">
                      <a16:colId xmlns:a16="http://schemas.microsoft.com/office/drawing/2014/main" val="1353303741"/>
                    </a:ext>
                  </a:extLst>
                </a:gridCol>
                <a:gridCol w="786943">
                  <a:extLst>
                    <a:ext uri="{9D8B030D-6E8A-4147-A177-3AD203B41FA5}">
                      <a16:colId xmlns:a16="http://schemas.microsoft.com/office/drawing/2014/main" val="3553781127"/>
                    </a:ext>
                  </a:extLst>
                </a:gridCol>
                <a:gridCol w="1041346">
                  <a:extLst>
                    <a:ext uri="{9D8B030D-6E8A-4147-A177-3AD203B41FA5}">
                      <a16:colId xmlns:a16="http://schemas.microsoft.com/office/drawing/2014/main" val="1036969683"/>
                    </a:ext>
                  </a:extLst>
                </a:gridCol>
                <a:gridCol w="2645268">
                  <a:extLst>
                    <a:ext uri="{9D8B030D-6E8A-4147-A177-3AD203B41FA5}">
                      <a16:colId xmlns:a16="http://schemas.microsoft.com/office/drawing/2014/main" val="4051842750"/>
                    </a:ext>
                  </a:extLst>
                </a:gridCol>
              </a:tblGrid>
              <a:tr h="662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Meta 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 Cumplimiento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Observaciones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072547"/>
                  </a:ext>
                </a:extLst>
              </a:tr>
              <a:tr h="142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100" b="0" i="0" u="none" strike="noStrike" kern="1200" dirty="0">
                          <a:solidFill>
                            <a:srgbClr val="737373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En febrero se cumple la Resolución 0631 del 2015 (calidad en el efluente final) debido al control del proceso por parte del área de operación y la disponibilidad de equipos garantizada por el área de mantenimiento. Pendiente resultados de marzo.</a:t>
                      </a:r>
                      <a:endParaRPr lang="es-ES" sz="1100" b="1" i="0" u="none" strike="noStrike" kern="1200" dirty="0">
                        <a:solidFill>
                          <a:srgbClr val="737373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94551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EE7DA29-2B56-1924-6254-110A6B13281E}"/>
              </a:ext>
            </a:extLst>
          </p:cNvPr>
          <p:cNvSpPr txBox="1"/>
          <p:nvPr/>
        </p:nvSpPr>
        <p:spPr>
          <a:xfrm>
            <a:off x="938352" y="599909"/>
            <a:ext cx="6233886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43E9924-7890-454C-93DF-7222F31F1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782032"/>
              </p:ext>
            </p:extLst>
          </p:nvPr>
        </p:nvGraphicFramePr>
        <p:xfrm>
          <a:off x="157484" y="1226183"/>
          <a:ext cx="5702340" cy="280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D69F8CE-4166-46AD-BD68-7D9964677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08659"/>
              </p:ext>
            </p:extLst>
          </p:nvPr>
        </p:nvGraphicFramePr>
        <p:xfrm>
          <a:off x="5752459" y="1226183"/>
          <a:ext cx="6439541" cy="287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5197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91536-cb6a-48c8-a1c9-f59bb520eba1" xsi:nil="true"/>
    <lcf76f155ced4ddcb4097134ff3c332f xmlns="f756358f-d8f5-4ff7-befb-881cdeff97f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5E52510D760A42B73E57964CBC0EF8" ma:contentTypeVersion="19" ma:contentTypeDescription="Crear nuevo documento." ma:contentTypeScope="" ma:versionID="af5d95ccfc2c71f9060ac7958a8c912a">
  <xsd:schema xmlns:xsd="http://www.w3.org/2001/XMLSchema" xmlns:xs="http://www.w3.org/2001/XMLSchema" xmlns:p="http://schemas.microsoft.com/office/2006/metadata/properties" xmlns:ns2="f756358f-d8f5-4ff7-befb-881cdeff97f0" xmlns:ns3="30c6e3ac-02d9-4ec4-b300-86bc011b0182" xmlns:ns4="fde91536-cb6a-48c8-a1c9-f59bb520eba1" targetNamespace="http://schemas.microsoft.com/office/2006/metadata/properties" ma:root="true" ma:fieldsID="08eccd4bc7ebd811a320b229ffb60ab5" ns2:_="" ns3:_="" ns4:_="">
    <xsd:import namespace="f756358f-d8f5-4ff7-befb-881cdeff97f0"/>
    <xsd:import namespace="30c6e3ac-02d9-4ec4-b300-86bc011b0182"/>
    <xsd:import namespace="fde91536-cb6a-48c8-a1c9-f59bb520e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6358f-d8f5-4ff7-befb-881cdeff9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eca7b523-58f5-4d52-b53c-05f253e3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6e3ac-02d9-4ec4-b300-86bc011b0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1536-cb6a-48c8-a1c9-f59bb520eba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912e92-5e7c-4748-be45-a6b6501c3c6f}" ma:internalName="TaxCatchAll" ma:showField="CatchAllData" ma:web="30c6e3ac-02d9-4ec4-b300-86bc011b0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19AFA0-B291-462C-A200-4375BEA1D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A3EA69-31FD-4BE3-B8BF-08904ACC37E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fde91536-cb6a-48c8-a1c9-f59bb520eba1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30c6e3ac-02d9-4ec4-b300-86bc011b0182"/>
    <ds:schemaRef ds:uri="f756358f-d8f5-4ff7-befb-881cdeff97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8E7ADC-98AD-45D6-BA19-9B98C85AC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56358f-d8f5-4ff7-befb-881cdeff97f0"/>
    <ds:schemaRef ds:uri="30c6e3ac-02d9-4ec4-b300-86bc011b0182"/>
    <ds:schemaRef ds:uri="fde91536-cb6a-48c8-a1c9-f59bb520e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22462</TotalTime>
  <Words>1799</Words>
  <Application>Microsoft Office PowerPoint</Application>
  <PresentationFormat>Panorámica</PresentationFormat>
  <Paragraphs>383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Tahoma 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 LILIAM OSPINA FERNANDEZ</dc:creator>
  <cp:lastModifiedBy>JESICA MILENA SERNA CORREA</cp:lastModifiedBy>
  <cp:revision>194</cp:revision>
  <cp:lastPrinted>2024-07-12T19:08:04Z</cp:lastPrinted>
  <dcterms:created xsi:type="dcterms:W3CDTF">2018-05-03T21:13:08Z</dcterms:created>
  <dcterms:modified xsi:type="dcterms:W3CDTF">2025-04-19T16:18:28Z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0x0101003C5E52510D760A42B73E57964CBC0EF8</vt:lpwstr>
  </property>
  <property fmtid="{D5CDD505-2E9C-101B-9397-08002B2CF9AE}" pid="3" name="MSIP_Label_666bb131-2344-48ed-84db-fe1e84a9fae2_Enabled">
    <vt:lpwstr>true</vt:lpwstr>
  </property>
  <property fmtid="{D5CDD505-2E9C-101B-9397-08002B2CF9AE}" pid="4" name="MSIP_Label_666bb131-2344-48ed-84db-fe1e84a9fae2_SetDate">
    <vt:lpwstr>2021-07-01T14:49:35Z</vt:lpwstr>
  </property>
  <property fmtid="{D5CDD505-2E9C-101B-9397-08002B2CF9AE}" pid="5" name="MSIP_Label_666bb131-2344-48ed-84db-fe1e84a9fae2_Method">
    <vt:lpwstr>Standard</vt:lpwstr>
  </property>
  <property fmtid="{D5CDD505-2E9C-101B-9397-08002B2CF9AE}" pid="6" name="MSIP_Label_666bb131-2344-48ed-84db-fe1e84a9fae2_Name">
    <vt:lpwstr>666bb131-2344-48ed-84db-fe1e84a9fae2</vt:lpwstr>
  </property>
  <property fmtid="{D5CDD505-2E9C-101B-9397-08002B2CF9AE}" pid="7" name="MSIP_Label_666bb131-2344-48ed-84db-fe1e84a9fae2_SiteId">
    <vt:lpwstr>bf1ce8b5-5d39-4bc5-ad6e-07b3e4d7d67a</vt:lpwstr>
  </property>
  <property fmtid="{D5CDD505-2E9C-101B-9397-08002B2CF9AE}" pid="8" name="MSIP_Label_666bb131-2344-48ed-84db-fe1e84a9fae2_ActionId">
    <vt:lpwstr>8665e7be-8436-4602-bbed-9d6b531343c9</vt:lpwstr>
  </property>
  <property fmtid="{D5CDD505-2E9C-101B-9397-08002B2CF9AE}" pid="9" name="MSIP_Label_666bb131-2344-48ed-84db-fe1e84a9fae2_ContentBits">
    <vt:lpwstr>0</vt:lpwstr>
  </property>
  <property fmtid="{D5CDD505-2E9C-101B-9397-08002B2CF9AE}" pid="10" name="MediaServiceImageTags">
    <vt:lpwstr/>
  </property>
</Properties>
</file>