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6" r:id="rId2"/>
    <p:sldId id="4484" r:id="rId3"/>
    <p:sldId id="3507" r:id="rId4"/>
    <p:sldId id="3562" r:id="rId5"/>
    <p:sldId id="3512" r:id="rId6"/>
    <p:sldId id="4485" r:id="rId7"/>
    <p:sldId id="3513" r:id="rId8"/>
    <p:sldId id="3555"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3657" autoAdjust="0"/>
  </p:normalViewPr>
  <p:slideViewPr>
    <p:cSldViewPr snapToGrid="0">
      <p:cViewPr varScale="1">
        <p:scale>
          <a:sx n="56" d="100"/>
          <a:sy n="56" d="100"/>
        </p:scale>
        <p:origin x="9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FY GONZALEZ HERRERA" userId="448c93cb-3dc8-4fed-8ddd-b06de20023d4" providerId="ADAL" clId="{115FFD3D-EE9F-47DD-9056-F82013BD3C02}"/>
    <pc:docChg chg="modSld">
      <pc:chgData name="MELFY GONZALEZ HERRERA" userId="448c93cb-3dc8-4fed-8ddd-b06de20023d4" providerId="ADAL" clId="{115FFD3D-EE9F-47DD-9056-F82013BD3C02}" dt="2024-05-16T11:27:17.493" v="0" actId="14734"/>
      <pc:docMkLst>
        <pc:docMk/>
      </pc:docMkLst>
      <pc:sldChg chg="modSp mod">
        <pc:chgData name="MELFY GONZALEZ HERRERA" userId="448c93cb-3dc8-4fed-8ddd-b06de20023d4" providerId="ADAL" clId="{115FFD3D-EE9F-47DD-9056-F82013BD3C02}" dt="2024-05-16T11:27:17.493" v="0" actId="14734"/>
        <pc:sldMkLst>
          <pc:docMk/>
          <pc:sldMk cId="1298077952" sldId="4485"/>
        </pc:sldMkLst>
        <pc:graphicFrameChg chg="modGraphic">
          <ac:chgData name="MELFY GONZALEZ HERRERA" userId="448c93cb-3dc8-4fed-8ddd-b06de20023d4" providerId="ADAL" clId="{115FFD3D-EE9F-47DD-9056-F82013BD3C02}" dt="2024-05-16T11:27:17.493" v="0" actId="14734"/>
          <ac:graphicFrameMkLst>
            <pc:docMk/>
            <pc:sldMk cId="1298077952" sldId="4485"/>
            <ac:graphicFrameMk id="5" creationId="{F50C5209-BED1-4E00-B42D-9953268E1C65}"/>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icio tapi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20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parador 1">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8C42529-C345-4C67-934D-69EEF9416D14}"/>
              </a:ext>
            </a:extLst>
          </p:cNvPr>
          <p:cNvPicPr>
            <a:picLocks noChangeAspect="1"/>
          </p:cNvPicPr>
          <p:nvPr userDrawn="1"/>
        </p:nvPicPr>
        <p:blipFill rotWithShape="1">
          <a:blip r:embed="rId2"/>
          <a:srcRect l="339" t="3151" r="242" b="10761"/>
          <a:stretch/>
        </p:blipFill>
        <p:spPr>
          <a:xfrm>
            <a:off x="0" y="0"/>
            <a:ext cx="12192000" cy="6858000"/>
          </a:xfrm>
          <a:prstGeom prst="rect">
            <a:avLst/>
          </a:prstGeom>
          <a:noFill/>
        </p:spPr>
      </p:pic>
    </p:spTree>
    <p:extLst>
      <p:ext uri="{BB962C8B-B14F-4D97-AF65-F5344CB8AC3E}">
        <p14:creationId xmlns:p14="http://schemas.microsoft.com/office/powerpoint/2010/main" val="286537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Hoja interna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7EF97B9-40F9-416A-A382-15312F12596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08" y="857"/>
            <a:ext cx="12186584" cy="6856286"/>
          </a:xfrm>
          <a:prstGeom prst="rect">
            <a:avLst/>
          </a:prstGeom>
        </p:spPr>
      </p:pic>
      <p:sp>
        <p:nvSpPr>
          <p:cNvPr id="2" name="Título 1">
            <a:extLst>
              <a:ext uri="{FF2B5EF4-FFF2-40B4-BE49-F238E27FC236}">
                <a16:creationId xmlns:a16="http://schemas.microsoft.com/office/drawing/2014/main" id="{37898609-653F-4B2C-BCD1-FDEE896A096C}"/>
              </a:ext>
            </a:extLst>
          </p:cNvPr>
          <p:cNvSpPr>
            <a:spLocks noGrp="1"/>
          </p:cNvSpPr>
          <p:nvPr>
            <p:ph type="title"/>
          </p:nvPr>
        </p:nvSpPr>
        <p:spPr/>
        <p:txBody>
          <a:bodyPr>
            <a:normAutofit/>
          </a:bodyPr>
          <a:lstStyle>
            <a:lvl1pPr>
              <a:defRPr sz="2800">
                <a:solidFill>
                  <a:srgbClr val="0E7837"/>
                </a:solidFill>
              </a:defRPr>
            </a:lvl1pPr>
          </a:lstStyle>
          <a:p>
            <a:r>
              <a:rPr lang="es-ES"/>
              <a:t>Haga clic para modificar el estilo de título del patrón</a:t>
            </a:r>
            <a:endParaRPr lang="es-CO" dirty="0"/>
          </a:p>
        </p:txBody>
      </p:sp>
      <p:sp>
        <p:nvSpPr>
          <p:cNvPr id="3" name="Marcador de contenido 2">
            <a:extLst>
              <a:ext uri="{FF2B5EF4-FFF2-40B4-BE49-F238E27FC236}">
                <a16:creationId xmlns:a16="http://schemas.microsoft.com/office/drawing/2014/main" id="{A75932AC-F36A-4863-8548-C40FA4C6B128}"/>
              </a:ext>
            </a:extLst>
          </p:cNvPr>
          <p:cNvSpPr>
            <a:spLocks noGrp="1"/>
          </p:cNvSpPr>
          <p:nvPr>
            <p:ph idx="1"/>
          </p:nvPr>
        </p:nvSpPr>
        <p:spPr/>
        <p:txBody>
          <a:bodyPr/>
          <a:lstStyle>
            <a:lvl1pPr>
              <a:defRPr>
                <a:solidFill>
                  <a:schemeClr val="bg1"/>
                </a:solidFill>
              </a:defRPr>
            </a:lvl1pPr>
            <a:lvl2pPr>
              <a:defRPr>
                <a:solidFill>
                  <a:srgbClr val="7AD400"/>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Tree>
    <p:extLst>
      <p:ext uri="{BB962C8B-B14F-4D97-AF65-F5344CB8AC3E}">
        <p14:creationId xmlns:p14="http://schemas.microsoft.com/office/powerpoint/2010/main" val="23639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present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21F19-B173-4ABB-B257-25B29F3F4AFD}"/>
              </a:ext>
            </a:extLst>
          </p:cNvPr>
          <p:cNvSpPr>
            <a:spLocks noGrp="1"/>
          </p:cNvSpPr>
          <p:nvPr>
            <p:ph type="title" hasCustomPrompt="1"/>
          </p:nvPr>
        </p:nvSpPr>
        <p:spPr>
          <a:xfrm>
            <a:off x="831850" y="1709739"/>
            <a:ext cx="10515600" cy="1846262"/>
          </a:xfrm>
        </p:spPr>
        <p:txBody>
          <a:bodyPr anchor="b"/>
          <a:lstStyle>
            <a:lvl1pPr algn="ctr">
              <a:defRPr sz="5943" b="1" i="0" baseline="0">
                <a:solidFill>
                  <a:srgbClr val="006600"/>
                </a:solidFill>
                <a:latin typeface="+mn-lt"/>
              </a:defRPr>
            </a:lvl1pPr>
          </a:lstStyle>
          <a:p>
            <a:r>
              <a:rPr lang="es-ES"/>
              <a:t>Título principal</a:t>
            </a:r>
            <a:endParaRPr lang="es-CO"/>
          </a:p>
        </p:txBody>
      </p:sp>
    </p:spTree>
    <p:extLst>
      <p:ext uri="{BB962C8B-B14F-4D97-AF65-F5344CB8AC3E}">
        <p14:creationId xmlns:p14="http://schemas.microsoft.com/office/powerpoint/2010/main" val="185862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29947364-5579-4BC3-9FE3-6141497E1C43}"/>
              </a:ext>
            </a:extLst>
          </p:cNvPr>
          <p:cNvSpPr>
            <a:spLocks noGrp="1"/>
          </p:cNvSpPr>
          <p:nvPr>
            <p:ph type="title" hasCustomPrompt="1"/>
          </p:nvPr>
        </p:nvSpPr>
        <p:spPr>
          <a:xfrm>
            <a:off x="800100" y="365125"/>
            <a:ext cx="10515600" cy="930275"/>
          </a:xfrm>
        </p:spPr>
        <p:txBody>
          <a:bodyPr/>
          <a:lstStyle>
            <a:lvl1pPr>
              <a:defRPr b="1">
                <a:solidFill>
                  <a:srgbClr val="006600"/>
                </a:solidFill>
                <a:latin typeface="+mn-lt"/>
              </a:defRPr>
            </a:lvl1pPr>
          </a:lstStyle>
          <a:p>
            <a:r>
              <a:rPr lang="es-ES"/>
              <a:t>Agenda</a:t>
            </a:r>
            <a:endParaRPr lang="es-CO"/>
          </a:p>
        </p:txBody>
      </p:sp>
      <p:sp>
        <p:nvSpPr>
          <p:cNvPr id="10" name="Marcador de contenido 2">
            <a:extLst>
              <a:ext uri="{FF2B5EF4-FFF2-40B4-BE49-F238E27FC236}">
                <a16:creationId xmlns:a16="http://schemas.microsoft.com/office/drawing/2014/main" id="{E15BE516-A8A8-4273-9F65-CCA4B50E89F4}"/>
              </a:ext>
            </a:extLst>
          </p:cNvPr>
          <p:cNvSpPr>
            <a:spLocks noGrp="1"/>
          </p:cNvSpPr>
          <p:nvPr>
            <p:ph idx="1"/>
          </p:nvPr>
        </p:nvSpPr>
        <p:spPr>
          <a:xfrm>
            <a:off x="800100" y="2006601"/>
            <a:ext cx="10515600" cy="3441701"/>
          </a:xfrm>
        </p:spPr>
        <p:txBody>
          <a:bodyPr/>
          <a:lstStyle>
            <a:lvl1pPr>
              <a:defRPr b="1" i="0" baseline="0">
                <a:solidFill>
                  <a:schemeClr val="accent6"/>
                </a:solidFill>
                <a:latin typeface="Calibri" panose="020F0502020204030204" pitchFamily="34" charset="0"/>
              </a:defRPr>
            </a:lvl1pPr>
            <a:lvl2pPr>
              <a:defRPr b="1">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pic>
        <p:nvPicPr>
          <p:cNvPr id="5" name="Imagen 4">
            <a:extLst>
              <a:ext uri="{FF2B5EF4-FFF2-40B4-BE49-F238E27FC236}">
                <a16:creationId xmlns:a16="http://schemas.microsoft.com/office/drawing/2014/main" id="{4EA76C60-D2E9-4EE4-8D24-845F0D633C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
            <a:ext cx="12192000" cy="6857999"/>
          </a:xfrm>
          <a:prstGeom prst="rect">
            <a:avLst/>
          </a:prstGeom>
        </p:spPr>
      </p:pic>
    </p:spTree>
    <p:extLst>
      <p:ext uri="{BB962C8B-B14F-4D97-AF65-F5344CB8AC3E}">
        <p14:creationId xmlns:p14="http://schemas.microsoft.com/office/powerpoint/2010/main" val="63848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sub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05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tacad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99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radecimien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B21F19-B173-4ABB-B257-25B29F3F4AFD}"/>
              </a:ext>
            </a:extLst>
          </p:cNvPr>
          <p:cNvSpPr>
            <a:spLocks noGrp="1"/>
          </p:cNvSpPr>
          <p:nvPr>
            <p:ph type="title" hasCustomPrompt="1"/>
          </p:nvPr>
        </p:nvSpPr>
        <p:spPr>
          <a:xfrm>
            <a:off x="806450" y="1709739"/>
            <a:ext cx="10515600" cy="1846262"/>
          </a:xfrm>
        </p:spPr>
        <p:txBody>
          <a:bodyPr anchor="b">
            <a:normAutofit/>
          </a:bodyPr>
          <a:lstStyle>
            <a:lvl1pPr algn="ctr">
              <a:defRPr sz="7132" b="1" i="0" baseline="0">
                <a:solidFill>
                  <a:srgbClr val="006600"/>
                </a:solidFill>
                <a:latin typeface="+mn-lt"/>
              </a:defRPr>
            </a:lvl1pPr>
          </a:lstStyle>
          <a:p>
            <a:r>
              <a:rPr lang="es-ES"/>
              <a:t>¡Gracias!</a:t>
            </a:r>
            <a:endParaRPr lang="es-CO"/>
          </a:p>
        </p:txBody>
      </p:sp>
    </p:spTree>
    <p:extLst>
      <p:ext uri="{BB962C8B-B14F-4D97-AF65-F5344CB8AC3E}">
        <p14:creationId xmlns:p14="http://schemas.microsoft.com/office/powerpoint/2010/main" val="3046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6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8218BB8-C522-47B5-AA72-56A43F0036DE}"/>
              </a:ext>
            </a:extLst>
          </p:cNvPr>
          <p:cNvPicPr>
            <a:picLocks noChangeAspect="1"/>
          </p:cNvPicPr>
          <p:nvPr userDrawn="1"/>
        </p:nvPicPr>
        <p:blipFill>
          <a:blip r:embed="rId2"/>
          <a:stretch>
            <a:fillRect/>
          </a:stretch>
        </p:blipFill>
        <p:spPr>
          <a:xfrm>
            <a:off x="0" y="3"/>
            <a:ext cx="12192000" cy="6857999"/>
          </a:xfrm>
          <a:prstGeom prst="rect">
            <a:avLst/>
          </a:prstGeom>
        </p:spPr>
      </p:pic>
    </p:spTree>
    <p:extLst>
      <p:ext uri="{BB962C8B-B14F-4D97-AF65-F5344CB8AC3E}">
        <p14:creationId xmlns:p14="http://schemas.microsoft.com/office/powerpoint/2010/main" val="102223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parador 2">
    <p:bg>
      <p:bgPr>
        <a:solidFill>
          <a:schemeClr val="bg1"/>
        </a:solidFill>
        <a:effectLst/>
      </p:bgPr>
    </p:bg>
    <p:spTree>
      <p:nvGrpSpPr>
        <p:cNvPr id="1" name=""/>
        <p:cNvGrpSpPr/>
        <p:nvPr/>
      </p:nvGrpSpPr>
      <p:grpSpPr>
        <a:xfrm>
          <a:off x="0" y="0"/>
          <a:ext cx="0" cy="0"/>
          <a:chOff x="0" y="0"/>
          <a:chExt cx="0" cy="0"/>
        </a:xfrm>
      </p:grpSpPr>
      <p:pic>
        <p:nvPicPr>
          <p:cNvPr id="3" name="Imagen 2" descr="Vista desde lo alto de un edificio&#10;&#10;Descripción generada automáticamente">
            <a:extLst>
              <a:ext uri="{FF2B5EF4-FFF2-40B4-BE49-F238E27FC236}">
                <a16:creationId xmlns:a16="http://schemas.microsoft.com/office/drawing/2014/main" id="{D4CE45C4-4492-A0F2-A2B3-296604A82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AFA2683B-20FC-404E-879A-D2C5C74EBD98}"/>
              </a:ext>
            </a:extLst>
          </p:cNvPr>
          <p:cNvSpPr/>
          <p:nvPr userDrawn="1"/>
        </p:nvSpPr>
        <p:spPr>
          <a:xfrm>
            <a:off x="1" y="0"/>
            <a:ext cx="12191999" cy="6858000"/>
          </a:xfrm>
          <a:prstGeom prst="rect">
            <a:avLst/>
          </a:prstGeom>
          <a:solidFill>
            <a:schemeClr val="tx1">
              <a:lumMod val="65000"/>
              <a:lumOff val="3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750" dirty="0"/>
          </a:p>
        </p:txBody>
      </p:sp>
    </p:spTree>
    <p:extLst>
      <p:ext uri="{BB962C8B-B14F-4D97-AF65-F5344CB8AC3E}">
        <p14:creationId xmlns:p14="http://schemas.microsoft.com/office/powerpoint/2010/main" val="191964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C7B2684-6467-4B06-9FD5-3F6F0F98A40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EDA7399-76A2-4604-B1A0-84486B680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F58A246-0682-43A1-9107-FA525AAF0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89">
                <a:solidFill>
                  <a:schemeClr val="tx1">
                    <a:tint val="75000"/>
                  </a:schemeClr>
                </a:solidFill>
              </a:defRPr>
            </a:lvl1pPr>
          </a:lstStyle>
          <a:p>
            <a:fld id="{5F1670AA-CA09-491C-B69D-06515735E45D}" type="datetimeFigureOut">
              <a:rPr lang="es-CO" smtClean="0"/>
              <a:t>15/05/2024</a:t>
            </a:fld>
            <a:endParaRPr lang="es-CO" dirty="0"/>
          </a:p>
        </p:txBody>
      </p:sp>
      <p:sp>
        <p:nvSpPr>
          <p:cNvPr id="5" name="Marcador de pie de página 4">
            <a:extLst>
              <a:ext uri="{FF2B5EF4-FFF2-40B4-BE49-F238E27FC236}">
                <a16:creationId xmlns:a16="http://schemas.microsoft.com/office/drawing/2014/main" id="{F8B49D69-F9F8-4859-B7CB-E7553373A857}"/>
              </a:ext>
            </a:extLst>
          </p:cNvPr>
          <p:cNvSpPr>
            <a:spLocks noGrp="1"/>
          </p:cNvSpPr>
          <p:nvPr>
            <p:ph type="ftr" sz="quarter" idx="3"/>
          </p:nvPr>
        </p:nvSpPr>
        <p:spPr>
          <a:xfrm>
            <a:off x="4038602" y="6356350"/>
            <a:ext cx="4114800" cy="365125"/>
          </a:xfrm>
          <a:prstGeom prst="rect">
            <a:avLst/>
          </a:prstGeom>
        </p:spPr>
        <p:txBody>
          <a:bodyPr vert="horz" lIns="91440" tIns="45720" rIns="91440" bIns="45720" rtlCol="0" anchor="ctr"/>
          <a:lstStyle>
            <a:lvl1pPr algn="ctr">
              <a:defRPr sz="1189">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CF5BC586-F781-4C4F-8E45-EB044761AA78}"/>
              </a:ext>
            </a:extLst>
          </p:cNvPr>
          <p:cNvSpPr>
            <a:spLocks noGrp="1"/>
          </p:cNvSpPr>
          <p:nvPr>
            <p:ph type="sldNum" sz="quarter" idx="4"/>
          </p:nvPr>
        </p:nvSpPr>
        <p:spPr>
          <a:xfrm>
            <a:off x="8610602" y="6356350"/>
            <a:ext cx="2743200" cy="365125"/>
          </a:xfrm>
          <a:prstGeom prst="rect">
            <a:avLst/>
          </a:prstGeom>
        </p:spPr>
        <p:txBody>
          <a:bodyPr vert="horz" lIns="91440" tIns="45720" rIns="91440" bIns="45720" rtlCol="0" anchor="ctr"/>
          <a:lstStyle>
            <a:lvl1pPr algn="r">
              <a:defRPr sz="1189">
                <a:solidFill>
                  <a:schemeClr val="tx1">
                    <a:tint val="75000"/>
                  </a:schemeClr>
                </a:solidFill>
              </a:defRPr>
            </a:lvl1pPr>
          </a:lstStyle>
          <a:p>
            <a:fld id="{B504D3C9-4EF0-47EF-84DE-7B749D1D0FAA}" type="slidenum">
              <a:rPr lang="es-CO" smtClean="0"/>
              <a:t>‹Nº›</a:t>
            </a:fld>
            <a:endParaRPr lang="es-CO" dirty="0"/>
          </a:p>
        </p:txBody>
      </p:sp>
    </p:spTree>
    <p:extLst>
      <p:ext uri="{BB962C8B-B14F-4D97-AF65-F5344CB8AC3E}">
        <p14:creationId xmlns:p14="http://schemas.microsoft.com/office/powerpoint/2010/main" val="22439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txStyles>
    <p:titleStyle>
      <a:lvl1pPr algn="l" defTabSz="905762" rtl="0" eaLnBrk="1" latinLnBrk="0" hangingPunct="1">
        <a:lnSpc>
          <a:spcPct val="90000"/>
        </a:lnSpc>
        <a:spcBef>
          <a:spcPct val="0"/>
        </a:spcBef>
        <a:buNone/>
        <a:defRPr sz="4358" kern="1200">
          <a:solidFill>
            <a:schemeClr val="tx1"/>
          </a:solidFill>
          <a:latin typeface="+mj-lt"/>
          <a:ea typeface="+mj-ea"/>
          <a:cs typeface="+mj-cs"/>
        </a:defRPr>
      </a:lvl1pPr>
    </p:titleStyle>
    <p:bodyStyle>
      <a:lvl1pPr marL="226441" indent="-226441" algn="l" defTabSz="905762" rtl="0" eaLnBrk="1" latinLnBrk="0" hangingPunct="1">
        <a:lnSpc>
          <a:spcPct val="90000"/>
        </a:lnSpc>
        <a:spcBef>
          <a:spcPts val="991"/>
        </a:spcBef>
        <a:buFont typeface="Arial" panose="020B0604020202020204" pitchFamily="34" charset="0"/>
        <a:buChar char="•"/>
        <a:defRPr sz="2773" kern="1200">
          <a:solidFill>
            <a:schemeClr val="tx1"/>
          </a:solidFill>
          <a:latin typeface="+mn-lt"/>
          <a:ea typeface="+mn-ea"/>
          <a:cs typeface="+mn-cs"/>
        </a:defRPr>
      </a:lvl1pPr>
      <a:lvl2pPr marL="679322" indent="-226441" algn="l" defTabSz="905762" rtl="0" eaLnBrk="1" latinLnBrk="0" hangingPunct="1">
        <a:lnSpc>
          <a:spcPct val="90000"/>
        </a:lnSpc>
        <a:spcBef>
          <a:spcPts val="494"/>
        </a:spcBef>
        <a:buFont typeface="Arial" panose="020B0604020202020204" pitchFamily="34" charset="0"/>
        <a:buChar char="•"/>
        <a:defRPr sz="2378" kern="1200">
          <a:solidFill>
            <a:schemeClr val="tx1"/>
          </a:solidFill>
          <a:latin typeface="+mn-lt"/>
          <a:ea typeface="+mn-ea"/>
          <a:cs typeface="+mn-cs"/>
        </a:defRPr>
      </a:lvl2pPr>
      <a:lvl3pPr marL="1132203" indent="-226441" algn="l" defTabSz="905762" rtl="0" eaLnBrk="1" latinLnBrk="0" hangingPunct="1">
        <a:lnSpc>
          <a:spcPct val="90000"/>
        </a:lnSpc>
        <a:spcBef>
          <a:spcPts val="494"/>
        </a:spcBef>
        <a:buFont typeface="Arial" panose="020B0604020202020204" pitchFamily="34" charset="0"/>
        <a:buChar char="•"/>
        <a:defRPr sz="1981" kern="1200">
          <a:solidFill>
            <a:schemeClr val="tx1"/>
          </a:solidFill>
          <a:latin typeface="+mn-lt"/>
          <a:ea typeface="+mn-ea"/>
          <a:cs typeface="+mn-cs"/>
        </a:defRPr>
      </a:lvl3pPr>
      <a:lvl4pPr marL="1585084"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4pPr>
      <a:lvl5pPr marL="2037966"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5pPr>
      <a:lvl6pPr marL="2490847"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6pPr>
      <a:lvl7pPr marL="2943728"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7pPr>
      <a:lvl8pPr marL="3396609"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8pPr>
      <a:lvl9pPr marL="3849491" indent="-226441" algn="l" defTabSz="905762" rtl="0" eaLnBrk="1" latinLnBrk="0" hangingPunct="1">
        <a:lnSpc>
          <a:spcPct val="90000"/>
        </a:lnSpc>
        <a:spcBef>
          <a:spcPts val="494"/>
        </a:spcBef>
        <a:buFont typeface="Arial" panose="020B0604020202020204" pitchFamily="34" charset="0"/>
        <a:buChar char="•"/>
        <a:defRPr sz="1784" kern="1200">
          <a:solidFill>
            <a:schemeClr val="tx1"/>
          </a:solidFill>
          <a:latin typeface="+mn-lt"/>
          <a:ea typeface="+mn-ea"/>
          <a:cs typeface="+mn-cs"/>
        </a:defRPr>
      </a:lvl9pPr>
    </p:bodyStyle>
    <p:otherStyle>
      <a:defPPr>
        <a:defRPr lang="es-CO"/>
      </a:defPPr>
      <a:lvl1pPr marL="0" algn="l" defTabSz="905762" rtl="0" eaLnBrk="1" latinLnBrk="0" hangingPunct="1">
        <a:defRPr sz="1784" kern="1200">
          <a:solidFill>
            <a:schemeClr val="tx1"/>
          </a:solidFill>
          <a:latin typeface="+mn-lt"/>
          <a:ea typeface="+mn-ea"/>
          <a:cs typeface="+mn-cs"/>
        </a:defRPr>
      </a:lvl1pPr>
      <a:lvl2pPr marL="452881" algn="l" defTabSz="905762" rtl="0" eaLnBrk="1" latinLnBrk="0" hangingPunct="1">
        <a:defRPr sz="1784" kern="1200">
          <a:solidFill>
            <a:schemeClr val="tx1"/>
          </a:solidFill>
          <a:latin typeface="+mn-lt"/>
          <a:ea typeface="+mn-ea"/>
          <a:cs typeface="+mn-cs"/>
        </a:defRPr>
      </a:lvl2pPr>
      <a:lvl3pPr marL="905762" algn="l" defTabSz="905762" rtl="0" eaLnBrk="1" latinLnBrk="0" hangingPunct="1">
        <a:defRPr sz="1784" kern="1200">
          <a:solidFill>
            <a:schemeClr val="tx1"/>
          </a:solidFill>
          <a:latin typeface="+mn-lt"/>
          <a:ea typeface="+mn-ea"/>
          <a:cs typeface="+mn-cs"/>
        </a:defRPr>
      </a:lvl3pPr>
      <a:lvl4pPr marL="1358643" algn="l" defTabSz="905762" rtl="0" eaLnBrk="1" latinLnBrk="0" hangingPunct="1">
        <a:defRPr sz="1784" kern="1200">
          <a:solidFill>
            <a:schemeClr val="tx1"/>
          </a:solidFill>
          <a:latin typeface="+mn-lt"/>
          <a:ea typeface="+mn-ea"/>
          <a:cs typeface="+mn-cs"/>
        </a:defRPr>
      </a:lvl4pPr>
      <a:lvl5pPr marL="1811525" algn="l" defTabSz="905762" rtl="0" eaLnBrk="1" latinLnBrk="0" hangingPunct="1">
        <a:defRPr sz="1784" kern="1200">
          <a:solidFill>
            <a:schemeClr val="tx1"/>
          </a:solidFill>
          <a:latin typeface="+mn-lt"/>
          <a:ea typeface="+mn-ea"/>
          <a:cs typeface="+mn-cs"/>
        </a:defRPr>
      </a:lvl5pPr>
      <a:lvl6pPr marL="2264406" algn="l" defTabSz="905762" rtl="0" eaLnBrk="1" latinLnBrk="0" hangingPunct="1">
        <a:defRPr sz="1784" kern="1200">
          <a:solidFill>
            <a:schemeClr val="tx1"/>
          </a:solidFill>
          <a:latin typeface="+mn-lt"/>
          <a:ea typeface="+mn-ea"/>
          <a:cs typeface="+mn-cs"/>
        </a:defRPr>
      </a:lvl6pPr>
      <a:lvl7pPr marL="2717287" algn="l" defTabSz="905762" rtl="0" eaLnBrk="1" latinLnBrk="0" hangingPunct="1">
        <a:defRPr sz="1784" kern="1200">
          <a:solidFill>
            <a:schemeClr val="tx1"/>
          </a:solidFill>
          <a:latin typeface="+mn-lt"/>
          <a:ea typeface="+mn-ea"/>
          <a:cs typeface="+mn-cs"/>
        </a:defRPr>
      </a:lvl7pPr>
      <a:lvl8pPr marL="3170169" algn="l" defTabSz="905762" rtl="0" eaLnBrk="1" latinLnBrk="0" hangingPunct="1">
        <a:defRPr sz="1784" kern="1200">
          <a:solidFill>
            <a:schemeClr val="tx1"/>
          </a:solidFill>
          <a:latin typeface="+mn-lt"/>
          <a:ea typeface="+mn-ea"/>
          <a:cs typeface="+mn-cs"/>
        </a:defRPr>
      </a:lvl8pPr>
      <a:lvl9pPr marL="3623050" algn="l" defTabSz="905762" rtl="0" eaLnBrk="1" latinLnBrk="0" hangingPunct="1">
        <a:defRPr sz="1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9.emf"/><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9.emf"/><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9.emf"/><Relationship Id="rId5" Type="http://schemas.openxmlformats.org/officeDocument/2006/relationships/image" Target="../media/image35.sv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svg"/><Relationship Id="rId10" Type="http://schemas.openxmlformats.org/officeDocument/2006/relationships/image" Target="../media/image9.emf"/><Relationship Id="rId4" Type="http://schemas.openxmlformats.org/officeDocument/2006/relationships/image" Target="../media/image38.png"/><Relationship Id="rId9" Type="http://schemas.openxmlformats.org/officeDocument/2006/relationships/image" Target="../media/image4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3A198D26-E8B8-4CF4-A683-1942E99870F2}"/>
              </a:ext>
            </a:extLst>
          </p:cNvPr>
          <p:cNvCxnSpPr>
            <a:cxnSpLocks/>
          </p:cNvCxnSpPr>
          <p:nvPr/>
        </p:nvCxnSpPr>
        <p:spPr>
          <a:xfrm flipV="1">
            <a:off x="4817982" y="4884415"/>
            <a:ext cx="0" cy="1322979"/>
          </a:xfrm>
          <a:prstGeom prst="line">
            <a:avLst/>
          </a:prstGeom>
          <a:ln>
            <a:solidFill>
              <a:srgbClr val="92D00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09F348A-B592-4BEB-B7F4-BF4DD20CF67D}"/>
              </a:ext>
            </a:extLst>
          </p:cNvPr>
          <p:cNvSpPr txBox="1"/>
          <p:nvPr/>
        </p:nvSpPr>
        <p:spPr>
          <a:xfrm>
            <a:off x="4823418" y="4853177"/>
            <a:ext cx="7289813" cy="1354217"/>
          </a:xfrm>
          <a:prstGeom prst="rect">
            <a:avLst/>
          </a:prstGeom>
          <a:noFill/>
          <a:effectLst>
            <a:outerShdw blurRad="50800" dist="38100" dir="2700000" algn="tl" rotWithShape="0">
              <a:prstClr val="black">
                <a:alpha val="97000"/>
              </a:prstClr>
            </a:outerShdw>
          </a:effectLst>
        </p:spPr>
        <p:txBody>
          <a:bodyPr wrap="square" rtlCol="0">
            <a:spAutoFit/>
          </a:bodyPr>
          <a:lstStyle/>
          <a:p>
            <a:r>
              <a:rPr lang="es-ES" sz="3000" b="1" dirty="0">
                <a:solidFill>
                  <a:schemeClr val="bg1"/>
                </a:solidFill>
                <a:latin typeface="Tahoma" panose="020B0604030504040204" pitchFamily="34" charset="0"/>
                <a:ea typeface="Tahoma" panose="020B0604030504040204" pitchFamily="34" charset="0"/>
                <a:cs typeface="Tahoma" panose="020B0604030504040204" pitchFamily="34" charset="0"/>
              </a:rPr>
              <a:t>Aprobación  Plan de Auditoría -2024</a:t>
            </a:r>
          </a:p>
          <a:p>
            <a:r>
              <a:rPr lang="es-ES" sz="2600" i="1" dirty="0">
                <a:solidFill>
                  <a:schemeClr val="bg1"/>
                </a:solidFill>
                <a:latin typeface="Tahoma" panose="020B0604030504040204" pitchFamily="34" charset="0"/>
                <a:ea typeface="Tahoma" panose="020B0604030504040204" pitchFamily="34" charset="0"/>
                <a:cs typeface="Tahoma" panose="020B0604030504040204" pitchFamily="34" charset="0"/>
              </a:rPr>
              <a:t>Auditoría Interna ANEPM</a:t>
            </a:r>
          </a:p>
          <a:p>
            <a:r>
              <a:rPr lang="es-ES" sz="2600" i="1" dirty="0">
                <a:solidFill>
                  <a:schemeClr val="bg1"/>
                </a:solidFill>
                <a:latin typeface="Tahoma" panose="020B0604030504040204" pitchFamily="34" charset="0"/>
                <a:ea typeface="Tahoma" panose="020B0604030504040204" pitchFamily="34" charset="0"/>
                <a:cs typeface="Tahoma" panose="020B0604030504040204" pitchFamily="34" charset="0"/>
              </a:rPr>
              <a:t>Tema : Aprobatorio </a:t>
            </a:r>
          </a:p>
        </p:txBody>
      </p:sp>
    </p:spTree>
    <p:extLst>
      <p:ext uri="{BB962C8B-B14F-4D97-AF65-F5344CB8AC3E}">
        <p14:creationId xmlns:p14="http://schemas.microsoft.com/office/powerpoint/2010/main" val="110935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7 Marcador de texto">
            <a:extLst>
              <a:ext uri="{FF2B5EF4-FFF2-40B4-BE49-F238E27FC236}">
                <a16:creationId xmlns:a16="http://schemas.microsoft.com/office/drawing/2014/main" id="{7DBB246C-5A46-48DB-AB53-34A90335F3AB}"/>
              </a:ext>
            </a:extLst>
          </p:cNvPr>
          <p:cNvSpPr txBox="1">
            <a:spLocks/>
          </p:cNvSpPr>
          <p:nvPr/>
        </p:nvSpPr>
        <p:spPr>
          <a:xfrm>
            <a:off x="1247397" y="466054"/>
            <a:ext cx="5833846" cy="423899"/>
          </a:xfrm>
          <a:prstGeom prst="rect">
            <a:avLst/>
          </a:prstGeom>
        </p:spPr>
        <p:txBody>
          <a:bodyPr anchor="b"/>
          <a:lstStyle>
            <a:lvl1pPr marL="0" indent="0" algn="l" defTabSz="914400" rtl="0" eaLnBrk="1" latinLnBrk="0" hangingPunct="1">
              <a:spcBef>
                <a:spcPct val="20000"/>
              </a:spcBef>
              <a:buFont typeface="Arial" pitchFamily="34" charset="0"/>
              <a:buNone/>
              <a:defRPr sz="3200" b="1" kern="1200" baseline="0">
                <a:solidFill>
                  <a:srgbClr val="007934"/>
                </a:solidFill>
                <a:latin typeface="Trebuchet MS" pitchFamily="34" charset="0"/>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defTabSz="880650">
              <a:lnSpc>
                <a:spcPts val="2208"/>
              </a:lnSpc>
              <a:defRPr/>
            </a:pPr>
            <a:endParaRPr lang="es-CO" altLang="es-CO" sz="2747">
              <a:ln>
                <a:solidFill>
                  <a:srgbClr val="006600"/>
                </a:solidFill>
              </a:ln>
              <a:latin typeface="Calibri Light" panose="020F0302020204030204"/>
            </a:endParaRPr>
          </a:p>
        </p:txBody>
      </p:sp>
      <p:sp>
        <p:nvSpPr>
          <p:cNvPr id="15" name="Rectángulo 14">
            <a:extLst>
              <a:ext uri="{FF2B5EF4-FFF2-40B4-BE49-F238E27FC236}">
                <a16:creationId xmlns:a16="http://schemas.microsoft.com/office/drawing/2014/main" id="{3305C4D3-EA71-4719-BC87-C5D0782B2AFF}"/>
              </a:ext>
            </a:extLst>
          </p:cNvPr>
          <p:cNvSpPr/>
          <p:nvPr/>
        </p:nvSpPr>
        <p:spPr>
          <a:xfrm>
            <a:off x="689850" y="395695"/>
            <a:ext cx="2777427" cy="400110"/>
          </a:xfrm>
          <a:prstGeom prst="rect">
            <a:avLst/>
          </a:prstGeom>
        </p:spPr>
        <p:txBody>
          <a:bodyPr wrap="none">
            <a:spAutoFit/>
          </a:bodyPr>
          <a:lstStyle/>
          <a:p>
            <a:pPr marL="457200" indent="-457200" defTabSz="442420">
              <a:buAutoNum type="arabicPeriod"/>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Aspectos formales </a:t>
            </a:r>
          </a:p>
        </p:txBody>
      </p:sp>
      <p:grpSp>
        <p:nvGrpSpPr>
          <p:cNvPr id="2" name="Grupo 1">
            <a:extLst>
              <a:ext uri="{FF2B5EF4-FFF2-40B4-BE49-F238E27FC236}">
                <a16:creationId xmlns:a16="http://schemas.microsoft.com/office/drawing/2014/main" id="{40B123D4-30C9-4B76-9B48-592F1BB85B99}"/>
              </a:ext>
            </a:extLst>
          </p:cNvPr>
          <p:cNvGrpSpPr/>
          <p:nvPr/>
        </p:nvGrpSpPr>
        <p:grpSpPr>
          <a:xfrm>
            <a:off x="120327" y="321102"/>
            <a:ext cx="543547" cy="568851"/>
            <a:chOff x="174379" y="251546"/>
            <a:chExt cx="656973" cy="717207"/>
          </a:xfrm>
        </p:grpSpPr>
        <p:cxnSp>
          <p:nvCxnSpPr>
            <p:cNvPr id="7" name="Conector recto 6">
              <a:extLst>
                <a:ext uri="{FF2B5EF4-FFF2-40B4-BE49-F238E27FC236}">
                  <a16:creationId xmlns:a16="http://schemas.microsoft.com/office/drawing/2014/main" id="{0B6F26E3-49B0-44C0-AB45-B887A2272098}"/>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6AB43AB5-87ED-4743-8F73-8699F6A7B99F}"/>
                </a:ext>
              </a:extLst>
            </p:cNvPr>
            <p:cNvPicPr>
              <a:picLocks noChangeAspect="1"/>
            </p:cNvPicPr>
            <p:nvPr/>
          </p:nvPicPr>
          <p:blipFill>
            <a:blip r:embed="rId2">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
        <p:nvSpPr>
          <p:cNvPr id="11" name="CuadroTexto 10">
            <a:extLst>
              <a:ext uri="{FF2B5EF4-FFF2-40B4-BE49-F238E27FC236}">
                <a16:creationId xmlns:a16="http://schemas.microsoft.com/office/drawing/2014/main" id="{90382DA0-C813-4D00-B996-EC032943FE5D}"/>
              </a:ext>
            </a:extLst>
          </p:cNvPr>
          <p:cNvSpPr txBox="1"/>
          <p:nvPr/>
        </p:nvSpPr>
        <p:spPr>
          <a:xfrm>
            <a:off x="372341" y="1845697"/>
            <a:ext cx="11073069" cy="923330"/>
          </a:xfrm>
          <a:prstGeom prst="rect">
            <a:avLst/>
          </a:prstGeom>
          <a:noFill/>
        </p:spPr>
        <p:txBody>
          <a:bodyPr wrap="square">
            <a:spAutoFit/>
          </a:bodyPr>
          <a:lstStyle/>
          <a:p>
            <a:pPr algn="just"/>
            <a:r>
              <a:rPr lang="es-ES"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Presentar el plan anual de trabajo de Auditoría Corporativa para 2024. </a:t>
            </a:r>
          </a:p>
          <a:p>
            <a:pPr algn="just"/>
            <a:r>
              <a:rPr lang="es-ES"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Este plan se desarrolla en cumplimiento de la misión de la actividad de Auditoría Interna: “Mejorar y proteger el valor de la organización proporcionando aseguramiento, asesoría con base en los riesgos”.</a:t>
            </a:r>
          </a:p>
        </p:txBody>
      </p:sp>
      <p:sp>
        <p:nvSpPr>
          <p:cNvPr id="12" name="CuadroTexto 11">
            <a:extLst>
              <a:ext uri="{FF2B5EF4-FFF2-40B4-BE49-F238E27FC236}">
                <a16:creationId xmlns:a16="http://schemas.microsoft.com/office/drawing/2014/main" id="{D2A61436-128A-40C3-8A3B-848D18531E07}"/>
              </a:ext>
            </a:extLst>
          </p:cNvPr>
          <p:cNvSpPr txBox="1"/>
          <p:nvPr/>
        </p:nvSpPr>
        <p:spPr>
          <a:xfrm>
            <a:off x="380450" y="3124887"/>
            <a:ext cx="6068334" cy="400110"/>
          </a:xfrm>
          <a:prstGeom prst="rect">
            <a:avLst/>
          </a:prstGeom>
          <a:noFill/>
        </p:spPr>
        <p:txBody>
          <a:bodyPr wrap="square">
            <a:spAutoFit/>
          </a:bodyPr>
          <a:lstStyle>
            <a:defPPr>
              <a:defRPr lang="es-CO"/>
            </a:defPPr>
            <a:lvl1pPr defTabSz="893277">
              <a:defRPr sz="2400">
                <a:solidFill>
                  <a:srgbClr val="7DD227"/>
                </a:solidFill>
                <a:latin typeface="Tahoma" panose="020B0604030504040204" pitchFamily="34" charset="0"/>
                <a:ea typeface="Tahoma" panose="020B0604030504040204" pitchFamily="34" charset="0"/>
                <a:cs typeface="Tahoma" panose="020B0604030504040204" pitchFamily="34" charset="0"/>
              </a:defRPr>
            </a:lvl1pPr>
          </a:lstStyle>
          <a:p>
            <a:r>
              <a:rPr lang="es-ES" sz="2000" dirty="0"/>
              <a:t>1.2. Solicitud a la Junta Directiva</a:t>
            </a:r>
            <a:endParaRPr lang="es-CO" sz="2000" dirty="0"/>
          </a:p>
        </p:txBody>
      </p:sp>
      <p:sp>
        <p:nvSpPr>
          <p:cNvPr id="13" name="CuadroTexto 12">
            <a:extLst>
              <a:ext uri="{FF2B5EF4-FFF2-40B4-BE49-F238E27FC236}">
                <a16:creationId xmlns:a16="http://schemas.microsoft.com/office/drawing/2014/main" id="{DBC4B7C7-C88C-4C86-B926-1B2393FE4E03}"/>
              </a:ext>
            </a:extLst>
          </p:cNvPr>
          <p:cNvSpPr txBox="1"/>
          <p:nvPr/>
        </p:nvSpPr>
        <p:spPr>
          <a:xfrm>
            <a:off x="372341" y="3634493"/>
            <a:ext cx="11073069" cy="646331"/>
          </a:xfrm>
          <a:prstGeom prst="rect">
            <a:avLst/>
          </a:prstGeom>
          <a:noFill/>
        </p:spPr>
        <p:txBody>
          <a:bodyPr wrap="square">
            <a:spAutoFit/>
          </a:bodyPr>
          <a:lstStyle>
            <a:defPPr>
              <a:defRPr lang="es-CO"/>
            </a:defPPr>
            <a:lvl1pPr algn="just">
              <a:defRPr sz="1758">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s-ES" sz="1800" dirty="0"/>
              <a:t>Se solicita a la Junta Directiva, en aplicación al numeral 17 del artículo vigésimo octavo de los Estatutos Sociales de Aguas de Nacionales EPM S.A. E.S.P , aprobación del Plan de Auditoría para el año 2024.</a:t>
            </a:r>
          </a:p>
        </p:txBody>
      </p:sp>
      <p:sp>
        <p:nvSpPr>
          <p:cNvPr id="14" name="CuadroTexto 13">
            <a:extLst>
              <a:ext uri="{FF2B5EF4-FFF2-40B4-BE49-F238E27FC236}">
                <a16:creationId xmlns:a16="http://schemas.microsoft.com/office/drawing/2014/main" id="{F569727D-FC9E-4A33-B673-661635613011}"/>
              </a:ext>
            </a:extLst>
          </p:cNvPr>
          <p:cNvSpPr txBox="1"/>
          <p:nvPr/>
        </p:nvSpPr>
        <p:spPr>
          <a:xfrm>
            <a:off x="380450" y="4550009"/>
            <a:ext cx="6068334" cy="400110"/>
          </a:xfrm>
          <a:prstGeom prst="rect">
            <a:avLst/>
          </a:prstGeom>
          <a:noFill/>
        </p:spPr>
        <p:txBody>
          <a:bodyPr wrap="square">
            <a:spAutoFit/>
          </a:bodyPr>
          <a:lstStyle>
            <a:defPPr>
              <a:defRPr lang="es-CO"/>
            </a:defPPr>
            <a:lvl1pPr defTabSz="893277">
              <a:defRPr sz="2400">
                <a:solidFill>
                  <a:srgbClr val="7DD227"/>
                </a:solidFill>
                <a:latin typeface="Tahoma" panose="020B0604030504040204" pitchFamily="34" charset="0"/>
                <a:ea typeface="Tahoma" panose="020B0604030504040204" pitchFamily="34" charset="0"/>
                <a:cs typeface="Tahoma" panose="020B0604030504040204" pitchFamily="34" charset="0"/>
              </a:defRPr>
            </a:lvl1pPr>
          </a:lstStyle>
          <a:p>
            <a:r>
              <a:rPr lang="es-ES" sz="2000" dirty="0"/>
              <a:t>1.3. Justificación</a:t>
            </a:r>
            <a:endParaRPr lang="es-CO" sz="2000" dirty="0"/>
          </a:p>
        </p:txBody>
      </p:sp>
      <p:sp>
        <p:nvSpPr>
          <p:cNvPr id="16" name="CuadroTexto 15">
            <a:extLst>
              <a:ext uri="{FF2B5EF4-FFF2-40B4-BE49-F238E27FC236}">
                <a16:creationId xmlns:a16="http://schemas.microsoft.com/office/drawing/2014/main" id="{AFA55C60-8A76-4AEE-84CA-592675EFDC64}"/>
              </a:ext>
            </a:extLst>
          </p:cNvPr>
          <p:cNvSpPr txBox="1"/>
          <p:nvPr/>
        </p:nvSpPr>
        <p:spPr>
          <a:xfrm>
            <a:off x="372341" y="5146290"/>
            <a:ext cx="11073068" cy="923330"/>
          </a:xfrm>
          <a:prstGeom prst="rect">
            <a:avLst/>
          </a:prstGeom>
          <a:noFill/>
        </p:spPr>
        <p:txBody>
          <a:bodyPr wrap="square">
            <a:spAutoFit/>
          </a:bodyPr>
          <a:lstStyle>
            <a:defPPr>
              <a:defRPr lang="es-CO"/>
            </a:defPPr>
            <a:lvl1pPr algn="just">
              <a:defRPr sz="1758">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s-ES" sz="1800" dirty="0"/>
              <a:t>Como resultado de la elaboración del  plan anual de auditoría se establecen los enfoques para dar cobertura con aseguramiento y consulta a los procesos y proyectos, de acuerdo con su nivel de exposición a los riesgos y los criterios de priorización. </a:t>
            </a:r>
          </a:p>
        </p:txBody>
      </p:sp>
      <p:sp>
        <p:nvSpPr>
          <p:cNvPr id="17" name="CuadroTexto 16">
            <a:extLst>
              <a:ext uri="{FF2B5EF4-FFF2-40B4-BE49-F238E27FC236}">
                <a16:creationId xmlns:a16="http://schemas.microsoft.com/office/drawing/2014/main" id="{7B40037C-B56C-4547-A07B-F4107E7EF08D}"/>
              </a:ext>
            </a:extLst>
          </p:cNvPr>
          <p:cNvSpPr txBox="1"/>
          <p:nvPr/>
        </p:nvSpPr>
        <p:spPr>
          <a:xfrm>
            <a:off x="380450" y="1245771"/>
            <a:ext cx="6068334" cy="400110"/>
          </a:xfrm>
          <a:prstGeom prst="rect">
            <a:avLst/>
          </a:prstGeom>
          <a:noFill/>
        </p:spPr>
        <p:txBody>
          <a:bodyPr wrap="square">
            <a:spAutoFit/>
          </a:bodyPr>
          <a:lstStyle/>
          <a:p>
            <a:pPr defTabSz="893277">
              <a:defRPr/>
            </a:pPr>
            <a:r>
              <a:rPr lang="es-ES" sz="2000" dirty="0">
                <a:solidFill>
                  <a:srgbClr val="7DD227"/>
                </a:solidFill>
                <a:latin typeface="Tahoma" panose="020B0604030504040204" pitchFamily="34" charset="0"/>
                <a:ea typeface="Tahoma" panose="020B0604030504040204" pitchFamily="34" charset="0"/>
                <a:cs typeface="Tahoma" panose="020B0604030504040204" pitchFamily="34" charset="0"/>
              </a:rPr>
              <a:t>1.1. Solicitud a la Junta Directiva</a:t>
            </a:r>
            <a:endParaRPr lang="es-CO" sz="2000" dirty="0">
              <a:solidFill>
                <a:srgbClr val="7DD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902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3563357-E836-4F3E-9D69-C075C52C6A88}"/>
              </a:ext>
            </a:extLst>
          </p:cNvPr>
          <p:cNvSpPr txBox="1"/>
          <p:nvPr/>
        </p:nvSpPr>
        <p:spPr>
          <a:xfrm>
            <a:off x="4339460" y="5407218"/>
            <a:ext cx="4026717" cy="289441"/>
          </a:xfrm>
          <a:prstGeom prst="roundRect">
            <a:avLst/>
          </a:prstGeom>
          <a:noFill/>
          <a:ln>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Mejorar y proteger el valor de la organización </a:t>
            </a:r>
            <a:endParaRPr kumimoji="0" lang="es-CO" sz="1100" b="1" i="0" u="none" strike="noStrike" kern="0" cap="none" spc="0" normalizeH="0" baseline="0" noProof="0" dirty="0">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89E05A99-981C-4B41-BEAF-A441DA7AB32E}"/>
              </a:ext>
            </a:extLst>
          </p:cNvPr>
          <p:cNvSpPr txBox="1"/>
          <p:nvPr/>
        </p:nvSpPr>
        <p:spPr>
          <a:xfrm>
            <a:off x="4082641" y="1193129"/>
            <a:ext cx="4026717" cy="476726"/>
          </a:xfrm>
          <a:prstGeom prst="roundRect">
            <a:avLst/>
          </a:prstGeom>
          <a:noFill/>
          <a:ln>
            <a:solidFill>
              <a:srgbClr val="FFFF00"/>
            </a:solidFill>
          </a:ln>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sym typeface="Arial"/>
              </a:rPr>
              <a:t>Proporcionar servicios de aseguramiento y de consultoría</a:t>
            </a:r>
          </a:p>
        </p:txBody>
      </p:sp>
      <p:grpSp>
        <p:nvGrpSpPr>
          <p:cNvPr id="6" name="Grupo 5">
            <a:extLst>
              <a:ext uri="{FF2B5EF4-FFF2-40B4-BE49-F238E27FC236}">
                <a16:creationId xmlns:a16="http://schemas.microsoft.com/office/drawing/2014/main" id="{C458B128-F3CD-4E2E-A881-730620569207}"/>
              </a:ext>
            </a:extLst>
          </p:cNvPr>
          <p:cNvGrpSpPr/>
          <p:nvPr/>
        </p:nvGrpSpPr>
        <p:grpSpPr>
          <a:xfrm>
            <a:off x="4475590" y="1861974"/>
            <a:ext cx="3553184" cy="3481894"/>
            <a:chOff x="4026360" y="1804379"/>
            <a:chExt cx="4290610" cy="4265387"/>
          </a:xfrm>
        </p:grpSpPr>
        <p:sp>
          <p:nvSpPr>
            <p:cNvPr id="7" name="Shape">
              <a:extLst>
                <a:ext uri="{FF2B5EF4-FFF2-40B4-BE49-F238E27FC236}">
                  <a16:creationId xmlns:a16="http://schemas.microsoft.com/office/drawing/2014/main" id="{964BED0F-B773-4162-9184-C75BE91D21D3}"/>
                </a:ext>
              </a:extLst>
            </p:cNvPr>
            <p:cNvSpPr/>
            <p:nvPr/>
          </p:nvSpPr>
          <p:spPr>
            <a:xfrm>
              <a:off x="6972016" y="4383585"/>
              <a:ext cx="1344954" cy="1686181"/>
            </a:xfrm>
            <a:custGeom>
              <a:avLst/>
              <a:gdLst/>
              <a:ahLst/>
              <a:cxnLst>
                <a:cxn ang="0">
                  <a:pos x="wd2" y="hd2"/>
                </a:cxn>
                <a:cxn ang="5400000">
                  <a:pos x="wd2" y="hd2"/>
                </a:cxn>
                <a:cxn ang="10800000">
                  <a:pos x="wd2" y="hd2"/>
                </a:cxn>
                <a:cxn ang="16200000">
                  <a:pos x="wd2" y="hd2"/>
                </a:cxn>
              </a:cxnLst>
              <a:rect l="0" t="0" r="r" b="b"/>
              <a:pathLst>
                <a:path w="21161" h="21252" extrusionOk="0">
                  <a:moveTo>
                    <a:pt x="13649" y="4673"/>
                  </a:moveTo>
                  <a:cubicBezTo>
                    <a:pt x="12798" y="4465"/>
                    <a:pt x="11874" y="4376"/>
                    <a:pt x="10986" y="4347"/>
                  </a:cubicBezTo>
                  <a:lnTo>
                    <a:pt x="10061" y="4317"/>
                  </a:lnTo>
                  <a:cubicBezTo>
                    <a:pt x="7731" y="4199"/>
                    <a:pt x="3663" y="3458"/>
                    <a:pt x="1000" y="199"/>
                  </a:cubicBezTo>
                  <a:cubicBezTo>
                    <a:pt x="704" y="-157"/>
                    <a:pt x="-36" y="-9"/>
                    <a:pt x="1" y="436"/>
                  </a:cubicBezTo>
                  <a:lnTo>
                    <a:pt x="1" y="12673"/>
                  </a:lnTo>
                  <a:cubicBezTo>
                    <a:pt x="1" y="15310"/>
                    <a:pt x="1443" y="17858"/>
                    <a:pt x="4032" y="19458"/>
                  </a:cubicBezTo>
                  <a:cubicBezTo>
                    <a:pt x="6104" y="20762"/>
                    <a:pt x="8804" y="21443"/>
                    <a:pt x="11689" y="21206"/>
                  </a:cubicBezTo>
                  <a:cubicBezTo>
                    <a:pt x="16682" y="20791"/>
                    <a:pt x="20713" y="17532"/>
                    <a:pt x="21120" y="13502"/>
                  </a:cubicBezTo>
                  <a:cubicBezTo>
                    <a:pt x="21564" y="9384"/>
                    <a:pt x="18272" y="5799"/>
                    <a:pt x="13649" y="4673"/>
                  </a:cubicBezTo>
                  <a:close/>
                </a:path>
              </a:pathLst>
            </a:custGeom>
            <a:solidFill>
              <a:schemeClr val="accent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Circle">
              <a:extLst>
                <a:ext uri="{FF2B5EF4-FFF2-40B4-BE49-F238E27FC236}">
                  <a16:creationId xmlns:a16="http://schemas.microsoft.com/office/drawing/2014/main" id="{330AB5AF-0112-4473-A408-0552F52B21FA}"/>
                </a:ext>
              </a:extLst>
            </p:cNvPr>
            <p:cNvSpPr/>
            <p:nvPr/>
          </p:nvSpPr>
          <p:spPr>
            <a:xfrm>
              <a:off x="7026495" y="4790687"/>
              <a:ext cx="1231833" cy="1231831"/>
            </a:xfrm>
            <a:prstGeom prst="ellipse">
              <a:avLst/>
            </a:pr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90508C95-CF04-4AE7-BB36-B6FDDF562763}"/>
                </a:ext>
              </a:extLst>
            </p:cNvPr>
            <p:cNvSpPr/>
            <p:nvPr/>
          </p:nvSpPr>
          <p:spPr>
            <a:xfrm>
              <a:off x="4026360" y="1804379"/>
              <a:ext cx="1371458" cy="1766808"/>
            </a:xfrm>
            <a:custGeom>
              <a:avLst/>
              <a:gdLst/>
              <a:ahLst/>
              <a:cxnLst>
                <a:cxn ang="0">
                  <a:pos x="wd2" y="hd2"/>
                </a:cxn>
                <a:cxn ang="5400000">
                  <a:pos x="wd2" y="hd2"/>
                </a:cxn>
                <a:cxn ang="10800000">
                  <a:pos x="wd2" y="hd2"/>
                </a:cxn>
                <a:cxn ang="16200000">
                  <a:pos x="wd2" y="hd2"/>
                </a:cxn>
              </a:cxnLst>
              <a:rect l="0" t="0" r="r" b="b"/>
              <a:pathLst>
                <a:path w="21131" h="21252" extrusionOk="0">
                  <a:moveTo>
                    <a:pt x="7505" y="16580"/>
                  </a:moveTo>
                  <a:cubicBezTo>
                    <a:pt x="8355" y="16788"/>
                    <a:pt x="9278" y="16877"/>
                    <a:pt x="10164" y="16906"/>
                  </a:cubicBezTo>
                  <a:lnTo>
                    <a:pt x="11087" y="16936"/>
                  </a:lnTo>
                  <a:cubicBezTo>
                    <a:pt x="13413" y="17054"/>
                    <a:pt x="17475" y="17795"/>
                    <a:pt x="20133" y="21054"/>
                  </a:cubicBezTo>
                  <a:cubicBezTo>
                    <a:pt x="20429" y="21410"/>
                    <a:pt x="21167" y="21262"/>
                    <a:pt x="21130" y="20817"/>
                  </a:cubicBezTo>
                  <a:lnTo>
                    <a:pt x="21130" y="8580"/>
                  </a:lnTo>
                  <a:cubicBezTo>
                    <a:pt x="21130" y="5943"/>
                    <a:pt x="19690" y="3395"/>
                    <a:pt x="17105" y="1795"/>
                  </a:cubicBezTo>
                  <a:cubicBezTo>
                    <a:pt x="15038" y="491"/>
                    <a:pt x="12342" y="-190"/>
                    <a:pt x="9462" y="47"/>
                  </a:cubicBezTo>
                  <a:cubicBezTo>
                    <a:pt x="4478" y="462"/>
                    <a:pt x="453" y="3721"/>
                    <a:pt x="47" y="7751"/>
                  </a:cubicBezTo>
                  <a:cubicBezTo>
                    <a:pt x="-433" y="11840"/>
                    <a:pt x="2853" y="15454"/>
                    <a:pt x="7505" y="16580"/>
                  </a:cubicBezTo>
                  <a:close/>
                </a:path>
              </a:pathLst>
            </a:custGeom>
            <a:solidFill>
              <a:schemeClr val="accent2"/>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ircle">
              <a:extLst>
                <a:ext uri="{FF2B5EF4-FFF2-40B4-BE49-F238E27FC236}">
                  <a16:creationId xmlns:a16="http://schemas.microsoft.com/office/drawing/2014/main" id="{9CB6DE2A-22ED-48BD-A5B0-B45448A5D572}"/>
                </a:ext>
              </a:extLst>
            </p:cNvPr>
            <p:cNvSpPr/>
            <p:nvPr/>
          </p:nvSpPr>
          <p:spPr>
            <a:xfrm>
              <a:off x="4083246" y="1902129"/>
              <a:ext cx="1231833" cy="1231833"/>
            </a:xfrm>
            <a:prstGeom prst="ellipse">
              <a:avLst/>
            </a:pr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Shape">
              <a:extLst>
                <a:ext uri="{FF2B5EF4-FFF2-40B4-BE49-F238E27FC236}">
                  <a16:creationId xmlns:a16="http://schemas.microsoft.com/office/drawing/2014/main" id="{EA2B6CC4-B58E-4D15-A155-1AAAB6CC0674}"/>
                </a:ext>
              </a:extLst>
            </p:cNvPr>
            <p:cNvSpPr/>
            <p:nvPr/>
          </p:nvSpPr>
          <p:spPr>
            <a:xfrm>
              <a:off x="6619391" y="3278696"/>
              <a:ext cx="1686181" cy="1344954"/>
            </a:xfrm>
            <a:custGeom>
              <a:avLst/>
              <a:gdLst/>
              <a:ahLst/>
              <a:cxnLst>
                <a:cxn ang="0">
                  <a:pos x="wd2" y="hd2"/>
                </a:cxn>
                <a:cxn ang="5400000">
                  <a:pos x="wd2" y="hd2"/>
                </a:cxn>
                <a:cxn ang="10800000">
                  <a:pos x="wd2" y="hd2"/>
                </a:cxn>
                <a:cxn ang="16200000">
                  <a:pos x="wd2" y="hd2"/>
                </a:cxn>
              </a:cxnLst>
              <a:rect l="0" t="0" r="r" b="b"/>
              <a:pathLst>
                <a:path w="21252" h="21161" extrusionOk="0">
                  <a:moveTo>
                    <a:pt x="4673" y="13649"/>
                  </a:moveTo>
                  <a:cubicBezTo>
                    <a:pt x="4465" y="12798"/>
                    <a:pt x="4376" y="11874"/>
                    <a:pt x="4347" y="10986"/>
                  </a:cubicBezTo>
                  <a:lnTo>
                    <a:pt x="4317" y="10061"/>
                  </a:lnTo>
                  <a:cubicBezTo>
                    <a:pt x="4199" y="7731"/>
                    <a:pt x="3458" y="3663"/>
                    <a:pt x="199" y="1000"/>
                  </a:cubicBezTo>
                  <a:cubicBezTo>
                    <a:pt x="-157" y="704"/>
                    <a:pt x="-9" y="-36"/>
                    <a:pt x="436" y="1"/>
                  </a:cubicBezTo>
                  <a:lnTo>
                    <a:pt x="12673" y="1"/>
                  </a:lnTo>
                  <a:cubicBezTo>
                    <a:pt x="15310" y="1"/>
                    <a:pt x="17858" y="1443"/>
                    <a:pt x="19458" y="4032"/>
                  </a:cubicBezTo>
                  <a:cubicBezTo>
                    <a:pt x="20762" y="6104"/>
                    <a:pt x="21443" y="8804"/>
                    <a:pt x="21206" y="11689"/>
                  </a:cubicBezTo>
                  <a:cubicBezTo>
                    <a:pt x="20791" y="16682"/>
                    <a:pt x="17532" y="20713"/>
                    <a:pt x="13502" y="21120"/>
                  </a:cubicBezTo>
                  <a:cubicBezTo>
                    <a:pt x="9384" y="21564"/>
                    <a:pt x="5799" y="18272"/>
                    <a:pt x="4673" y="13649"/>
                  </a:cubicBezTo>
                  <a:close/>
                </a:path>
              </a:pathLst>
            </a:custGeom>
            <a:solidFill>
              <a:schemeClr val="accent4"/>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Circle">
              <a:extLst>
                <a:ext uri="{FF2B5EF4-FFF2-40B4-BE49-F238E27FC236}">
                  <a16:creationId xmlns:a16="http://schemas.microsoft.com/office/drawing/2014/main" id="{B27E4AC2-885D-462D-AB27-F509A75C0F87}"/>
                </a:ext>
              </a:extLst>
            </p:cNvPr>
            <p:cNvSpPr/>
            <p:nvPr/>
          </p:nvSpPr>
          <p:spPr>
            <a:xfrm>
              <a:off x="7019033" y="3333175"/>
              <a:ext cx="1231833" cy="1231833"/>
            </a:xfrm>
            <a:prstGeom prst="ellipse">
              <a:avLst/>
            </a:pr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Shape">
              <a:extLst>
                <a:ext uri="{FF2B5EF4-FFF2-40B4-BE49-F238E27FC236}">
                  <a16:creationId xmlns:a16="http://schemas.microsoft.com/office/drawing/2014/main" id="{2E3DF85A-52FA-4A52-92DF-9B09B583872C}"/>
                </a:ext>
              </a:extLst>
            </p:cNvPr>
            <p:cNvSpPr/>
            <p:nvPr/>
          </p:nvSpPr>
          <p:spPr>
            <a:xfrm>
              <a:off x="5538011" y="4383585"/>
              <a:ext cx="1344956" cy="1686181"/>
            </a:xfrm>
            <a:custGeom>
              <a:avLst/>
              <a:gdLst/>
              <a:ahLst/>
              <a:cxnLst>
                <a:cxn ang="0">
                  <a:pos x="wd2" y="hd2"/>
                </a:cxn>
                <a:cxn ang="5400000">
                  <a:pos x="wd2" y="hd2"/>
                </a:cxn>
                <a:cxn ang="10800000">
                  <a:pos x="wd2" y="hd2"/>
                </a:cxn>
                <a:cxn ang="16200000">
                  <a:pos x="wd2" y="hd2"/>
                </a:cxn>
              </a:cxnLst>
              <a:rect l="0" t="0" r="r" b="b"/>
              <a:pathLst>
                <a:path w="21161" h="21252" extrusionOk="0">
                  <a:moveTo>
                    <a:pt x="7511" y="4673"/>
                  </a:moveTo>
                  <a:cubicBezTo>
                    <a:pt x="8362" y="4465"/>
                    <a:pt x="9286" y="4376"/>
                    <a:pt x="10174" y="4347"/>
                  </a:cubicBezTo>
                  <a:lnTo>
                    <a:pt x="11099" y="4317"/>
                  </a:lnTo>
                  <a:cubicBezTo>
                    <a:pt x="13429" y="4199"/>
                    <a:pt x="17497" y="3458"/>
                    <a:pt x="20160" y="199"/>
                  </a:cubicBezTo>
                  <a:cubicBezTo>
                    <a:pt x="20456" y="-157"/>
                    <a:pt x="21196" y="-9"/>
                    <a:pt x="21159" y="436"/>
                  </a:cubicBezTo>
                  <a:lnTo>
                    <a:pt x="21159" y="12673"/>
                  </a:lnTo>
                  <a:cubicBezTo>
                    <a:pt x="21159" y="15310"/>
                    <a:pt x="19717" y="17858"/>
                    <a:pt x="17128" y="19458"/>
                  </a:cubicBezTo>
                  <a:cubicBezTo>
                    <a:pt x="15056" y="20762"/>
                    <a:pt x="12356" y="21443"/>
                    <a:pt x="9471" y="21206"/>
                  </a:cubicBezTo>
                  <a:cubicBezTo>
                    <a:pt x="4478" y="20791"/>
                    <a:pt x="447" y="17532"/>
                    <a:pt x="40" y="13502"/>
                  </a:cubicBezTo>
                  <a:cubicBezTo>
                    <a:pt x="-404" y="9384"/>
                    <a:pt x="2888" y="5799"/>
                    <a:pt x="7511" y="4673"/>
                  </a:cubicBezTo>
                  <a:close/>
                </a:path>
              </a:pathLst>
            </a:custGeom>
            <a:solidFill>
              <a:schemeClr val="accent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Circle">
              <a:extLst>
                <a:ext uri="{FF2B5EF4-FFF2-40B4-BE49-F238E27FC236}">
                  <a16:creationId xmlns:a16="http://schemas.microsoft.com/office/drawing/2014/main" id="{634D10B9-25FF-4F03-9105-AF8A0D544193}"/>
                </a:ext>
              </a:extLst>
            </p:cNvPr>
            <p:cNvSpPr/>
            <p:nvPr/>
          </p:nvSpPr>
          <p:spPr>
            <a:xfrm>
              <a:off x="5593615" y="4790687"/>
              <a:ext cx="1231833" cy="1231831"/>
            </a:xfrm>
            <a:prstGeom prst="ellipse">
              <a:avLst/>
            </a:pr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Shape">
              <a:extLst>
                <a:ext uri="{FF2B5EF4-FFF2-40B4-BE49-F238E27FC236}">
                  <a16:creationId xmlns:a16="http://schemas.microsoft.com/office/drawing/2014/main" id="{0B519541-3820-4AF3-98BC-40093ED8194E}"/>
                </a:ext>
              </a:extLst>
            </p:cNvPr>
            <p:cNvSpPr/>
            <p:nvPr/>
          </p:nvSpPr>
          <p:spPr>
            <a:xfrm>
              <a:off x="4080501" y="3278696"/>
              <a:ext cx="1686179" cy="1344954"/>
            </a:xfrm>
            <a:custGeom>
              <a:avLst/>
              <a:gdLst/>
              <a:ahLst/>
              <a:cxnLst>
                <a:cxn ang="0">
                  <a:pos x="wd2" y="hd2"/>
                </a:cxn>
                <a:cxn ang="5400000">
                  <a:pos x="wd2" y="hd2"/>
                </a:cxn>
                <a:cxn ang="10800000">
                  <a:pos x="wd2" y="hd2"/>
                </a:cxn>
                <a:cxn ang="16200000">
                  <a:pos x="wd2" y="hd2"/>
                </a:cxn>
              </a:cxnLst>
              <a:rect l="0" t="0" r="r" b="b"/>
              <a:pathLst>
                <a:path w="21252" h="21161" extrusionOk="0">
                  <a:moveTo>
                    <a:pt x="16580" y="7511"/>
                  </a:moveTo>
                  <a:cubicBezTo>
                    <a:pt x="16788" y="8362"/>
                    <a:pt x="16877" y="9286"/>
                    <a:pt x="16906" y="10174"/>
                  </a:cubicBezTo>
                  <a:lnTo>
                    <a:pt x="16936" y="11099"/>
                  </a:lnTo>
                  <a:cubicBezTo>
                    <a:pt x="17054" y="13429"/>
                    <a:pt x="17795" y="17497"/>
                    <a:pt x="21054" y="20160"/>
                  </a:cubicBezTo>
                  <a:cubicBezTo>
                    <a:pt x="21410" y="20456"/>
                    <a:pt x="21262" y="21196"/>
                    <a:pt x="20817" y="21159"/>
                  </a:cubicBezTo>
                  <a:lnTo>
                    <a:pt x="8580" y="21159"/>
                  </a:lnTo>
                  <a:cubicBezTo>
                    <a:pt x="5943" y="21159"/>
                    <a:pt x="3395" y="19717"/>
                    <a:pt x="1795" y="17127"/>
                  </a:cubicBezTo>
                  <a:cubicBezTo>
                    <a:pt x="491" y="15056"/>
                    <a:pt x="-190" y="12356"/>
                    <a:pt x="47" y="9471"/>
                  </a:cubicBezTo>
                  <a:cubicBezTo>
                    <a:pt x="462" y="4478"/>
                    <a:pt x="3721" y="447"/>
                    <a:pt x="7751" y="40"/>
                  </a:cubicBezTo>
                  <a:cubicBezTo>
                    <a:pt x="11840" y="-404"/>
                    <a:pt x="15454" y="2888"/>
                    <a:pt x="16580" y="7511"/>
                  </a:cubicBezTo>
                  <a:close/>
                </a:path>
              </a:pathLst>
            </a:custGeom>
            <a:solidFill>
              <a:schemeClr val="accent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Circle">
              <a:extLst>
                <a:ext uri="{FF2B5EF4-FFF2-40B4-BE49-F238E27FC236}">
                  <a16:creationId xmlns:a16="http://schemas.microsoft.com/office/drawing/2014/main" id="{CB022FA5-F8B0-458F-96E1-97F09E65737A}"/>
                </a:ext>
              </a:extLst>
            </p:cNvPr>
            <p:cNvSpPr/>
            <p:nvPr/>
          </p:nvSpPr>
          <p:spPr>
            <a:xfrm>
              <a:off x="4136103" y="3333175"/>
              <a:ext cx="1231833" cy="1231833"/>
            </a:xfrm>
            <a:prstGeom prst="ellipse">
              <a:avLst/>
            </a:pr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Shape">
              <a:extLst>
                <a:ext uri="{FF2B5EF4-FFF2-40B4-BE49-F238E27FC236}">
                  <a16:creationId xmlns:a16="http://schemas.microsoft.com/office/drawing/2014/main" id="{AAB42968-4F9A-4B25-84F2-924D38E045FB}"/>
                </a:ext>
              </a:extLst>
            </p:cNvPr>
            <p:cNvSpPr/>
            <p:nvPr/>
          </p:nvSpPr>
          <p:spPr>
            <a:xfrm>
              <a:off x="5538011" y="1844693"/>
              <a:ext cx="1344956" cy="1686179"/>
            </a:xfrm>
            <a:custGeom>
              <a:avLst/>
              <a:gdLst/>
              <a:ahLst/>
              <a:cxnLst>
                <a:cxn ang="0">
                  <a:pos x="wd2" y="hd2"/>
                </a:cxn>
                <a:cxn ang="5400000">
                  <a:pos x="wd2" y="hd2"/>
                </a:cxn>
                <a:cxn ang="10800000">
                  <a:pos x="wd2" y="hd2"/>
                </a:cxn>
                <a:cxn ang="16200000">
                  <a:pos x="wd2" y="hd2"/>
                </a:cxn>
              </a:cxnLst>
              <a:rect l="0" t="0" r="r" b="b"/>
              <a:pathLst>
                <a:path w="21161" h="21252" extrusionOk="0">
                  <a:moveTo>
                    <a:pt x="13649" y="16580"/>
                  </a:moveTo>
                  <a:cubicBezTo>
                    <a:pt x="12798" y="16788"/>
                    <a:pt x="11874" y="16877"/>
                    <a:pt x="10986" y="16906"/>
                  </a:cubicBezTo>
                  <a:lnTo>
                    <a:pt x="10061" y="16936"/>
                  </a:lnTo>
                  <a:cubicBezTo>
                    <a:pt x="7731" y="17054"/>
                    <a:pt x="3663" y="17795"/>
                    <a:pt x="1000" y="21054"/>
                  </a:cubicBezTo>
                  <a:cubicBezTo>
                    <a:pt x="704" y="21410"/>
                    <a:pt x="-36" y="21262"/>
                    <a:pt x="1" y="20817"/>
                  </a:cubicBezTo>
                  <a:lnTo>
                    <a:pt x="1" y="8580"/>
                  </a:lnTo>
                  <a:cubicBezTo>
                    <a:pt x="1" y="5943"/>
                    <a:pt x="1443" y="3395"/>
                    <a:pt x="4032" y="1795"/>
                  </a:cubicBezTo>
                  <a:cubicBezTo>
                    <a:pt x="6104" y="491"/>
                    <a:pt x="8804" y="-190"/>
                    <a:pt x="11689" y="47"/>
                  </a:cubicBezTo>
                  <a:cubicBezTo>
                    <a:pt x="16682" y="462"/>
                    <a:pt x="20713" y="3721"/>
                    <a:pt x="21120" y="7751"/>
                  </a:cubicBezTo>
                  <a:cubicBezTo>
                    <a:pt x="21564" y="11840"/>
                    <a:pt x="18272" y="15454"/>
                    <a:pt x="13649" y="16580"/>
                  </a:cubicBezTo>
                  <a:close/>
                </a:path>
              </a:pathLst>
            </a:custGeom>
            <a:solidFill>
              <a:srgbClr val="EB1E42"/>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Circle">
              <a:extLst>
                <a:ext uri="{FF2B5EF4-FFF2-40B4-BE49-F238E27FC236}">
                  <a16:creationId xmlns:a16="http://schemas.microsoft.com/office/drawing/2014/main" id="{63FD4C25-AEBB-4910-857A-B301510B05A5}"/>
                </a:ext>
              </a:extLst>
            </p:cNvPr>
            <p:cNvSpPr/>
            <p:nvPr/>
          </p:nvSpPr>
          <p:spPr>
            <a:xfrm>
              <a:off x="5589135" y="1869720"/>
              <a:ext cx="1255716" cy="1290736"/>
            </a:xfrm>
            <a:prstGeom prst="ellipse">
              <a:avLst/>
            </a:pr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Circle">
              <a:extLst>
                <a:ext uri="{FF2B5EF4-FFF2-40B4-BE49-F238E27FC236}">
                  <a16:creationId xmlns:a16="http://schemas.microsoft.com/office/drawing/2014/main" id="{8C6BB6DA-766D-479C-8FE8-8AFBE288E81D}"/>
                </a:ext>
              </a:extLst>
            </p:cNvPr>
            <p:cNvSpPr/>
            <p:nvPr/>
          </p:nvSpPr>
          <p:spPr>
            <a:xfrm>
              <a:off x="5538013" y="3278696"/>
              <a:ext cx="1344670" cy="1344670"/>
            </a:xfrm>
            <a:prstGeom prst="ellipse">
              <a:avLst/>
            </a:prstGeom>
            <a:solidFill>
              <a:schemeClr val="bg2"/>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 name="Graphic 20" descr="Trophy with solid fill">
              <a:extLst>
                <a:ext uri="{FF2B5EF4-FFF2-40B4-BE49-F238E27FC236}">
                  <a16:creationId xmlns:a16="http://schemas.microsoft.com/office/drawing/2014/main" id="{04EA28D2-722F-4295-A7BB-C22C4DFE77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29826" y="3570509"/>
              <a:ext cx="761045" cy="761045"/>
            </a:xfrm>
            <a:prstGeom prst="rect">
              <a:avLst/>
            </a:prstGeom>
          </p:spPr>
        </p:pic>
        <p:pic>
          <p:nvPicPr>
            <p:cNvPr id="21" name="Gráfico 38" descr="Robot contorno">
              <a:extLst>
                <a:ext uri="{FF2B5EF4-FFF2-40B4-BE49-F238E27FC236}">
                  <a16:creationId xmlns:a16="http://schemas.microsoft.com/office/drawing/2014/main" id="{1C3A3F3E-D2F6-4A23-98EC-18D007F06332}"/>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4889" y="2014188"/>
              <a:ext cx="914400" cy="914400"/>
            </a:xfrm>
            <a:prstGeom prst="rect">
              <a:avLst/>
            </a:prstGeom>
          </p:spPr>
        </p:pic>
        <p:pic>
          <p:nvPicPr>
            <p:cNvPr id="22" name="Gráfico 36" descr="Inteligencia artificial contorno">
              <a:extLst>
                <a:ext uri="{FF2B5EF4-FFF2-40B4-BE49-F238E27FC236}">
                  <a16:creationId xmlns:a16="http://schemas.microsoft.com/office/drawing/2014/main" id="{B7A5440F-75DA-4358-AD90-7A72FBF21863}"/>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3249" y="2022138"/>
              <a:ext cx="914400" cy="914400"/>
            </a:xfrm>
            <a:prstGeom prst="rect">
              <a:avLst/>
            </a:prstGeom>
          </p:spPr>
        </p:pic>
        <p:pic>
          <p:nvPicPr>
            <p:cNvPr id="23" name="Graphic 25" descr="Handshake outline">
              <a:extLst>
                <a:ext uri="{FF2B5EF4-FFF2-40B4-BE49-F238E27FC236}">
                  <a16:creationId xmlns:a16="http://schemas.microsoft.com/office/drawing/2014/main" id="{93CA837C-2025-41AC-ABB9-C06CA67CCFAD}"/>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48860" y="3570509"/>
              <a:ext cx="798830" cy="798830"/>
            </a:xfrm>
            <a:prstGeom prst="rect">
              <a:avLst/>
            </a:prstGeom>
          </p:spPr>
        </p:pic>
        <p:pic>
          <p:nvPicPr>
            <p:cNvPr id="24" name="Graphic 21" descr="Bar graph with upward trend outline">
              <a:extLst>
                <a:ext uri="{FF2B5EF4-FFF2-40B4-BE49-F238E27FC236}">
                  <a16:creationId xmlns:a16="http://schemas.microsoft.com/office/drawing/2014/main" id="{451BC42D-0F37-4B50-AA38-D67163316B18}"/>
                </a:ext>
              </a:extLst>
            </p:cNvPr>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33646" y="3526113"/>
              <a:ext cx="798830" cy="798830"/>
            </a:xfrm>
            <a:prstGeom prst="rect">
              <a:avLst/>
            </a:prstGeom>
          </p:spPr>
        </p:pic>
        <p:pic>
          <p:nvPicPr>
            <p:cNvPr id="25" name="Gráfico 40" descr="Diana contorno">
              <a:extLst>
                <a:ext uri="{FF2B5EF4-FFF2-40B4-BE49-F238E27FC236}">
                  <a16:creationId xmlns:a16="http://schemas.microsoft.com/office/drawing/2014/main" id="{6A9A9664-8AA3-46D7-B935-48A549039C96}"/>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41534" y="4949402"/>
              <a:ext cx="914400" cy="914400"/>
            </a:xfrm>
            <a:prstGeom prst="rect">
              <a:avLst/>
            </a:prstGeom>
          </p:spPr>
        </p:pic>
        <p:pic>
          <p:nvPicPr>
            <p:cNvPr id="26" name="Gráfico 42" descr="Rompecabezas contorno">
              <a:extLst>
                <a:ext uri="{FF2B5EF4-FFF2-40B4-BE49-F238E27FC236}">
                  <a16:creationId xmlns:a16="http://schemas.microsoft.com/office/drawing/2014/main" id="{8F108797-E0F5-4568-A9DA-A77D64AD252A}"/>
                </a:ext>
              </a:extLst>
            </p:cNvPr>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70342" y="4972632"/>
              <a:ext cx="914400" cy="914400"/>
            </a:xfrm>
            <a:prstGeom prst="rect">
              <a:avLst/>
            </a:prstGeom>
          </p:spPr>
        </p:pic>
      </p:grpSp>
      <p:grpSp>
        <p:nvGrpSpPr>
          <p:cNvPr id="27" name="Group 55">
            <a:extLst>
              <a:ext uri="{FF2B5EF4-FFF2-40B4-BE49-F238E27FC236}">
                <a16:creationId xmlns:a16="http://schemas.microsoft.com/office/drawing/2014/main" id="{D5FDF529-EA48-4CE0-A3CD-6B2E90F04C4B}"/>
              </a:ext>
            </a:extLst>
          </p:cNvPr>
          <p:cNvGrpSpPr/>
          <p:nvPr/>
        </p:nvGrpSpPr>
        <p:grpSpPr>
          <a:xfrm>
            <a:off x="8710755" y="1554566"/>
            <a:ext cx="2430160" cy="1028542"/>
            <a:chOff x="332936" y="2827821"/>
            <a:chExt cx="2926080" cy="1028542"/>
          </a:xfrm>
        </p:grpSpPr>
        <p:sp>
          <p:nvSpPr>
            <p:cNvPr id="28" name="TextBox 65">
              <a:extLst>
                <a:ext uri="{FF2B5EF4-FFF2-40B4-BE49-F238E27FC236}">
                  <a16:creationId xmlns:a16="http://schemas.microsoft.com/office/drawing/2014/main" id="{47ABD004-8920-4B12-8892-46165DC0B9B3}"/>
                </a:ext>
              </a:extLst>
            </p:cNvPr>
            <p:cNvSpPr txBox="1"/>
            <p:nvPr/>
          </p:nvSpPr>
          <p:spPr>
            <a:xfrm>
              <a:off x="332936" y="2827821"/>
              <a:ext cx="2926080" cy="26161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srgbClr val="EB1E42"/>
                  </a:solidFill>
                  <a:effectLst/>
                  <a:uLnTx/>
                  <a:uFillTx/>
                  <a:latin typeface="Tahoma" panose="020B0604030504040204" pitchFamily="34" charset="0"/>
                  <a:ea typeface="Tahoma" panose="020B0604030504040204" pitchFamily="34" charset="0"/>
                  <a:cs typeface="Tahoma" panose="020B0604030504040204" pitchFamily="34" charset="0"/>
                </a:rPr>
                <a:t>Auditoría Ágil </a:t>
              </a:r>
            </a:p>
          </p:txBody>
        </p:sp>
        <p:sp>
          <p:nvSpPr>
            <p:cNvPr id="29" name="TextBox 66">
              <a:extLst>
                <a:ext uri="{FF2B5EF4-FFF2-40B4-BE49-F238E27FC236}">
                  <a16:creationId xmlns:a16="http://schemas.microsoft.com/office/drawing/2014/main" id="{256B1178-586F-43B7-B1B0-63AB6F8769CD}"/>
                </a:ext>
              </a:extLst>
            </p:cNvPr>
            <p:cNvSpPr txBox="1"/>
            <p:nvPr/>
          </p:nvSpPr>
          <p:spPr>
            <a:xfrm>
              <a:off x="332936" y="3086922"/>
              <a:ext cx="2926080" cy="769441"/>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Desarrollar capacidades e implantar la auditoría ágil a través de: Metodologías ágiles, transformación cultural y trabajo colaborativo.</a:t>
              </a:r>
              <a:endParaRPr kumimoji="0" lang="en-U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30" name="Group 57">
            <a:extLst>
              <a:ext uri="{FF2B5EF4-FFF2-40B4-BE49-F238E27FC236}">
                <a16:creationId xmlns:a16="http://schemas.microsoft.com/office/drawing/2014/main" id="{B24E9A0B-B901-4CDF-B0A4-DED1852E0672}"/>
              </a:ext>
            </a:extLst>
          </p:cNvPr>
          <p:cNvGrpSpPr/>
          <p:nvPr/>
        </p:nvGrpSpPr>
        <p:grpSpPr>
          <a:xfrm>
            <a:off x="8725490" y="2960835"/>
            <a:ext cx="3141662" cy="1367097"/>
            <a:chOff x="481391" y="2827821"/>
            <a:chExt cx="3481081" cy="1367097"/>
          </a:xfrm>
        </p:grpSpPr>
        <p:sp>
          <p:nvSpPr>
            <p:cNvPr id="31" name="TextBox 61">
              <a:extLst>
                <a:ext uri="{FF2B5EF4-FFF2-40B4-BE49-F238E27FC236}">
                  <a16:creationId xmlns:a16="http://schemas.microsoft.com/office/drawing/2014/main" id="{FA7F1902-E304-4756-9D05-284AE0155BF0}"/>
                </a:ext>
              </a:extLst>
            </p:cNvPr>
            <p:cNvSpPr txBox="1"/>
            <p:nvPr/>
          </p:nvSpPr>
          <p:spPr>
            <a:xfrm>
              <a:off x="481391" y="2827821"/>
              <a:ext cx="3481081" cy="26161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1">
                  <a:ln>
                    <a:noFill/>
                  </a:ln>
                  <a:solidFill>
                    <a:srgbClr val="FFCC4C"/>
                  </a:solidFill>
                  <a:effectLst/>
                  <a:uLnTx/>
                  <a:uFillTx/>
                  <a:latin typeface="Tahoma" panose="020B0604030504040204" pitchFamily="34" charset="0"/>
                  <a:ea typeface="Tahoma" panose="020B0604030504040204" pitchFamily="34" charset="0"/>
                  <a:cs typeface="Tahoma" panose="020B0604030504040204" pitchFamily="34" charset="0"/>
                </a:rPr>
                <a:t>Fortalecimiento de la Actividad de Auditoría</a:t>
              </a:r>
              <a:endParaRPr kumimoji="0" lang="en-US" sz="1100" b="1" i="0" u="none" strike="noStrike" kern="1200" cap="none" spc="0" normalizeH="0" baseline="0" noProof="1">
                <a:ln>
                  <a:noFill/>
                </a:ln>
                <a:solidFill>
                  <a:srgbClr val="FFCC4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2" name="TextBox 62">
              <a:extLst>
                <a:ext uri="{FF2B5EF4-FFF2-40B4-BE49-F238E27FC236}">
                  <a16:creationId xmlns:a16="http://schemas.microsoft.com/office/drawing/2014/main" id="{9263DAC6-16B9-44BC-BAF2-C620CB1D756D}"/>
                </a:ext>
              </a:extLst>
            </p:cNvPr>
            <p:cNvSpPr txBox="1"/>
            <p:nvPr/>
          </p:nvSpPr>
          <p:spPr>
            <a:xfrm>
              <a:off x="481391" y="3086922"/>
              <a:ext cx="2926080" cy="1107996"/>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Implementar y utilizar herramientas que soporten y optimicen la actividad de auditoría interna, a partir del cumplimiento normativo vigente, agregando valor y contribuyendo al logro de los objetivos organizacionales.</a:t>
              </a:r>
              <a:endParaRPr kumimoji="0" lang="en-U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33" name="Group 58">
            <a:extLst>
              <a:ext uri="{FF2B5EF4-FFF2-40B4-BE49-F238E27FC236}">
                <a16:creationId xmlns:a16="http://schemas.microsoft.com/office/drawing/2014/main" id="{10D84CB0-EBE0-49DC-8378-F95DA879EC79}"/>
              </a:ext>
            </a:extLst>
          </p:cNvPr>
          <p:cNvGrpSpPr/>
          <p:nvPr/>
        </p:nvGrpSpPr>
        <p:grpSpPr>
          <a:xfrm>
            <a:off x="8710755" y="4497489"/>
            <a:ext cx="3121422" cy="1369606"/>
            <a:chOff x="332937" y="2776451"/>
            <a:chExt cx="3758408" cy="1369606"/>
          </a:xfrm>
        </p:grpSpPr>
        <p:sp>
          <p:nvSpPr>
            <p:cNvPr id="34" name="TextBox 59">
              <a:extLst>
                <a:ext uri="{FF2B5EF4-FFF2-40B4-BE49-F238E27FC236}">
                  <a16:creationId xmlns:a16="http://schemas.microsoft.com/office/drawing/2014/main" id="{BB7D803B-14EB-4C31-AD30-3654100E66E2}"/>
                </a:ext>
              </a:extLst>
            </p:cNvPr>
            <p:cNvSpPr txBox="1"/>
            <p:nvPr/>
          </p:nvSpPr>
          <p:spPr>
            <a:xfrm>
              <a:off x="332937" y="2776451"/>
              <a:ext cx="3758408" cy="26161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Liderazgo</a:t>
              </a:r>
              <a:r>
                <a:rPr kumimoji="0" lang="en-US" sz="1100" b="1" i="0" u="none" strike="noStrike" kern="1200" cap="none" spc="0" normalizeH="0" baseline="0" noProof="1">
                  <a:ln>
                    <a:noFill/>
                  </a:ln>
                  <a:solidFill>
                    <a:srgbClr val="3A5C84">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1" i="0" u="none" strike="noStrike" kern="1200" cap="none" spc="0" normalizeH="0" baseline="0" noProof="1">
                  <a:ln>
                    <a:noFill/>
                  </a:ln>
                  <a:solidFill>
                    <a:srgbClr val="4472C4"/>
                  </a:solidFill>
                  <a:effectLst/>
                  <a:uLnTx/>
                  <a:uFillTx/>
                  <a:latin typeface="Tahoma" panose="020B0604030504040204" pitchFamily="34" charset="0"/>
                  <a:ea typeface="Tahoma" panose="020B0604030504040204" pitchFamily="34" charset="0"/>
                  <a:cs typeface="Tahoma" panose="020B0604030504040204" pitchFamily="34" charset="0"/>
                </a:rPr>
                <a:t>estratégico</a:t>
              </a:r>
              <a:r>
                <a:rPr kumimoji="0" lang="en-US" sz="1100" b="1" i="0" u="none" strike="noStrike" kern="1200" cap="none" spc="0" normalizeH="0" baseline="0" noProof="1">
                  <a:ln>
                    <a:noFill/>
                  </a:ln>
                  <a:solidFill>
                    <a:srgbClr val="3A5C84">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35" name="TextBox 60">
              <a:extLst>
                <a:ext uri="{FF2B5EF4-FFF2-40B4-BE49-F238E27FC236}">
                  <a16:creationId xmlns:a16="http://schemas.microsoft.com/office/drawing/2014/main" id="{97593EA4-C171-48BB-AA14-1082FCFB900E}"/>
                </a:ext>
              </a:extLst>
            </p:cNvPr>
            <p:cNvSpPr txBox="1"/>
            <p:nvPr/>
          </p:nvSpPr>
          <p:spPr>
            <a:xfrm>
              <a:off x="332937" y="3038061"/>
              <a:ext cx="3146201" cy="1107996"/>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Mantener una comunicación permanente con el nivel directivo, brindar asesoría en temas de control y riesgo a través de la participación en los comités estratégicos y el desarrollo de trabajos de aseguramiento y consulta.</a:t>
              </a:r>
              <a:endParaRPr kumimoji="0" lang="en-U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36" name="Group 32">
            <a:extLst>
              <a:ext uri="{FF2B5EF4-FFF2-40B4-BE49-F238E27FC236}">
                <a16:creationId xmlns:a16="http://schemas.microsoft.com/office/drawing/2014/main" id="{A42B8031-A66B-416A-9BEC-BA3C713429EF}"/>
              </a:ext>
            </a:extLst>
          </p:cNvPr>
          <p:cNvGrpSpPr/>
          <p:nvPr/>
        </p:nvGrpSpPr>
        <p:grpSpPr>
          <a:xfrm>
            <a:off x="0" y="1449597"/>
            <a:ext cx="3344598" cy="1369606"/>
            <a:chOff x="-309841" y="2678370"/>
            <a:chExt cx="3684077" cy="1657222"/>
          </a:xfrm>
        </p:grpSpPr>
        <p:sp>
          <p:nvSpPr>
            <p:cNvPr id="37" name="TextBox 33">
              <a:extLst>
                <a:ext uri="{FF2B5EF4-FFF2-40B4-BE49-F238E27FC236}">
                  <a16:creationId xmlns:a16="http://schemas.microsoft.com/office/drawing/2014/main" id="{7EBF8C0A-1BC4-44BA-9152-24348CDA2AC6}"/>
                </a:ext>
              </a:extLst>
            </p:cNvPr>
            <p:cNvSpPr txBox="1"/>
            <p:nvPr/>
          </p:nvSpPr>
          <p:spPr>
            <a:xfrm>
              <a:off x="-309841" y="2678370"/>
              <a:ext cx="2926081" cy="316548"/>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F7931F"/>
                  </a:solidFill>
                  <a:effectLst/>
                  <a:uLnTx/>
                  <a:uFillTx/>
                  <a:latin typeface="Tahoma" panose="020B0604030504040204" pitchFamily="34" charset="0"/>
                  <a:ea typeface="Tahoma" panose="020B0604030504040204" pitchFamily="34" charset="0"/>
                  <a:cs typeface="Tahoma" panose="020B0604030504040204" pitchFamily="34" charset="0"/>
                </a:rPr>
                <a:t>Auditoría Continua</a:t>
              </a:r>
              <a:endParaRPr kumimoji="0" lang="en-US" sz="1100" b="1" i="0" u="none" strike="noStrike" kern="1200" cap="none" spc="0" normalizeH="0" baseline="0" noProof="1">
                <a:ln>
                  <a:noFill/>
                </a:ln>
                <a:solidFill>
                  <a:srgbClr val="F7931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TextBox 34">
              <a:extLst>
                <a:ext uri="{FF2B5EF4-FFF2-40B4-BE49-F238E27FC236}">
                  <a16:creationId xmlns:a16="http://schemas.microsoft.com/office/drawing/2014/main" id="{D87048A9-25BA-40B4-91BF-2349D1E42141}"/>
                </a:ext>
              </a:extLst>
            </p:cNvPr>
            <p:cNvSpPr txBox="1"/>
            <p:nvPr/>
          </p:nvSpPr>
          <p:spPr>
            <a:xfrm>
              <a:off x="448155" y="2994918"/>
              <a:ext cx="2926081" cy="1340674"/>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Desarrollar  capacidades e implantar la auditoría continua a través de: Analítica de datos, Análisis predictivo, automatización de procesos , Seguridad digital y monitoreo continuo (Primera y segunda línea de defensa)</a:t>
              </a:r>
              <a:r>
                <a:rPr kumimoji="0" lang="en-U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grpSp>
        <p:nvGrpSpPr>
          <p:cNvPr id="39" name="Group 44">
            <a:extLst>
              <a:ext uri="{FF2B5EF4-FFF2-40B4-BE49-F238E27FC236}">
                <a16:creationId xmlns:a16="http://schemas.microsoft.com/office/drawing/2014/main" id="{A95F07CC-6A04-4D92-8833-B0AA40DAC5E1}"/>
              </a:ext>
            </a:extLst>
          </p:cNvPr>
          <p:cNvGrpSpPr/>
          <p:nvPr/>
        </p:nvGrpSpPr>
        <p:grpSpPr>
          <a:xfrm>
            <a:off x="-255252" y="2915229"/>
            <a:ext cx="4004213" cy="1200328"/>
            <a:chOff x="-759435" y="2770373"/>
            <a:chExt cx="4410642" cy="1452399"/>
          </a:xfrm>
        </p:grpSpPr>
        <p:sp>
          <p:nvSpPr>
            <p:cNvPr id="40" name="TextBox 45">
              <a:extLst>
                <a:ext uri="{FF2B5EF4-FFF2-40B4-BE49-F238E27FC236}">
                  <a16:creationId xmlns:a16="http://schemas.microsoft.com/office/drawing/2014/main" id="{361D5563-EF27-4270-91E9-C63F70CD09C1}"/>
                </a:ext>
              </a:extLst>
            </p:cNvPr>
            <p:cNvSpPr txBox="1"/>
            <p:nvPr/>
          </p:nvSpPr>
          <p:spPr>
            <a:xfrm>
              <a:off x="-759435" y="2770373"/>
              <a:ext cx="3794847" cy="316548"/>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srgbClr val="A2B969"/>
                  </a:solidFill>
                  <a:effectLst/>
                  <a:uLnTx/>
                  <a:uFillTx/>
                  <a:latin typeface="Tahoma" panose="020B0604030504040204" pitchFamily="34" charset="0"/>
                  <a:ea typeface="Tahoma" panose="020B0604030504040204" pitchFamily="34" charset="0"/>
                  <a:cs typeface="Tahoma" panose="020B0604030504040204" pitchFamily="34" charset="0"/>
                </a:rPr>
                <a:t>Relaciones de confianza </a:t>
              </a:r>
            </a:p>
          </p:txBody>
        </p:sp>
        <p:sp>
          <p:nvSpPr>
            <p:cNvPr id="41" name="TextBox 46">
              <a:extLst>
                <a:ext uri="{FF2B5EF4-FFF2-40B4-BE49-F238E27FC236}">
                  <a16:creationId xmlns:a16="http://schemas.microsoft.com/office/drawing/2014/main" id="{C16A4CEB-D9C0-46F3-ACFA-4C5A196AF3FC}"/>
                </a:ext>
              </a:extLst>
            </p:cNvPr>
            <p:cNvSpPr txBox="1"/>
            <p:nvPr/>
          </p:nvSpPr>
          <p:spPr>
            <a:xfrm>
              <a:off x="285139" y="3086921"/>
              <a:ext cx="3366068" cy="1135851"/>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Fortalecer la relación con los diferentes grupos de interés, en búsqueda de un trabajo colaborativo, compartiendo herramientas desarrolladas por auditoría para que sean usadas por los procesos para su mejoramiento continuo. </a:t>
              </a:r>
              <a:endParaRPr kumimoji="0" lang="en-U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42" name="Group 50">
            <a:extLst>
              <a:ext uri="{FF2B5EF4-FFF2-40B4-BE49-F238E27FC236}">
                <a16:creationId xmlns:a16="http://schemas.microsoft.com/office/drawing/2014/main" id="{F0A63C83-E39D-404A-939B-6FBAFBA4377C}"/>
              </a:ext>
            </a:extLst>
          </p:cNvPr>
          <p:cNvGrpSpPr/>
          <p:nvPr/>
        </p:nvGrpSpPr>
        <p:grpSpPr>
          <a:xfrm>
            <a:off x="134738" y="4354413"/>
            <a:ext cx="4264809" cy="1354200"/>
            <a:chOff x="-113270" y="2213120"/>
            <a:chExt cx="2936498" cy="1638587"/>
          </a:xfrm>
        </p:grpSpPr>
        <p:sp>
          <p:nvSpPr>
            <p:cNvPr id="43" name="TextBox 51">
              <a:extLst>
                <a:ext uri="{FF2B5EF4-FFF2-40B4-BE49-F238E27FC236}">
                  <a16:creationId xmlns:a16="http://schemas.microsoft.com/office/drawing/2014/main" id="{DA6FE2EC-F3E8-49BC-A677-DB21ADD07FE2}"/>
                </a:ext>
              </a:extLst>
            </p:cNvPr>
            <p:cNvSpPr txBox="1"/>
            <p:nvPr/>
          </p:nvSpPr>
          <p:spPr>
            <a:xfrm>
              <a:off x="-113270" y="2213120"/>
              <a:ext cx="2936498" cy="52137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1">
                  <a:ln>
                    <a:noFill/>
                  </a:ln>
                  <a:solidFill>
                    <a:srgbClr val="3A5C84">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Alineación con los objetivos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1">
                  <a:ln>
                    <a:noFill/>
                  </a:ln>
                  <a:solidFill>
                    <a:srgbClr val="3A5C84">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rPr>
                <a:t>y los riesgos estratégicos</a:t>
              </a:r>
              <a:endParaRPr kumimoji="0" lang="en-US" sz="1100" b="1" i="0" u="none" strike="noStrike" kern="1200" cap="none" spc="0" normalizeH="0" baseline="0" noProof="1">
                <a:ln>
                  <a:noFill/>
                </a:ln>
                <a:solidFill>
                  <a:srgbClr val="3A5C84">
                    <a:lumMod val="60000"/>
                    <a:lumOff val="4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TextBox 52">
              <a:extLst>
                <a:ext uri="{FF2B5EF4-FFF2-40B4-BE49-F238E27FC236}">
                  <a16:creationId xmlns:a16="http://schemas.microsoft.com/office/drawing/2014/main" id="{2AFDBA98-1745-4082-9CA9-A6A71E69917B}"/>
                </a:ext>
              </a:extLst>
            </p:cNvPr>
            <p:cNvSpPr txBox="1"/>
            <p:nvPr/>
          </p:nvSpPr>
          <p:spPr>
            <a:xfrm>
              <a:off x="239326" y="2715854"/>
              <a:ext cx="2216615" cy="1135853"/>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Asociar desde la planeación general de la auditoría los trabajos a realizar con los objetivos estratégicos de la organización, para entregar resultados que contribuyan a mejorar y proteger el valor de la organización.</a:t>
              </a:r>
              <a:endParaRPr kumimoji="0" lang="en-US" sz="1100" b="0" i="0" u="none" strike="noStrike" kern="1200" cap="none" spc="0" normalizeH="0" baseline="0" noProof="1">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45" name="Grupo 44">
            <a:extLst>
              <a:ext uri="{FF2B5EF4-FFF2-40B4-BE49-F238E27FC236}">
                <a16:creationId xmlns:a16="http://schemas.microsoft.com/office/drawing/2014/main" id="{489B779E-0B44-451D-AA6A-A5DCEF1186CE}"/>
              </a:ext>
            </a:extLst>
          </p:cNvPr>
          <p:cNvGrpSpPr/>
          <p:nvPr/>
        </p:nvGrpSpPr>
        <p:grpSpPr>
          <a:xfrm>
            <a:off x="57638" y="240374"/>
            <a:ext cx="700339" cy="793053"/>
            <a:chOff x="174379" y="251546"/>
            <a:chExt cx="656973" cy="717207"/>
          </a:xfrm>
        </p:grpSpPr>
        <p:cxnSp>
          <p:nvCxnSpPr>
            <p:cNvPr id="46" name="Conector recto 45">
              <a:extLst>
                <a:ext uri="{FF2B5EF4-FFF2-40B4-BE49-F238E27FC236}">
                  <a16:creationId xmlns:a16="http://schemas.microsoft.com/office/drawing/2014/main" id="{48DD8188-9000-4FBA-8935-FBF84E0868A4}"/>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47" name="Imagen 46">
              <a:extLst>
                <a:ext uri="{FF2B5EF4-FFF2-40B4-BE49-F238E27FC236}">
                  <a16:creationId xmlns:a16="http://schemas.microsoft.com/office/drawing/2014/main" id="{65D1EB94-93B4-479F-BAD1-ED54A4294EE2}"/>
                </a:ext>
              </a:extLst>
            </p:cNvPr>
            <p:cNvPicPr>
              <a:picLocks noChangeAspect="1"/>
            </p:cNvPicPr>
            <p:nvPr/>
          </p:nvPicPr>
          <p:blipFill>
            <a:blip r:embed="rId16">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
        <p:nvSpPr>
          <p:cNvPr id="48" name="Rectángulo 47">
            <a:extLst>
              <a:ext uri="{FF2B5EF4-FFF2-40B4-BE49-F238E27FC236}">
                <a16:creationId xmlns:a16="http://schemas.microsoft.com/office/drawing/2014/main" id="{F0576E3C-58A3-4BA0-8FB7-8677CA42A4B1}"/>
              </a:ext>
            </a:extLst>
          </p:cNvPr>
          <p:cNvSpPr/>
          <p:nvPr/>
        </p:nvSpPr>
        <p:spPr>
          <a:xfrm>
            <a:off x="700834" y="425246"/>
            <a:ext cx="5483552" cy="400110"/>
          </a:xfrm>
          <a:prstGeom prst="rect">
            <a:avLst/>
          </a:prstGeom>
        </p:spPr>
        <p:txBody>
          <a:bodyPr wrap="none">
            <a:spAutoFit/>
          </a:bodyPr>
          <a:lstStyle/>
          <a:p>
            <a:pPr defTabSz="442420">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2. Hechos relevantes – Iniciativas Estratégicas </a:t>
            </a:r>
          </a:p>
        </p:txBody>
      </p:sp>
    </p:spTree>
    <p:extLst>
      <p:ext uri="{BB962C8B-B14F-4D97-AF65-F5344CB8AC3E}">
        <p14:creationId xmlns:p14="http://schemas.microsoft.com/office/powerpoint/2010/main" val="357859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a:extLst>
              <a:ext uri="{FF2B5EF4-FFF2-40B4-BE49-F238E27FC236}">
                <a16:creationId xmlns:a16="http://schemas.microsoft.com/office/drawing/2014/main" id="{CB8D0518-907F-450A-B6CB-F53F7B02E605}"/>
              </a:ext>
            </a:extLst>
          </p:cNvPr>
          <p:cNvGrpSpPr/>
          <p:nvPr/>
        </p:nvGrpSpPr>
        <p:grpSpPr>
          <a:xfrm>
            <a:off x="8596954" y="4310407"/>
            <a:ext cx="2858586" cy="1290209"/>
            <a:chOff x="332936" y="2742884"/>
            <a:chExt cx="2926080" cy="1320672"/>
          </a:xfrm>
        </p:grpSpPr>
        <p:sp>
          <p:nvSpPr>
            <p:cNvPr id="4" name="TextBox 38">
              <a:extLst>
                <a:ext uri="{FF2B5EF4-FFF2-40B4-BE49-F238E27FC236}">
                  <a16:creationId xmlns:a16="http://schemas.microsoft.com/office/drawing/2014/main" id="{C5F26C92-D60D-4E61-B49F-A109945A3D80}"/>
                </a:ext>
              </a:extLst>
            </p:cNvPr>
            <p:cNvSpPr txBox="1"/>
            <p:nvPr/>
          </p:nvSpPr>
          <p:spPr>
            <a:xfrm>
              <a:off x="332936" y="2742884"/>
              <a:ext cx="2926080" cy="346548"/>
            </a:xfrm>
            <a:prstGeom prst="rect">
              <a:avLst/>
            </a:prstGeom>
            <a:noFill/>
          </p:spPr>
          <p:txBody>
            <a:bodyPr wrap="square" lIns="0" rIns="0" rtlCol="0" anchor="b">
              <a:spAutoFit/>
            </a:bodyPr>
            <a:lstStyle/>
            <a:p>
              <a:pPr lvl="0" algn="just">
                <a:defRPr/>
              </a:pPr>
              <a:r>
                <a:rPr lang="es-CO" sz="1600" b="1" dirty="0">
                  <a:solidFill>
                    <a:srgbClr val="92D050"/>
                  </a:solidFill>
                  <a:latin typeface="Tahoma" panose="020B0604030504040204" pitchFamily="34" charset="0"/>
                  <a:ea typeface="Tahoma" panose="020B0604030504040204" pitchFamily="34" charset="0"/>
                  <a:cs typeface="Tahoma" panose="020B0604030504040204" pitchFamily="34" charset="0"/>
                </a:rPr>
                <a:t>Aprobación del plan</a:t>
              </a:r>
            </a:p>
          </p:txBody>
        </p:sp>
        <p:sp>
          <p:nvSpPr>
            <p:cNvPr id="5" name="TextBox 39">
              <a:extLst>
                <a:ext uri="{FF2B5EF4-FFF2-40B4-BE49-F238E27FC236}">
                  <a16:creationId xmlns:a16="http://schemas.microsoft.com/office/drawing/2014/main" id="{8B2B543A-E881-4A1B-B71F-CE36FEC33D01}"/>
                </a:ext>
              </a:extLst>
            </p:cNvPr>
            <p:cNvSpPr txBox="1"/>
            <p:nvPr/>
          </p:nvSpPr>
          <p:spPr>
            <a:xfrm>
              <a:off x="332936" y="3086922"/>
              <a:ext cx="2926080" cy="954107"/>
            </a:xfrm>
            <a:prstGeom prst="rect">
              <a:avLst/>
            </a:prstGeom>
            <a:noFill/>
          </p:spPr>
          <p:txBody>
            <a:bodyPr wrap="square" lIns="0" rIns="0" rtlCol="0" anchor="t">
              <a:spAutoFit/>
            </a:bodyPr>
            <a:lstStyle>
              <a:defPPr>
                <a:defRPr lang="es-CO"/>
              </a:defPPr>
              <a:lvl1pPr>
                <a:defRPr sz="14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s-ES" noProof="1"/>
                <a:t>Aprobación en Junta Directiva</a:t>
              </a:r>
            </a:p>
            <a:p>
              <a:r>
                <a:rPr lang="es-ES" noProof="1"/>
                <a:t>En cumplimiento del gobierno corporativo y las Normas internacionales de auditoría.</a:t>
              </a:r>
            </a:p>
          </p:txBody>
        </p:sp>
      </p:grpSp>
      <p:grpSp>
        <p:nvGrpSpPr>
          <p:cNvPr id="6" name="Group 40">
            <a:extLst>
              <a:ext uri="{FF2B5EF4-FFF2-40B4-BE49-F238E27FC236}">
                <a16:creationId xmlns:a16="http://schemas.microsoft.com/office/drawing/2014/main" id="{AE007E01-10A6-4498-B2A0-27C28ED9B149}"/>
              </a:ext>
            </a:extLst>
          </p:cNvPr>
          <p:cNvGrpSpPr/>
          <p:nvPr/>
        </p:nvGrpSpPr>
        <p:grpSpPr>
          <a:xfrm>
            <a:off x="428964" y="1187083"/>
            <a:ext cx="4248615" cy="1742055"/>
            <a:chOff x="501095" y="2404909"/>
            <a:chExt cx="3917442" cy="1783189"/>
          </a:xfrm>
        </p:grpSpPr>
        <p:sp>
          <p:nvSpPr>
            <p:cNvPr id="7" name="TextBox 41">
              <a:extLst>
                <a:ext uri="{FF2B5EF4-FFF2-40B4-BE49-F238E27FC236}">
                  <a16:creationId xmlns:a16="http://schemas.microsoft.com/office/drawing/2014/main" id="{119CF41D-CA20-4455-AE92-89798DE11436}"/>
                </a:ext>
              </a:extLst>
            </p:cNvPr>
            <p:cNvSpPr txBox="1"/>
            <p:nvPr/>
          </p:nvSpPr>
          <p:spPr>
            <a:xfrm>
              <a:off x="501095" y="2404909"/>
              <a:ext cx="3185845" cy="346548"/>
            </a:xfrm>
            <a:prstGeom prst="rect">
              <a:avLst/>
            </a:prstGeom>
            <a:noFill/>
          </p:spPr>
          <p:txBody>
            <a:bodyPr wrap="square" lIns="0" rIns="0" rtlCol="0" anchor="b">
              <a:spAutoFit/>
            </a:bodyPr>
            <a:lstStyle/>
            <a:p>
              <a:pPr defTabSz="893277">
                <a:defRPr/>
              </a:pPr>
              <a:r>
                <a:rPr lang="en-US" sz="1600" b="1" noProof="1">
                  <a:solidFill>
                    <a:srgbClr val="92D050"/>
                  </a:solidFill>
                  <a:latin typeface="Tahoma" panose="020B0604030504040204" pitchFamily="34" charset="0"/>
                  <a:ea typeface="Tahoma" panose="020B0604030504040204" pitchFamily="34" charset="0"/>
                  <a:cs typeface="Tahoma" panose="020B0604030504040204" pitchFamily="34" charset="0"/>
                </a:rPr>
                <a:t>Revisión del contexto</a:t>
              </a:r>
            </a:p>
          </p:txBody>
        </p:sp>
        <p:sp>
          <p:nvSpPr>
            <p:cNvPr id="8" name="TextBox 42">
              <a:extLst>
                <a:ext uri="{FF2B5EF4-FFF2-40B4-BE49-F238E27FC236}">
                  <a16:creationId xmlns:a16="http://schemas.microsoft.com/office/drawing/2014/main" id="{22DB622F-D555-421F-B244-DF4B968E8095}"/>
                </a:ext>
              </a:extLst>
            </p:cNvPr>
            <p:cNvSpPr txBox="1"/>
            <p:nvPr/>
          </p:nvSpPr>
          <p:spPr>
            <a:xfrm>
              <a:off x="501095" y="2770400"/>
              <a:ext cx="3917442" cy="1417698"/>
            </a:xfrm>
            <a:prstGeom prst="rect">
              <a:avLst/>
            </a:prstGeom>
            <a:noFill/>
          </p:spPr>
          <p:txBody>
            <a:bodyPr wrap="square" lIns="0" rIns="0" rtlCol="0" anchor="t">
              <a:spAutoFit/>
            </a:bodyPr>
            <a:lstStyle/>
            <a:p>
              <a:r>
                <a:rPr lang="es-E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Diseño organizacional, Reuniones de trabajo, con los Lideres de los diferentes procesos que se desarrollan en Aguas Nacionales –EPM- Proyecto Aguas del Atrato</a:t>
              </a:r>
            </a:p>
            <a:p>
              <a:r>
                <a:rPr lang="es-E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Identificación y priorización de riesgos  en la operación. </a:t>
              </a:r>
              <a:endPar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43">
            <a:extLst>
              <a:ext uri="{FF2B5EF4-FFF2-40B4-BE49-F238E27FC236}">
                <a16:creationId xmlns:a16="http://schemas.microsoft.com/office/drawing/2014/main" id="{9FC4FE12-5A23-4877-B2C4-D36A7CBA7873}"/>
              </a:ext>
            </a:extLst>
          </p:cNvPr>
          <p:cNvGrpSpPr/>
          <p:nvPr/>
        </p:nvGrpSpPr>
        <p:grpSpPr>
          <a:xfrm>
            <a:off x="5138167" y="1229373"/>
            <a:ext cx="2858586" cy="1073796"/>
            <a:chOff x="332936" y="2841141"/>
            <a:chExt cx="2926080" cy="787506"/>
          </a:xfrm>
        </p:grpSpPr>
        <p:sp>
          <p:nvSpPr>
            <p:cNvPr id="10" name="TextBox 44">
              <a:extLst>
                <a:ext uri="{FF2B5EF4-FFF2-40B4-BE49-F238E27FC236}">
                  <a16:creationId xmlns:a16="http://schemas.microsoft.com/office/drawing/2014/main" id="{09EE199E-DC14-4780-B0A6-016AE5EF7949}"/>
                </a:ext>
              </a:extLst>
            </p:cNvPr>
            <p:cNvSpPr txBox="1"/>
            <p:nvPr/>
          </p:nvSpPr>
          <p:spPr>
            <a:xfrm>
              <a:off x="332936" y="2841141"/>
              <a:ext cx="2926080" cy="248290"/>
            </a:xfrm>
            <a:prstGeom prst="rect">
              <a:avLst/>
            </a:prstGeom>
            <a:noFill/>
          </p:spPr>
          <p:txBody>
            <a:bodyPr wrap="square" lIns="0" rIns="0" rtlCol="0" anchor="b">
              <a:spAutoFit/>
            </a:bodyPr>
            <a:lstStyle/>
            <a:p>
              <a:pPr lvl="0" algn="just">
                <a:defRPr/>
              </a:pPr>
              <a:r>
                <a:rPr lang="es-CO" sz="1600" b="1" dirty="0">
                  <a:solidFill>
                    <a:srgbClr val="92D050"/>
                  </a:solidFill>
                  <a:latin typeface="Tahoma" panose="020B0604030504040204" pitchFamily="34" charset="0"/>
                  <a:ea typeface="Tahoma" panose="020B0604030504040204" pitchFamily="34" charset="0"/>
                  <a:cs typeface="Tahoma" panose="020B0604030504040204" pitchFamily="34" charset="0"/>
                </a:rPr>
                <a:t>Consolidación del plan</a:t>
              </a:r>
            </a:p>
          </p:txBody>
        </p:sp>
        <p:sp>
          <p:nvSpPr>
            <p:cNvPr id="11" name="TextBox 45">
              <a:extLst>
                <a:ext uri="{FF2B5EF4-FFF2-40B4-BE49-F238E27FC236}">
                  <a16:creationId xmlns:a16="http://schemas.microsoft.com/office/drawing/2014/main" id="{7A619B72-B6C4-4B71-93C5-433C57F09547}"/>
                </a:ext>
              </a:extLst>
            </p:cNvPr>
            <p:cNvSpPr txBox="1"/>
            <p:nvPr/>
          </p:nvSpPr>
          <p:spPr>
            <a:xfrm>
              <a:off x="332936" y="3086922"/>
              <a:ext cx="2926080" cy="541725"/>
            </a:xfrm>
            <a:prstGeom prst="rect">
              <a:avLst/>
            </a:prstGeom>
            <a:noFill/>
          </p:spPr>
          <p:txBody>
            <a:bodyPr wrap="square" lIns="0" rIns="0" rtlCol="0" anchor="t">
              <a:spAutoFit/>
            </a:bodyPr>
            <a:lstStyle>
              <a:defPPr>
                <a:defRPr lang="es-CO"/>
              </a:defPPr>
              <a:lvl1pPr>
                <a:defRPr sz="14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s-ES" noProof="1"/>
                <a:t>Unidades auditables priorizadas: 12</a:t>
              </a:r>
            </a:p>
            <a:p>
              <a:r>
                <a:rPr lang="es-ES" noProof="1"/>
                <a:t>Trabajos a realizar: 24</a:t>
              </a:r>
            </a:p>
            <a:p>
              <a:endParaRPr lang="es-ES" noProof="1"/>
            </a:p>
          </p:txBody>
        </p:sp>
      </p:grpSp>
      <p:grpSp>
        <p:nvGrpSpPr>
          <p:cNvPr id="12" name="Group 46">
            <a:extLst>
              <a:ext uri="{FF2B5EF4-FFF2-40B4-BE49-F238E27FC236}">
                <a16:creationId xmlns:a16="http://schemas.microsoft.com/office/drawing/2014/main" id="{74A4C6F0-D2F2-49F7-80F2-3D7F32620EE1}"/>
              </a:ext>
            </a:extLst>
          </p:cNvPr>
          <p:cNvGrpSpPr/>
          <p:nvPr/>
        </p:nvGrpSpPr>
        <p:grpSpPr>
          <a:xfrm>
            <a:off x="8367770" y="1051827"/>
            <a:ext cx="2870026" cy="1247004"/>
            <a:chOff x="321226" y="2787110"/>
            <a:chExt cx="2937790" cy="1276447"/>
          </a:xfrm>
        </p:grpSpPr>
        <p:sp>
          <p:nvSpPr>
            <p:cNvPr id="13" name="TextBox 47">
              <a:extLst>
                <a:ext uri="{FF2B5EF4-FFF2-40B4-BE49-F238E27FC236}">
                  <a16:creationId xmlns:a16="http://schemas.microsoft.com/office/drawing/2014/main" id="{D99733A7-44CB-42B0-9F16-FDBCFB88EC70}"/>
                </a:ext>
              </a:extLst>
            </p:cNvPr>
            <p:cNvSpPr txBox="1"/>
            <p:nvPr/>
          </p:nvSpPr>
          <p:spPr>
            <a:xfrm>
              <a:off x="321226" y="2787110"/>
              <a:ext cx="2926080" cy="346548"/>
            </a:xfrm>
            <a:prstGeom prst="rect">
              <a:avLst/>
            </a:prstGeom>
            <a:noFill/>
          </p:spPr>
          <p:txBody>
            <a:bodyPr wrap="square" lIns="0" rIns="0" rtlCol="0" anchor="b">
              <a:spAutoFit/>
            </a:bodyPr>
            <a:lstStyle/>
            <a:p>
              <a:r>
                <a:rPr lang="en-US" sz="1600" b="1" noProof="1">
                  <a:solidFill>
                    <a:srgbClr val="92D050"/>
                  </a:solidFill>
                  <a:latin typeface="Tahoma" panose="020B0604030504040204" pitchFamily="34" charset="0"/>
                  <a:ea typeface="Tahoma" panose="020B0604030504040204" pitchFamily="34" charset="0"/>
                  <a:cs typeface="Tahoma" panose="020B0604030504040204" pitchFamily="34" charset="0"/>
                </a:rPr>
                <a:t>Seguimiento del plan</a:t>
              </a:r>
            </a:p>
          </p:txBody>
        </p:sp>
        <p:sp>
          <p:nvSpPr>
            <p:cNvPr id="14" name="TextBox 48">
              <a:extLst>
                <a:ext uri="{FF2B5EF4-FFF2-40B4-BE49-F238E27FC236}">
                  <a16:creationId xmlns:a16="http://schemas.microsoft.com/office/drawing/2014/main" id="{F9AA5E3B-C573-4ABE-8BCA-7786BD8D2780}"/>
                </a:ext>
              </a:extLst>
            </p:cNvPr>
            <p:cNvSpPr txBox="1"/>
            <p:nvPr/>
          </p:nvSpPr>
          <p:spPr>
            <a:xfrm>
              <a:off x="332936" y="3086922"/>
              <a:ext cx="2926080" cy="954107"/>
            </a:xfrm>
            <a:prstGeom prst="rect">
              <a:avLst/>
            </a:prstGeom>
            <a:noFill/>
          </p:spPr>
          <p:txBody>
            <a:bodyPr wrap="square" lIns="0" rIns="0" rtlCol="0" anchor="t">
              <a:spAutoFit/>
            </a:bodyPr>
            <a:lstStyle>
              <a:defPPr>
                <a:defRPr lang="es-CO"/>
              </a:defPPr>
              <a:lvl1pPr>
                <a:defRPr sz="14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s-ES" noProof="1"/>
                <a:t>Control periódico al cumplimiento de lo planeado y gestión de ajustes derivados de respuestas a riesgos emergentes.</a:t>
              </a:r>
            </a:p>
          </p:txBody>
        </p:sp>
      </p:grpSp>
      <p:grpSp>
        <p:nvGrpSpPr>
          <p:cNvPr id="15" name="Grupo 14">
            <a:extLst>
              <a:ext uri="{FF2B5EF4-FFF2-40B4-BE49-F238E27FC236}">
                <a16:creationId xmlns:a16="http://schemas.microsoft.com/office/drawing/2014/main" id="{8031F45E-471C-4122-9763-E44FF1BBA53A}"/>
              </a:ext>
            </a:extLst>
          </p:cNvPr>
          <p:cNvGrpSpPr/>
          <p:nvPr/>
        </p:nvGrpSpPr>
        <p:grpSpPr>
          <a:xfrm>
            <a:off x="2205287" y="2819128"/>
            <a:ext cx="7863215" cy="1750646"/>
            <a:chOff x="842481" y="2345027"/>
            <a:chExt cx="10481529" cy="2525339"/>
          </a:xfrm>
        </p:grpSpPr>
        <p:grpSp>
          <p:nvGrpSpPr>
            <p:cNvPr id="16" name="Group 18">
              <a:extLst>
                <a:ext uri="{FF2B5EF4-FFF2-40B4-BE49-F238E27FC236}">
                  <a16:creationId xmlns:a16="http://schemas.microsoft.com/office/drawing/2014/main" id="{89616B9A-AE36-4F5D-BDF2-11D6274B6524}"/>
                </a:ext>
              </a:extLst>
            </p:cNvPr>
            <p:cNvGrpSpPr/>
            <p:nvPr/>
          </p:nvGrpSpPr>
          <p:grpSpPr>
            <a:xfrm>
              <a:off x="842481" y="2345027"/>
              <a:ext cx="10481529" cy="2525339"/>
              <a:chOff x="867990" y="2229830"/>
              <a:chExt cx="10456021" cy="2525339"/>
            </a:xfrm>
          </p:grpSpPr>
          <p:grpSp>
            <p:nvGrpSpPr>
              <p:cNvPr id="30" name="Group 2">
                <a:extLst>
                  <a:ext uri="{FF2B5EF4-FFF2-40B4-BE49-F238E27FC236}">
                    <a16:creationId xmlns:a16="http://schemas.microsoft.com/office/drawing/2014/main" id="{CD7270DC-9179-4917-A02F-47E4DAD0E5E8}"/>
                  </a:ext>
                </a:extLst>
              </p:cNvPr>
              <p:cNvGrpSpPr/>
              <p:nvPr/>
            </p:nvGrpSpPr>
            <p:grpSpPr>
              <a:xfrm>
                <a:off x="867990" y="2229830"/>
                <a:ext cx="10456021" cy="2525339"/>
                <a:chOff x="56970" y="3538071"/>
                <a:chExt cx="11789701" cy="2847450"/>
              </a:xfrm>
              <a:solidFill>
                <a:schemeClr val="bg2"/>
              </a:solidFill>
            </p:grpSpPr>
            <p:sp>
              <p:nvSpPr>
                <p:cNvPr id="41" name="Freeform: Shape 3">
                  <a:extLst>
                    <a:ext uri="{FF2B5EF4-FFF2-40B4-BE49-F238E27FC236}">
                      <a16:creationId xmlns:a16="http://schemas.microsoft.com/office/drawing/2014/main" id="{C083C6F0-B601-4AFA-8F81-94884EACA431}"/>
                    </a:ext>
                  </a:extLst>
                </p:cNvPr>
                <p:cNvSpPr/>
                <p:nvPr/>
              </p:nvSpPr>
              <p:spPr>
                <a:xfrm>
                  <a:off x="2368559" y="3538071"/>
                  <a:ext cx="2543441" cy="2847450"/>
                </a:xfrm>
                <a:custGeom>
                  <a:avLst/>
                  <a:gdLst>
                    <a:gd name="connsiteX0" fmla="*/ 1272209 w 2543441"/>
                    <a:gd name="connsiteY0" fmla="*/ 259514 h 2847450"/>
                    <a:gd name="connsiteX1" fmla="*/ 1165792 w 2543441"/>
                    <a:gd name="connsiteY1" fmla="*/ 284991 h 2847450"/>
                    <a:gd name="connsiteX2" fmla="*/ 338590 w 2543441"/>
                    <a:gd name="connsiteY2" fmla="*/ 762576 h 2847450"/>
                    <a:gd name="connsiteX3" fmla="*/ 231962 w 2543441"/>
                    <a:gd name="connsiteY3" fmla="*/ 946314 h 2847450"/>
                    <a:gd name="connsiteX4" fmla="*/ 232206 w 2543441"/>
                    <a:gd name="connsiteY4" fmla="*/ 1901907 h 2847450"/>
                    <a:gd name="connsiteX5" fmla="*/ 264061 w 2543441"/>
                    <a:gd name="connsiteY5" fmla="*/ 2005692 h 2847450"/>
                    <a:gd name="connsiteX6" fmla="*/ 289837 w 2543441"/>
                    <a:gd name="connsiteY6" fmla="*/ 2040980 h 2847450"/>
                    <a:gd name="connsiteX7" fmla="*/ 297535 w 2543441"/>
                    <a:gd name="connsiteY7" fmla="*/ 2051518 h 2847450"/>
                    <a:gd name="connsiteX8" fmla="*/ 338014 w 2543441"/>
                    <a:gd name="connsiteY8" fmla="*/ 2085171 h 2847450"/>
                    <a:gd name="connsiteX9" fmla="*/ 1165459 w 2543441"/>
                    <a:gd name="connsiteY9" fmla="*/ 2563180 h 2847450"/>
                    <a:gd name="connsiteX10" fmla="*/ 1187590 w 2543441"/>
                    <a:gd name="connsiteY10" fmla="*/ 2571448 h 2847450"/>
                    <a:gd name="connsiteX11" fmla="*/ 1215255 w 2543441"/>
                    <a:gd name="connsiteY11" fmla="*/ 2581786 h 2847450"/>
                    <a:gd name="connsiteX12" fmla="*/ 1377895 w 2543441"/>
                    <a:gd name="connsiteY12" fmla="*/ 2562705 h 2847450"/>
                    <a:gd name="connsiteX13" fmla="*/ 2205097 w 2543441"/>
                    <a:gd name="connsiteY13" fmla="*/ 2085120 h 2847450"/>
                    <a:gd name="connsiteX14" fmla="*/ 2311724 w 2543441"/>
                    <a:gd name="connsiteY14" fmla="*/ 1901383 h 2847450"/>
                    <a:gd name="connsiteX15" fmla="*/ 2311481 w 2543441"/>
                    <a:gd name="connsiteY15" fmla="*/ 945789 h 2847450"/>
                    <a:gd name="connsiteX16" fmla="*/ 2205674 w 2543441"/>
                    <a:gd name="connsiteY16" fmla="*/ 762525 h 2847450"/>
                    <a:gd name="connsiteX17" fmla="*/ 1397225 w 2543441"/>
                    <a:gd name="connsiteY17" fmla="*/ 295493 h 2847450"/>
                    <a:gd name="connsiteX18" fmla="*/ 1378226 w 2543441"/>
                    <a:gd name="connsiteY18" fmla="*/ 284518 h 2847450"/>
                    <a:gd name="connsiteX19" fmla="*/ 1272209 w 2543441"/>
                    <a:gd name="connsiteY19" fmla="*/ 259514 h 2847450"/>
                    <a:gd name="connsiteX20" fmla="*/ 1272167 w 2543441"/>
                    <a:gd name="connsiteY20" fmla="*/ 1 h 2847450"/>
                    <a:gd name="connsiteX21" fmla="*/ 1401822 w 2543441"/>
                    <a:gd name="connsiteY21" fmla="*/ 30579 h 2847450"/>
                    <a:gd name="connsiteX22" fmla="*/ 2367719 w 2543441"/>
                    <a:gd name="connsiteY22" fmla="*/ 588567 h 2847450"/>
                    <a:gd name="connsiteX23" fmla="*/ 2367718 w 2543441"/>
                    <a:gd name="connsiteY23" fmla="*/ 588567 h 2847450"/>
                    <a:gd name="connsiteX24" fmla="*/ 2382865 w 2543441"/>
                    <a:gd name="connsiteY24" fmla="*/ 597318 h 2847450"/>
                    <a:gd name="connsiteX25" fmla="*/ 2413746 w 2543441"/>
                    <a:gd name="connsiteY25" fmla="*/ 615158 h 2847450"/>
                    <a:gd name="connsiteX26" fmla="*/ 2543144 w 2543441"/>
                    <a:gd name="connsiteY26" fmla="*/ 839281 h 2847450"/>
                    <a:gd name="connsiteX27" fmla="*/ 2543441 w 2543441"/>
                    <a:gd name="connsiteY27" fmla="*/ 2007921 h 2847450"/>
                    <a:gd name="connsiteX28" fmla="*/ 2413041 w 2543441"/>
                    <a:gd name="connsiteY28" fmla="*/ 2232622 h 2847450"/>
                    <a:gd name="connsiteX29" fmla="*/ 1401417 w 2543441"/>
                    <a:gd name="connsiteY29" fmla="*/ 2816683 h 2847450"/>
                    <a:gd name="connsiteX30" fmla="*/ 1141619 w 2543441"/>
                    <a:gd name="connsiteY30" fmla="*/ 2817263 h 2847450"/>
                    <a:gd name="connsiteX31" fmla="*/ 129696 w 2543441"/>
                    <a:gd name="connsiteY31" fmla="*/ 2232685 h 2847450"/>
                    <a:gd name="connsiteX32" fmla="*/ 80193 w 2543441"/>
                    <a:gd name="connsiteY32" fmla="*/ 2191529 h 2847450"/>
                    <a:gd name="connsiteX33" fmla="*/ 65031 w 2543441"/>
                    <a:gd name="connsiteY33" fmla="*/ 2170772 h 2847450"/>
                    <a:gd name="connsiteX34" fmla="*/ 39255 w 2543441"/>
                    <a:gd name="connsiteY34" fmla="*/ 2135485 h 2847450"/>
                    <a:gd name="connsiteX35" fmla="*/ 299 w 2543441"/>
                    <a:gd name="connsiteY35" fmla="*/ 2008562 h 2847450"/>
                    <a:gd name="connsiteX36" fmla="*/ 0 w 2543441"/>
                    <a:gd name="connsiteY36" fmla="*/ 839921 h 2847450"/>
                    <a:gd name="connsiteX37" fmla="*/ 130401 w 2543441"/>
                    <a:gd name="connsiteY37" fmla="*/ 615218 h 2847450"/>
                    <a:gd name="connsiteX38" fmla="*/ 1142024 w 2543441"/>
                    <a:gd name="connsiteY38" fmla="*/ 31157 h 2847450"/>
                    <a:gd name="connsiteX39" fmla="*/ 1272167 w 2543441"/>
                    <a:gd name="connsiteY39" fmla="*/ 1 h 284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43441" h="2847450">
                      <a:moveTo>
                        <a:pt x="1272209" y="259514"/>
                      </a:moveTo>
                      <a:cubicBezTo>
                        <a:pt x="1233805" y="259518"/>
                        <a:pt x="1195335" y="267934"/>
                        <a:pt x="1165792" y="284991"/>
                      </a:cubicBezTo>
                      <a:lnTo>
                        <a:pt x="338590" y="762576"/>
                      </a:lnTo>
                      <a:cubicBezTo>
                        <a:pt x="280982" y="795836"/>
                        <a:pt x="232493" y="879007"/>
                        <a:pt x="231962" y="946314"/>
                      </a:cubicBezTo>
                      <a:lnTo>
                        <a:pt x="232206" y="1901907"/>
                      </a:lnTo>
                      <a:cubicBezTo>
                        <a:pt x="232680" y="1935134"/>
                        <a:pt x="244862" y="1972439"/>
                        <a:pt x="264061" y="2005692"/>
                      </a:cubicBezTo>
                      <a:lnTo>
                        <a:pt x="289837" y="2040980"/>
                      </a:lnTo>
                      <a:lnTo>
                        <a:pt x="297535" y="2051518"/>
                      </a:lnTo>
                      <a:cubicBezTo>
                        <a:pt x="310056" y="2065104"/>
                        <a:pt x="323744" y="2076660"/>
                        <a:pt x="338014" y="2085171"/>
                      </a:cubicBezTo>
                      <a:lnTo>
                        <a:pt x="1165459" y="2563180"/>
                      </a:lnTo>
                      <a:lnTo>
                        <a:pt x="1187590" y="2571448"/>
                      </a:lnTo>
                      <a:lnTo>
                        <a:pt x="1215255" y="2581786"/>
                      </a:lnTo>
                      <a:cubicBezTo>
                        <a:pt x="1269735" y="2594116"/>
                        <a:pt x="1334689" y="2587650"/>
                        <a:pt x="1377895" y="2562705"/>
                      </a:cubicBezTo>
                      <a:lnTo>
                        <a:pt x="2205097" y="2085120"/>
                      </a:lnTo>
                      <a:cubicBezTo>
                        <a:pt x="2264183" y="2051007"/>
                        <a:pt x="2311194" y="1968690"/>
                        <a:pt x="2311724" y="1901383"/>
                      </a:cubicBezTo>
                      <a:lnTo>
                        <a:pt x="2311481" y="945789"/>
                      </a:lnTo>
                      <a:cubicBezTo>
                        <a:pt x="2312012" y="878484"/>
                        <a:pt x="2264228" y="795719"/>
                        <a:pt x="2205674" y="762525"/>
                      </a:cubicBezTo>
                      <a:lnTo>
                        <a:pt x="1397225" y="295493"/>
                      </a:lnTo>
                      <a:lnTo>
                        <a:pt x="1378226" y="284518"/>
                      </a:lnTo>
                      <a:cubicBezTo>
                        <a:pt x="1348949" y="267921"/>
                        <a:pt x="1310612" y="259511"/>
                        <a:pt x="1272209" y="259514"/>
                      </a:cubicBezTo>
                      <a:close/>
                      <a:moveTo>
                        <a:pt x="1272167" y="1"/>
                      </a:moveTo>
                      <a:cubicBezTo>
                        <a:pt x="1319133" y="-3"/>
                        <a:pt x="1366017" y="10282"/>
                        <a:pt x="1401822" y="30579"/>
                      </a:cubicBezTo>
                      <a:lnTo>
                        <a:pt x="2367719" y="588567"/>
                      </a:lnTo>
                      <a:lnTo>
                        <a:pt x="2367718" y="588567"/>
                      </a:lnTo>
                      <a:lnTo>
                        <a:pt x="2382865" y="597318"/>
                      </a:lnTo>
                      <a:lnTo>
                        <a:pt x="2413746" y="615158"/>
                      </a:lnTo>
                      <a:cubicBezTo>
                        <a:pt x="2485355" y="655751"/>
                        <a:pt x="2543793" y="756969"/>
                        <a:pt x="2543144" y="839281"/>
                      </a:cubicBezTo>
                      <a:lnTo>
                        <a:pt x="2543441" y="2007921"/>
                      </a:lnTo>
                      <a:cubicBezTo>
                        <a:pt x="2542791" y="2090233"/>
                        <a:pt x="2485300" y="2190903"/>
                        <a:pt x="2413041" y="2232622"/>
                      </a:cubicBezTo>
                      <a:lnTo>
                        <a:pt x="1401417" y="2816683"/>
                      </a:lnTo>
                      <a:cubicBezTo>
                        <a:pt x="1330964" y="2857359"/>
                        <a:pt x="1213228" y="2857856"/>
                        <a:pt x="1141619" y="2817263"/>
                      </a:cubicBezTo>
                      <a:lnTo>
                        <a:pt x="129696" y="2232685"/>
                      </a:lnTo>
                      <a:cubicBezTo>
                        <a:pt x="112246" y="2222276"/>
                        <a:pt x="95505" y="2208143"/>
                        <a:pt x="80193" y="2191529"/>
                      </a:cubicBezTo>
                      <a:lnTo>
                        <a:pt x="65031" y="2170772"/>
                      </a:lnTo>
                      <a:lnTo>
                        <a:pt x="39255" y="2135485"/>
                      </a:lnTo>
                      <a:cubicBezTo>
                        <a:pt x="15776" y="2094818"/>
                        <a:pt x="878" y="2049197"/>
                        <a:pt x="299" y="2008562"/>
                      </a:cubicBezTo>
                      <a:lnTo>
                        <a:pt x="0" y="839921"/>
                      </a:lnTo>
                      <a:cubicBezTo>
                        <a:pt x="650" y="757609"/>
                        <a:pt x="59948" y="655894"/>
                        <a:pt x="130401" y="615218"/>
                      </a:cubicBezTo>
                      <a:lnTo>
                        <a:pt x="1142024" y="31157"/>
                      </a:lnTo>
                      <a:cubicBezTo>
                        <a:pt x="1178154" y="10298"/>
                        <a:pt x="1225201" y="5"/>
                        <a:pt x="1272167" y="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2" name="Freeform: Shape 4">
                  <a:extLst>
                    <a:ext uri="{FF2B5EF4-FFF2-40B4-BE49-F238E27FC236}">
                      <a16:creationId xmlns:a16="http://schemas.microsoft.com/office/drawing/2014/main" id="{7A055A10-F2E2-4AB4-BFD9-5697E5802A31}"/>
                    </a:ext>
                  </a:extLst>
                </p:cNvPr>
                <p:cNvSpPr/>
                <p:nvPr/>
              </p:nvSpPr>
              <p:spPr>
                <a:xfrm>
                  <a:off x="4680100" y="3538071"/>
                  <a:ext cx="2543441" cy="2847450"/>
                </a:xfrm>
                <a:custGeom>
                  <a:avLst/>
                  <a:gdLst>
                    <a:gd name="connsiteX0" fmla="*/ 1272209 w 2543441"/>
                    <a:gd name="connsiteY0" fmla="*/ 259514 h 2847450"/>
                    <a:gd name="connsiteX1" fmla="*/ 1165792 w 2543441"/>
                    <a:gd name="connsiteY1" fmla="*/ 284991 h 2847450"/>
                    <a:gd name="connsiteX2" fmla="*/ 338590 w 2543441"/>
                    <a:gd name="connsiteY2" fmla="*/ 762576 h 2847450"/>
                    <a:gd name="connsiteX3" fmla="*/ 231962 w 2543441"/>
                    <a:gd name="connsiteY3" fmla="*/ 946314 h 2847450"/>
                    <a:gd name="connsiteX4" fmla="*/ 232206 w 2543441"/>
                    <a:gd name="connsiteY4" fmla="*/ 1901907 h 2847450"/>
                    <a:gd name="connsiteX5" fmla="*/ 264061 w 2543441"/>
                    <a:gd name="connsiteY5" fmla="*/ 2005692 h 2847450"/>
                    <a:gd name="connsiteX6" fmla="*/ 289837 w 2543441"/>
                    <a:gd name="connsiteY6" fmla="*/ 2040980 h 2847450"/>
                    <a:gd name="connsiteX7" fmla="*/ 297535 w 2543441"/>
                    <a:gd name="connsiteY7" fmla="*/ 2051518 h 2847450"/>
                    <a:gd name="connsiteX8" fmla="*/ 338014 w 2543441"/>
                    <a:gd name="connsiteY8" fmla="*/ 2085171 h 2847450"/>
                    <a:gd name="connsiteX9" fmla="*/ 1165459 w 2543441"/>
                    <a:gd name="connsiteY9" fmla="*/ 2563180 h 2847450"/>
                    <a:gd name="connsiteX10" fmla="*/ 1187590 w 2543441"/>
                    <a:gd name="connsiteY10" fmla="*/ 2571448 h 2847450"/>
                    <a:gd name="connsiteX11" fmla="*/ 1215255 w 2543441"/>
                    <a:gd name="connsiteY11" fmla="*/ 2581786 h 2847450"/>
                    <a:gd name="connsiteX12" fmla="*/ 1377895 w 2543441"/>
                    <a:gd name="connsiteY12" fmla="*/ 2562705 h 2847450"/>
                    <a:gd name="connsiteX13" fmla="*/ 2205097 w 2543441"/>
                    <a:gd name="connsiteY13" fmla="*/ 2085120 h 2847450"/>
                    <a:gd name="connsiteX14" fmla="*/ 2311724 w 2543441"/>
                    <a:gd name="connsiteY14" fmla="*/ 1901383 h 2847450"/>
                    <a:gd name="connsiteX15" fmla="*/ 2311481 w 2543441"/>
                    <a:gd name="connsiteY15" fmla="*/ 945789 h 2847450"/>
                    <a:gd name="connsiteX16" fmla="*/ 2205674 w 2543441"/>
                    <a:gd name="connsiteY16" fmla="*/ 762525 h 2847450"/>
                    <a:gd name="connsiteX17" fmla="*/ 1397225 w 2543441"/>
                    <a:gd name="connsiteY17" fmla="*/ 295493 h 2847450"/>
                    <a:gd name="connsiteX18" fmla="*/ 1378226 w 2543441"/>
                    <a:gd name="connsiteY18" fmla="*/ 284518 h 2847450"/>
                    <a:gd name="connsiteX19" fmla="*/ 1272209 w 2543441"/>
                    <a:gd name="connsiteY19" fmla="*/ 259514 h 2847450"/>
                    <a:gd name="connsiteX20" fmla="*/ 1272167 w 2543441"/>
                    <a:gd name="connsiteY20" fmla="*/ 1 h 2847450"/>
                    <a:gd name="connsiteX21" fmla="*/ 1401822 w 2543441"/>
                    <a:gd name="connsiteY21" fmla="*/ 30579 h 2847450"/>
                    <a:gd name="connsiteX22" fmla="*/ 2367719 w 2543441"/>
                    <a:gd name="connsiteY22" fmla="*/ 588567 h 2847450"/>
                    <a:gd name="connsiteX23" fmla="*/ 2367718 w 2543441"/>
                    <a:gd name="connsiteY23" fmla="*/ 588567 h 2847450"/>
                    <a:gd name="connsiteX24" fmla="*/ 2382865 w 2543441"/>
                    <a:gd name="connsiteY24" fmla="*/ 597318 h 2847450"/>
                    <a:gd name="connsiteX25" fmla="*/ 2413746 w 2543441"/>
                    <a:gd name="connsiteY25" fmla="*/ 615158 h 2847450"/>
                    <a:gd name="connsiteX26" fmla="*/ 2543144 w 2543441"/>
                    <a:gd name="connsiteY26" fmla="*/ 839281 h 2847450"/>
                    <a:gd name="connsiteX27" fmla="*/ 2543441 w 2543441"/>
                    <a:gd name="connsiteY27" fmla="*/ 2007921 h 2847450"/>
                    <a:gd name="connsiteX28" fmla="*/ 2413041 w 2543441"/>
                    <a:gd name="connsiteY28" fmla="*/ 2232622 h 2847450"/>
                    <a:gd name="connsiteX29" fmla="*/ 1401417 w 2543441"/>
                    <a:gd name="connsiteY29" fmla="*/ 2816683 h 2847450"/>
                    <a:gd name="connsiteX30" fmla="*/ 1141619 w 2543441"/>
                    <a:gd name="connsiteY30" fmla="*/ 2817263 h 2847450"/>
                    <a:gd name="connsiteX31" fmla="*/ 129696 w 2543441"/>
                    <a:gd name="connsiteY31" fmla="*/ 2232685 h 2847450"/>
                    <a:gd name="connsiteX32" fmla="*/ 80193 w 2543441"/>
                    <a:gd name="connsiteY32" fmla="*/ 2191529 h 2847450"/>
                    <a:gd name="connsiteX33" fmla="*/ 65031 w 2543441"/>
                    <a:gd name="connsiteY33" fmla="*/ 2170772 h 2847450"/>
                    <a:gd name="connsiteX34" fmla="*/ 39255 w 2543441"/>
                    <a:gd name="connsiteY34" fmla="*/ 2135485 h 2847450"/>
                    <a:gd name="connsiteX35" fmla="*/ 299 w 2543441"/>
                    <a:gd name="connsiteY35" fmla="*/ 2008562 h 2847450"/>
                    <a:gd name="connsiteX36" fmla="*/ 0 w 2543441"/>
                    <a:gd name="connsiteY36" fmla="*/ 839921 h 2847450"/>
                    <a:gd name="connsiteX37" fmla="*/ 130401 w 2543441"/>
                    <a:gd name="connsiteY37" fmla="*/ 615218 h 2847450"/>
                    <a:gd name="connsiteX38" fmla="*/ 1142024 w 2543441"/>
                    <a:gd name="connsiteY38" fmla="*/ 31157 h 2847450"/>
                    <a:gd name="connsiteX39" fmla="*/ 1272167 w 2543441"/>
                    <a:gd name="connsiteY39" fmla="*/ 1 h 284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43441" h="2847450">
                      <a:moveTo>
                        <a:pt x="1272209" y="259514"/>
                      </a:moveTo>
                      <a:cubicBezTo>
                        <a:pt x="1233805" y="259518"/>
                        <a:pt x="1195335" y="267934"/>
                        <a:pt x="1165792" y="284991"/>
                      </a:cubicBezTo>
                      <a:lnTo>
                        <a:pt x="338590" y="762576"/>
                      </a:lnTo>
                      <a:cubicBezTo>
                        <a:pt x="280982" y="795836"/>
                        <a:pt x="232493" y="879007"/>
                        <a:pt x="231962" y="946314"/>
                      </a:cubicBezTo>
                      <a:lnTo>
                        <a:pt x="232206" y="1901907"/>
                      </a:lnTo>
                      <a:cubicBezTo>
                        <a:pt x="232680" y="1935134"/>
                        <a:pt x="244862" y="1972439"/>
                        <a:pt x="264061" y="2005692"/>
                      </a:cubicBezTo>
                      <a:lnTo>
                        <a:pt x="289837" y="2040980"/>
                      </a:lnTo>
                      <a:lnTo>
                        <a:pt x="297535" y="2051518"/>
                      </a:lnTo>
                      <a:cubicBezTo>
                        <a:pt x="310056" y="2065104"/>
                        <a:pt x="323744" y="2076660"/>
                        <a:pt x="338014" y="2085171"/>
                      </a:cubicBezTo>
                      <a:lnTo>
                        <a:pt x="1165459" y="2563180"/>
                      </a:lnTo>
                      <a:lnTo>
                        <a:pt x="1187590" y="2571448"/>
                      </a:lnTo>
                      <a:lnTo>
                        <a:pt x="1215255" y="2581786"/>
                      </a:lnTo>
                      <a:cubicBezTo>
                        <a:pt x="1269735" y="2594116"/>
                        <a:pt x="1334689" y="2587650"/>
                        <a:pt x="1377895" y="2562705"/>
                      </a:cubicBezTo>
                      <a:lnTo>
                        <a:pt x="2205097" y="2085120"/>
                      </a:lnTo>
                      <a:cubicBezTo>
                        <a:pt x="2264183" y="2051007"/>
                        <a:pt x="2311194" y="1968690"/>
                        <a:pt x="2311724" y="1901383"/>
                      </a:cubicBezTo>
                      <a:lnTo>
                        <a:pt x="2311481" y="945789"/>
                      </a:lnTo>
                      <a:cubicBezTo>
                        <a:pt x="2312012" y="878484"/>
                        <a:pt x="2264228" y="795719"/>
                        <a:pt x="2205674" y="762525"/>
                      </a:cubicBezTo>
                      <a:lnTo>
                        <a:pt x="1397225" y="295493"/>
                      </a:lnTo>
                      <a:lnTo>
                        <a:pt x="1378226" y="284518"/>
                      </a:lnTo>
                      <a:cubicBezTo>
                        <a:pt x="1348949" y="267921"/>
                        <a:pt x="1310612" y="259511"/>
                        <a:pt x="1272209" y="259514"/>
                      </a:cubicBezTo>
                      <a:close/>
                      <a:moveTo>
                        <a:pt x="1272167" y="1"/>
                      </a:moveTo>
                      <a:cubicBezTo>
                        <a:pt x="1319133" y="-3"/>
                        <a:pt x="1366017" y="10282"/>
                        <a:pt x="1401822" y="30579"/>
                      </a:cubicBezTo>
                      <a:lnTo>
                        <a:pt x="2367719" y="588567"/>
                      </a:lnTo>
                      <a:lnTo>
                        <a:pt x="2367718" y="588567"/>
                      </a:lnTo>
                      <a:lnTo>
                        <a:pt x="2382865" y="597318"/>
                      </a:lnTo>
                      <a:lnTo>
                        <a:pt x="2413746" y="615158"/>
                      </a:lnTo>
                      <a:cubicBezTo>
                        <a:pt x="2485355" y="655751"/>
                        <a:pt x="2543793" y="756969"/>
                        <a:pt x="2543144" y="839281"/>
                      </a:cubicBezTo>
                      <a:lnTo>
                        <a:pt x="2543441" y="2007921"/>
                      </a:lnTo>
                      <a:cubicBezTo>
                        <a:pt x="2542791" y="2090233"/>
                        <a:pt x="2485300" y="2190903"/>
                        <a:pt x="2413041" y="2232622"/>
                      </a:cubicBezTo>
                      <a:lnTo>
                        <a:pt x="1401417" y="2816683"/>
                      </a:lnTo>
                      <a:cubicBezTo>
                        <a:pt x="1330964" y="2857359"/>
                        <a:pt x="1213228" y="2857856"/>
                        <a:pt x="1141619" y="2817263"/>
                      </a:cubicBezTo>
                      <a:lnTo>
                        <a:pt x="129696" y="2232685"/>
                      </a:lnTo>
                      <a:cubicBezTo>
                        <a:pt x="112246" y="2222276"/>
                        <a:pt x="95505" y="2208143"/>
                        <a:pt x="80193" y="2191529"/>
                      </a:cubicBezTo>
                      <a:lnTo>
                        <a:pt x="65031" y="2170772"/>
                      </a:lnTo>
                      <a:lnTo>
                        <a:pt x="39255" y="2135485"/>
                      </a:lnTo>
                      <a:cubicBezTo>
                        <a:pt x="15776" y="2094818"/>
                        <a:pt x="878" y="2049197"/>
                        <a:pt x="299" y="2008562"/>
                      </a:cubicBezTo>
                      <a:lnTo>
                        <a:pt x="0" y="839921"/>
                      </a:lnTo>
                      <a:cubicBezTo>
                        <a:pt x="650" y="757609"/>
                        <a:pt x="59948" y="655894"/>
                        <a:pt x="130401" y="615218"/>
                      </a:cubicBezTo>
                      <a:lnTo>
                        <a:pt x="1142024" y="31157"/>
                      </a:lnTo>
                      <a:cubicBezTo>
                        <a:pt x="1178154" y="10298"/>
                        <a:pt x="1225201" y="5"/>
                        <a:pt x="1272167" y="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3" name="Freeform: Shape 5">
                  <a:extLst>
                    <a:ext uri="{FF2B5EF4-FFF2-40B4-BE49-F238E27FC236}">
                      <a16:creationId xmlns:a16="http://schemas.microsoft.com/office/drawing/2014/main" id="{DFDAB3DB-FC98-488C-95CF-742312636993}"/>
                    </a:ext>
                  </a:extLst>
                </p:cNvPr>
                <p:cNvSpPr/>
                <p:nvPr/>
              </p:nvSpPr>
              <p:spPr>
                <a:xfrm>
                  <a:off x="6991641" y="3538071"/>
                  <a:ext cx="2543441" cy="2847450"/>
                </a:xfrm>
                <a:custGeom>
                  <a:avLst/>
                  <a:gdLst>
                    <a:gd name="connsiteX0" fmla="*/ 1272209 w 2543441"/>
                    <a:gd name="connsiteY0" fmla="*/ 259514 h 2847450"/>
                    <a:gd name="connsiteX1" fmla="*/ 1165792 w 2543441"/>
                    <a:gd name="connsiteY1" fmla="*/ 284991 h 2847450"/>
                    <a:gd name="connsiteX2" fmla="*/ 338590 w 2543441"/>
                    <a:gd name="connsiteY2" fmla="*/ 762576 h 2847450"/>
                    <a:gd name="connsiteX3" fmla="*/ 231962 w 2543441"/>
                    <a:gd name="connsiteY3" fmla="*/ 946314 h 2847450"/>
                    <a:gd name="connsiteX4" fmla="*/ 232206 w 2543441"/>
                    <a:gd name="connsiteY4" fmla="*/ 1901907 h 2847450"/>
                    <a:gd name="connsiteX5" fmla="*/ 264061 w 2543441"/>
                    <a:gd name="connsiteY5" fmla="*/ 2005692 h 2847450"/>
                    <a:gd name="connsiteX6" fmla="*/ 289837 w 2543441"/>
                    <a:gd name="connsiteY6" fmla="*/ 2040980 h 2847450"/>
                    <a:gd name="connsiteX7" fmla="*/ 297535 w 2543441"/>
                    <a:gd name="connsiteY7" fmla="*/ 2051518 h 2847450"/>
                    <a:gd name="connsiteX8" fmla="*/ 338014 w 2543441"/>
                    <a:gd name="connsiteY8" fmla="*/ 2085171 h 2847450"/>
                    <a:gd name="connsiteX9" fmla="*/ 1165459 w 2543441"/>
                    <a:gd name="connsiteY9" fmla="*/ 2563180 h 2847450"/>
                    <a:gd name="connsiteX10" fmla="*/ 1187590 w 2543441"/>
                    <a:gd name="connsiteY10" fmla="*/ 2571448 h 2847450"/>
                    <a:gd name="connsiteX11" fmla="*/ 1215255 w 2543441"/>
                    <a:gd name="connsiteY11" fmla="*/ 2581786 h 2847450"/>
                    <a:gd name="connsiteX12" fmla="*/ 1377895 w 2543441"/>
                    <a:gd name="connsiteY12" fmla="*/ 2562705 h 2847450"/>
                    <a:gd name="connsiteX13" fmla="*/ 2205097 w 2543441"/>
                    <a:gd name="connsiteY13" fmla="*/ 2085120 h 2847450"/>
                    <a:gd name="connsiteX14" fmla="*/ 2311724 w 2543441"/>
                    <a:gd name="connsiteY14" fmla="*/ 1901383 h 2847450"/>
                    <a:gd name="connsiteX15" fmla="*/ 2311481 w 2543441"/>
                    <a:gd name="connsiteY15" fmla="*/ 945789 h 2847450"/>
                    <a:gd name="connsiteX16" fmla="*/ 2205674 w 2543441"/>
                    <a:gd name="connsiteY16" fmla="*/ 762525 h 2847450"/>
                    <a:gd name="connsiteX17" fmla="*/ 1397225 w 2543441"/>
                    <a:gd name="connsiteY17" fmla="*/ 295493 h 2847450"/>
                    <a:gd name="connsiteX18" fmla="*/ 1378226 w 2543441"/>
                    <a:gd name="connsiteY18" fmla="*/ 284518 h 2847450"/>
                    <a:gd name="connsiteX19" fmla="*/ 1272209 w 2543441"/>
                    <a:gd name="connsiteY19" fmla="*/ 259514 h 2847450"/>
                    <a:gd name="connsiteX20" fmla="*/ 1272167 w 2543441"/>
                    <a:gd name="connsiteY20" fmla="*/ 1 h 2847450"/>
                    <a:gd name="connsiteX21" fmla="*/ 1401822 w 2543441"/>
                    <a:gd name="connsiteY21" fmla="*/ 30579 h 2847450"/>
                    <a:gd name="connsiteX22" fmla="*/ 2367719 w 2543441"/>
                    <a:gd name="connsiteY22" fmla="*/ 588567 h 2847450"/>
                    <a:gd name="connsiteX23" fmla="*/ 2367718 w 2543441"/>
                    <a:gd name="connsiteY23" fmla="*/ 588567 h 2847450"/>
                    <a:gd name="connsiteX24" fmla="*/ 2382865 w 2543441"/>
                    <a:gd name="connsiteY24" fmla="*/ 597318 h 2847450"/>
                    <a:gd name="connsiteX25" fmla="*/ 2413746 w 2543441"/>
                    <a:gd name="connsiteY25" fmla="*/ 615158 h 2847450"/>
                    <a:gd name="connsiteX26" fmla="*/ 2543144 w 2543441"/>
                    <a:gd name="connsiteY26" fmla="*/ 839281 h 2847450"/>
                    <a:gd name="connsiteX27" fmla="*/ 2543441 w 2543441"/>
                    <a:gd name="connsiteY27" fmla="*/ 2007921 h 2847450"/>
                    <a:gd name="connsiteX28" fmla="*/ 2413041 w 2543441"/>
                    <a:gd name="connsiteY28" fmla="*/ 2232622 h 2847450"/>
                    <a:gd name="connsiteX29" fmla="*/ 1401417 w 2543441"/>
                    <a:gd name="connsiteY29" fmla="*/ 2816683 h 2847450"/>
                    <a:gd name="connsiteX30" fmla="*/ 1141619 w 2543441"/>
                    <a:gd name="connsiteY30" fmla="*/ 2817263 h 2847450"/>
                    <a:gd name="connsiteX31" fmla="*/ 129696 w 2543441"/>
                    <a:gd name="connsiteY31" fmla="*/ 2232685 h 2847450"/>
                    <a:gd name="connsiteX32" fmla="*/ 80193 w 2543441"/>
                    <a:gd name="connsiteY32" fmla="*/ 2191529 h 2847450"/>
                    <a:gd name="connsiteX33" fmla="*/ 65031 w 2543441"/>
                    <a:gd name="connsiteY33" fmla="*/ 2170772 h 2847450"/>
                    <a:gd name="connsiteX34" fmla="*/ 39255 w 2543441"/>
                    <a:gd name="connsiteY34" fmla="*/ 2135485 h 2847450"/>
                    <a:gd name="connsiteX35" fmla="*/ 299 w 2543441"/>
                    <a:gd name="connsiteY35" fmla="*/ 2008562 h 2847450"/>
                    <a:gd name="connsiteX36" fmla="*/ 0 w 2543441"/>
                    <a:gd name="connsiteY36" fmla="*/ 839921 h 2847450"/>
                    <a:gd name="connsiteX37" fmla="*/ 130401 w 2543441"/>
                    <a:gd name="connsiteY37" fmla="*/ 615218 h 2847450"/>
                    <a:gd name="connsiteX38" fmla="*/ 1142024 w 2543441"/>
                    <a:gd name="connsiteY38" fmla="*/ 31157 h 2847450"/>
                    <a:gd name="connsiteX39" fmla="*/ 1272167 w 2543441"/>
                    <a:gd name="connsiteY39" fmla="*/ 1 h 284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43441" h="2847450">
                      <a:moveTo>
                        <a:pt x="1272209" y="259514"/>
                      </a:moveTo>
                      <a:cubicBezTo>
                        <a:pt x="1233805" y="259518"/>
                        <a:pt x="1195335" y="267934"/>
                        <a:pt x="1165792" y="284991"/>
                      </a:cubicBezTo>
                      <a:lnTo>
                        <a:pt x="338590" y="762576"/>
                      </a:lnTo>
                      <a:cubicBezTo>
                        <a:pt x="280982" y="795836"/>
                        <a:pt x="232493" y="879007"/>
                        <a:pt x="231962" y="946314"/>
                      </a:cubicBezTo>
                      <a:lnTo>
                        <a:pt x="232206" y="1901907"/>
                      </a:lnTo>
                      <a:cubicBezTo>
                        <a:pt x="232680" y="1935134"/>
                        <a:pt x="244862" y="1972439"/>
                        <a:pt x="264061" y="2005692"/>
                      </a:cubicBezTo>
                      <a:lnTo>
                        <a:pt x="289837" y="2040980"/>
                      </a:lnTo>
                      <a:lnTo>
                        <a:pt x="297535" y="2051518"/>
                      </a:lnTo>
                      <a:cubicBezTo>
                        <a:pt x="310056" y="2065104"/>
                        <a:pt x="323744" y="2076660"/>
                        <a:pt x="338014" y="2085171"/>
                      </a:cubicBezTo>
                      <a:lnTo>
                        <a:pt x="1165459" y="2563180"/>
                      </a:lnTo>
                      <a:lnTo>
                        <a:pt x="1187590" y="2571448"/>
                      </a:lnTo>
                      <a:lnTo>
                        <a:pt x="1215255" y="2581786"/>
                      </a:lnTo>
                      <a:cubicBezTo>
                        <a:pt x="1269735" y="2594116"/>
                        <a:pt x="1334689" y="2587650"/>
                        <a:pt x="1377895" y="2562705"/>
                      </a:cubicBezTo>
                      <a:lnTo>
                        <a:pt x="2205097" y="2085120"/>
                      </a:lnTo>
                      <a:cubicBezTo>
                        <a:pt x="2264183" y="2051007"/>
                        <a:pt x="2311194" y="1968690"/>
                        <a:pt x="2311724" y="1901383"/>
                      </a:cubicBezTo>
                      <a:lnTo>
                        <a:pt x="2311481" y="945789"/>
                      </a:lnTo>
                      <a:cubicBezTo>
                        <a:pt x="2312012" y="878484"/>
                        <a:pt x="2264228" y="795719"/>
                        <a:pt x="2205674" y="762525"/>
                      </a:cubicBezTo>
                      <a:lnTo>
                        <a:pt x="1397225" y="295493"/>
                      </a:lnTo>
                      <a:lnTo>
                        <a:pt x="1378226" y="284518"/>
                      </a:lnTo>
                      <a:cubicBezTo>
                        <a:pt x="1348949" y="267921"/>
                        <a:pt x="1310612" y="259511"/>
                        <a:pt x="1272209" y="259514"/>
                      </a:cubicBezTo>
                      <a:close/>
                      <a:moveTo>
                        <a:pt x="1272167" y="1"/>
                      </a:moveTo>
                      <a:cubicBezTo>
                        <a:pt x="1319133" y="-3"/>
                        <a:pt x="1366017" y="10282"/>
                        <a:pt x="1401822" y="30579"/>
                      </a:cubicBezTo>
                      <a:lnTo>
                        <a:pt x="2367719" y="588567"/>
                      </a:lnTo>
                      <a:lnTo>
                        <a:pt x="2367718" y="588567"/>
                      </a:lnTo>
                      <a:lnTo>
                        <a:pt x="2382865" y="597318"/>
                      </a:lnTo>
                      <a:lnTo>
                        <a:pt x="2413746" y="615158"/>
                      </a:lnTo>
                      <a:cubicBezTo>
                        <a:pt x="2485355" y="655751"/>
                        <a:pt x="2543793" y="756969"/>
                        <a:pt x="2543144" y="839281"/>
                      </a:cubicBezTo>
                      <a:lnTo>
                        <a:pt x="2543441" y="2007921"/>
                      </a:lnTo>
                      <a:cubicBezTo>
                        <a:pt x="2542791" y="2090233"/>
                        <a:pt x="2485300" y="2190903"/>
                        <a:pt x="2413041" y="2232622"/>
                      </a:cubicBezTo>
                      <a:lnTo>
                        <a:pt x="1401417" y="2816683"/>
                      </a:lnTo>
                      <a:cubicBezTo>
                        <a:pt x="1330964" y="2857359"/>
                        <a:pt x="1213228" y="2857856"/>
                        <a:pt x="1141619" y="2817263"/>
                      </a:cubicBezTo>
                      <a:lnTo>
                        <a:pt x="129696" y="2232685"/>
                      </a:lnTo>
                      <a:cubicBezTo>
                        <a:pt x="112246" y="2222276"/>
                        <a:pt x="95505" y="2208143"/>
                        <a:pt x="80193" y="2191529"/>
                      </a:cubicBezTo>
                      <a:lnTo>
                        <a:pt x="65031" y="2170772"/>
                      </a:lnTo>
                      <a:lnTo>
                        <a:pt x="39255" y="2135485"/>
                      </a:lnTo>
                      <a:cubicBezTo>
                        <a:pt x="15776" y="2094818"/>
                        <a:pt x="878" y="2049197"/>
                        <a:pt x="299" y="2008562"/>
                      </a:cubicBezTo>
                      <a:lnTo>
                        <a:pt x="0" y="839921"/>
                      </a:lnTo>
                      <a:cubicBezTo>
                        <a:pt x="650" y="757609"/>
                        <a:pt x="59948" y="655894"/>
                        <a:pt x="130401" y="615218"/>
                      </a:cubicBezTo>
                      <a:lnTo>
                        <a:pt x="1142024" y="31157"/>
                      </a:lnTo>
                      <a:cubicBezTo>
                        <a:pt x="1178154" y="10298"/>
                        <a:pt x="1225201" y="5"/>
                        <a:pt x="1272167" y="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4" name="Freeform: Shape 6">
                  <a:extLst>
                    <a:ext uri="{FF2B5EF4-FFF2-40B4-BE49-F238E27FC236}">
                      <a16:creationId xmlns:a16="http://schemas.microsoft.com/office/drawing/2014/main" id="{FC2146CB-BABC-42C2-9589-F1E6CEA763FF}"/>
                    </a:ext>
                  </a:extLst>
                </p:cNvPr>
                <p:cNvSpPr/>
                <p:nvPr/>
              </p:nvSpPr>
              <p:spPr>
                <a:xfrm>
                  <a:off x="9303230" y="3538071"/>
                  <a:ext cx="2543441" cy="2847450"/>
                </a:xfrm>
                <a:custGeom>
                  <a:avLst/>
                  <a:gdLst>
                    <a:gd name="connsiteX0" fmla="*/ 1272209 w 2543441"/>
                    <a:gd name="connsiteY0" fmla="*/ 259514 h 2847450"/>
                    <a:gd name="connsiteX1" fmla="*/ 1165792 w 2543441"/>
                    <a:gd name="connsiteY1" fmla="*/ 284991 h 2847450"/>
                    <a:gd name="connsiteX2" fmla="*/ 338590 w 2543441"/>
                    <a:gd name="connsiteY2" fmla="*/ 762576 h 2847450"/>
                    <a:gd name="connsiteX3" fmla="*/ 231962 w 2543441"/>
                    <a:gd name="connsiteY3" fmla="*/ 946314 h 2847450"/>
                    <a:gd name="connsiteX4" fmla="*/ 232206 w 2543441"/>
                    <a:gd name="connsiteY4" fmla="*/ 1901907 h 2847450"/>
                    <a:gd name="connsiteX5" fmla="*/ 264061 w 2543441"/>
                    <a:gd name="connsiteY5" fmla="*/ 2005692 h 2847450"/>
                    <a:gd name="connsiteX6" fmla="*/ 289837 w 2543441"/>
                    <a:gd name="connsiteY6" fmla="*/ 2040980 h 2847450"/>
                    <a:gd name="connsiteX7" fmla="*/ 297535 w 2543441"/>
                    <a:gd name="connsiteY7" fmla="*/ 2051518 h 2847450"/>
                    <a:gd name="connsiteX8" fmla="*/ 338014 w 2543441"/>
                    <a:gd name="connsiteY8" fmla="*/ 2085171 h 2847450"/>
                    <a:gd name="connsiteX9" fmla="*/ 1165459 w 2543441"/>
                    <a:gd name="connsiteY9" fmla="*/ 2563180 h 2847450"/>
                    <a:gd name="connsiteX10" fmla="*/ 1187590 w 2543441"/>
                    <a:gd name="connsiteY10" fmla="*/ 2571448 h 2847450"/>
                    <a:gd name="connsiteX11" fmla="*/ 1215255 w 2543441"/>
                    <a:gd name="connsiteY11" fmla="*/ 2581786 h 2847450"/>
                    <a:gd name="connsiteX12" fmla="*/ 1377895 w 2543441"/>
                    <a:gd name="connsiteY12" fmla="*/ 2562705 h 2847450"/>
                    <a:gd name="connsiteX13" fmla="*/ 2205097 w 2543441"/>
                    <a:gd name="connsiteY13" fmla="*/ 2085120 h 2847450"/>
                    <a:gd name="connsiteX14" fmla="*/ 2311724 w 2543441"/>
                    <a:gd name="connsiteY14" fmla="*/ 1901383 h 2847450"/>
                    <a:gd name="connsiteX15" fmla="*/ 2311481 w 2543441"/>
                    <a:gd name="connsiteY15" fmla="*/ 945789 h 2847450"/>
                    <a:gd name="connsiteX16" fmla="*/ 2205674 w 2543441"/>
                    <a:gd name="connsiteY16" fmla="*/ 762525 h 2847450"/>
                    <a:gd name="connsiteX17" fmla="*/ 1397225 w 2543441"/>
                    <a:gd name="connsiteY17" fmla="*/ 295493 h 2847450"/>
                    <a:gd name="connsiteX18" fmla="*/ 1378226 w 2543441"/>
                    <a:gd name="connsiteY18" fmla="*/ 284518 h 2847450"/>
                    <a:gd name="connsiteX19" fmla="*/ 1272209 w 2543441"/>
                    <a:gd name="connsiteY19" fmla="*/ 259514 h 2847450"/>
                    <a:gd name="connsiteX20" fmla="*/ 1272167 w 2543441"/>
                    <a:gd name="connsiteY20" fmla="*/ 1 h 2847450"/>
                    <a:gd name="connsiteX21" fmla="*/ 1401822 w 2543441"/>
                    <a:gd name="connsiteY21" fmla="*/ 30579 h 2847450"/>
                    <a:gd name="connsiteX22" fmla="*/ 2367719 w 2543441"/>
                    <a:gd name="connsiteY22" fmla="*/ 588567 h 2847450"/>
                    <a:gd name="connsiteX23" fmla="*/ 2367718 w 2543441"/>
                    <a:gd name="connsiteY23" fmla="*/ 588567 h 2847450"/>
                    <a:gd name="connsiteX24" fmla="*/ 2382865 w 2543441"/>
                    <a:gd name="connsiteY24" fmla="*/ 597318 h 2847450"/>
                    <a:gd name="connsiteX25" fmla="*/ 2413746 w 2543441"/>
                    <a:gd name="connsiteY25" fmla="*/ 615158 h 2847450"/>
                    <a:gd name="connsiteX26" fmla="*/ 2543144 w 2543441"/>
                    <a:gd name="connsiteY26" fmla="*/ 839281 h 2847450"/>
                    <a:gd name="connsiteX27" fmla="*/ 2543441 w 2543441"/>
                    <a:gd name="connsiteY27" fmla="*/ 2007921 h 2847450"/>
                    <a:gd name="connsiteX28" fmla="*/ 2413041 w 2543441"/>
                    <a:gd name="connsiteY28" fmla="*/ 2232622 h 2847450"/>
                    <a:gd name="connsiteX29" fmla="*/ 1401417 w 2543441"/>
                    <a:gd name="connsiteY29" fmla="*/ 2816683 h 2847450"/>
                    <a:gd name="connsiteX30" fmla="*/ 1141619 w 2543441"/>
                    <a:gd name="connsiteY30" fmla="*/ 2817263 h 2847450"/>
                    <a:gd name="connsiteX31" fmla="*/ 129696 w 2543441"/>
                    <a:gd name="connsiteY31" fmla="*/ 2232685 h 2847450"/>
                    <a:gd name="connsiteX32" fmla="*/ 80193 w 2543441"/>
                    <a:gd name="connsiteY32" fmla="*/ 2191529 h 2847450"/>
                    <a:gd name="connsiteX33" fmla="*/ 65031 w 2543441"/>
                    <a:gd name="connsiteY33" fmla="*/ 2170772 h 2847450"/>
                    <a:gd name="connsiteX34" fmla="*/ 39255 w 2543441"/>
                    <a:gd name="connsiteY34" fmla="*/ 2135485 h 2847450"/>
                    <a:gd name="connsiteX35" fmla="*/ 299 w 2543441"/>
                    <a:gd name="connsiteY35" fmla="*/ 2008562 h 2847450"/>
                    <a:gd name="connsiteX36" fmla="*/ 0 w 2543441"/>
                    <a:gd name="connsiteY36" fmla="*/ 839921 h 2847450"/>
                    <a:gd name="connsiteX37" fmla="*/ 130401 w 2543441"/>
                    <a:gd name="connsiteY37" fmla="*/ 615218 h 2847450"/>
                    <a:gd name="connsiteX38" fmla="*/ 1142024 w 2543441"/>
                    <a:gd name="connsiteY38" fmla="*/ 31157 h 2847450"/>
                    <a:gd name="connsiteX39" fmla="*/ 1272167 w 2543441"/>
                    <a:gd name="connsiteY39" fmla="*/ 1 h 284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43441" h="2847450">
                      <a:moveTo>
                        <a:pt x="1272209" y="259514"/>
                      </a:moveTo>
                      <a:cubicBezTo>
                        <a:pt x="1233805" y="259518"/>
                        <a:pt x="1195335" y="267934"/>
                        <a:pt x="1165792" y="284991"/>
                      </a:cubicBezTo>
                      <a:lnTo>
                        <a:pt x="338590" y="762576"/>
                      </a:lnTo>
                      <a:cubicBezTo>
                        <a:pt x="280982" y="795836"/>
                        <a:pt x="232493" y="879007"/>
                        <a:pt x="231962" y="946314"/>
                      </a:cubicBezTo>
                      <a:lnTo>
                        <a:pt x="232206" y="1901907"/>
                      </a:lnTo>
                      <a:cubicBezTo>
                        <a:pt x="232680" y="1935134"/>
                        <a:pt x="244862" y="1972439"/>
                        <a:pt x="264061" y="2005692"/>
                      </a:cubicBezTo>
                      <a:lnTo>
                        <a:pt x="289837" y="2040980"/>
                      </a:lnTo>
                      <a:lnTo>
                        <a:pt x="297535" y="2051518"/>
                      </a:lnTo>
                      <a:cubicBezTo>
                        <a:pt x="310056" y="2065104"/>
                        <a:pt x="323744" y="2076660"/>
                        <a:pt x="338014" y="2085171"/>
                      </a:cubicBezTo>
                      <a:lnTo>
                        <a:pt x="1165459" y="2563180"/>
                      </a:lnTo>
                      <a:lnTo>
                        <a:pt x="1187590" y="2571448"/>
                      </a:lnTo>
                      <a:lnTo>
                        <a:pt x="1215255" y="2581786"/>
                      </a:lnTo>
                      <a:cubicBezTo>
                        <a:pt x="1269735" y="2594116"/>
                        <a:pt x="1334689" y="2587650"/>
                        <a:pt x="1377895" y="2562705"/>
                      </a:cubicBezTo>
                      <a:lnTo>
                        <a:pt x="2205097" y="2085120"/>
                      </a:lnTo>
                      <a:cubicBezTo>
                        <a:pt x="2264183" y="2051007"/>
                        <a:pt x="2311194" y="1968690"/>
                        <a:pt x="2311724" y="1901383"/>
                      </a:cubicBezTo>
                      <a:lnTo>
                        <a:pt x="2311481" y="945789"/>
                      </a:lnTo>
                      <a:cubicBezTo>
                        <a:pt x="2312012" y="878484"/>
                        <a:pt x="2264228" y="795719"/>
                        <a:pt x="2205674" y="762525"/>
                      </a:cubicBezTo>
                      <a:lnTo>
                        <a:pt x="1397225" y="295493"/>
                      </a:lnTo>
                      <a:lnTo>
                        <a:pt x="1378226" y="284518"/>
                      </a:lnTo>
                      <a:cubicBezTo>
                        <a:pt x="1348949" y="267921"/>
                        <a:pt x="1310612" y="259511"/>
                        <a:pt x="1272209" y="259514"/>
                      </a:cubicBezTo>
                      <a:close/>
                      <a:moveTo>
                        <a:pt x="1272167" y="1"/>
                      </a:moveTo>
                      <a:cubicBezTo>
                        <a:pt x="1319133" y="-3"/>
                        <a:pt x="1366017" y="10282"/>
                        <a:pt x="1401822" y="30579"/>
                      </a:cubicBezTo>
                      <a:lnTo>
                        <a:pt x="2367719" y="588567"/>
                      </a:lnTo>
                      <a:lnTo>
                        <a:pt x="2367718" y="588567"/>
                      </a:lnTo>
                      <a:lnTo>
                        <a:pt x="2382865" y="597318"/>
                      </a:lnTo>
                      <a:lnTo>
                        <a:pt x="2413746" y="615158"/>
                      </a:lnTo>
                      <a:cubicBezTo>
                        <a:pt x="2485355" y="655751"/>
                        <a:pt x="2543793" y="756969"/>
                        <a:pt x="2543144" y="839281"/>
                      </a:cubicBezTo>
                      <a:lnTo>
                        <a:pt x="2543441" y="2007921"/>
                      </a:lnTo>
                      <a:cubicBezTo>
                        <a:pt x="2542791" y="2090233"/>
                        <a:pt x="2485300" y="2190903"/>
                        <a:pt x="2413041" y="2232622"/>
                      </a:cubicBezTo>
                      <a:lnTo>
                        <a:pt x="1401417" y="2816683"/>
                      </a:lnTo>
                      <a:cubicBezTo>
                        <a:pt x="1330964" y="2857359"/>
                        <a:pt x="1213228" y="2857856"/>
                        <a:pt x="1141619" y="2817263"/>
                      </a:cubicBezTo>
                      <a:lnTo>
                        <a:pt x="129696" y="2232685"/>
                      </a:lnTo>
                      <a:cubicBezTo>
                        <a:pt x="112246" y="2222276"/>
                        <a:pt x="95505" y="2208143"/>
                        <a:pt x="80193" y="2191529"/>
                      </a:cubicBezTo>
                      <a:lnTo>
                        <a:pt x="65031" y="2170772"/>
                      </a:lnTo>
                      <a:lnTo>
                        <a:pt x="39255" y="2135485"/>
                      </a:lnTo>
                      <a:cubicBezTo>
                        <a:pt x="15776" y="2094818"/>
                        <a:pt x="878" y="2049197"/>
                        <a:pt x="299" y="2008562"/>
                      </a:cubicBezTo>
                      <a:lnTo>
                        <a:pt x="0" y="839921"/>
                      </a:lnTo>
                      <a:cubicBezTo>
                        <a:pt x="650" y="757609"/>
                        <a:pt x="59948" y="655894"/>
                        <a:pt x="130401" y="615218"/>
                      </a:cubicBezTo>
                      <a:lnTo>
                        <a:pt x="1142024" y="31157"/>
                      </a:lnTo>
                      <a:cubicBezTo>
                        <a:pt x="1178154" y="10298"/>
                        <a:pt x="1225201" y="5"/>
                        <a:pt x="1272167" y="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5" name="Freeform: Shape 7">
                  <a:extLst>
                    <a:ext uri="{FF2B5EF4-FFF2-40B4-BE49-F238E27FC236}">
                      <a16:creationId xmlns:a16="http://schemas.microsoft.com/office/drawing/2014/main" id="{F732EDF1-2830-4E53-936B-F0C5B7FF9E84}"/>
                    </a:ext>
                  </a:extLst>
                </p:cNvPr>
                <p:cNvSpPr/>
                <p:nvPr/>
              </p:nvSpPr>
              <p:spPr>
                <a:xfrm>
                  <a:off x="56970" y="3538071"/>
                  <a:ext cx="2543441" cy="2847450"/>
                </a:xfrm>
                <a:custGeom>
                  <a:avLst/>
                  <a:gdLst>
                    <a:gd name="connsiteX0" fmla="*/ 1272209 w 2543441"/>
                    <a:gd name="connsiteY0" fmla="*/ 259514 h 2847450"/>
                    <a:gd name="connsiteX1" fmla="*/ 1165792 w 2543441"/>
                    <a:gd name="connsiteY1" fmla="*/ 284991 h 2847450"/>
                    <a:gd name="connsiteX2" fmla="*/ 338590 w 2543441"/>
                    <a:gd name="connsiteY2" fmla="*/ 762576 h 2847450"/>
                    <a:gd name="connsiteX3" fmla="*/ 231962 w 2543441"/>
                    <a:gd name="connsiteY3" fmla="*/ 946314 h 2847450"/>
                    <a:gd name="connsiteX4" fmla="*/ 232206 w 2543441"/>
                    <a:gd name="connsiteY4" fmla="*/ 1901907 h 2847450"/>
                    <a:gd name="connsiteX5" fmla="*/ 264061 w 2543441"/>
                    <a:gd name="connsiteY5" fmla="*/ 2005692 h 2847450"/>
                    <a:gd name="connsiteX6" fmla="*/ 289837 w 2543441"/>
                    <a:gd name="connsiteY6" fmla="*/ 2040980 h 2847450"/>
                    <a:gd name="connsiteX7" fmla="*/ 297535 w 2543441"/>
                    <a:gd name="connsiteY7" fmla="*/ 2051518 h 2847450"/>
                    <a:gd name="connsiteX8" fmla="*/ 338014 w 2543441"/>
                    <a:gd name="connsiteY8" fmla="*/ 2085171 h 2847450"/>
                    <a:gd name="connsiteX9" fmla="*/ 1165459 w 2543441"/>
                    <a:gd name="connsiteY9" fmla="*/ 2563180 h 2847450"/>
                    <a:gd name="connsiteX10" fmla="*/ 1187590 w 2543441"/>
                    <a:gd name="connsiteY10" fmla="*/ 2571448 h 2847450"/>
                    <a:gd name="connsiteX11" fmla="*/ 1215255 w 2543441"/>
                    <a:gd name="connsiteY11" fmla="*/ 2581786 h 2847450"/>
                    <a:gd name="connsiteX12" fmla="*/ 1377895 w 2543441"/>
                    <a:gd name="connsiteY12" fmla="*/ 2562705 h 2847450"/>
                    <a:gd name="connsiteX13" fmla="*/ 2205097 w 2543441"/>
                    <a:gd name="connsiteY13" fmla="*/ 2085120 h 2847450"/>
                    <a:gd name="connsiteX14" fmla="*/ 2311724 w 2543441"/>
                    <a:gd name="connsiteY14" fmla="*/ 1901383 h 2847450"/>
                    <a:gd name="connsiteX15" fmla="*/ 2311481 w 2543441"/>
                    <a:gd name="connsiteY15" fmla="*/ 945789 h 2847450"/>
                    <a:gd name="connsiteX16" fmla="*/ 2205674 w 2543441"/>
                    <a:gd name="connsiteY16" fmla="*/ 762525 h 2847450"/>
                    <a:gd name="connsiteX17" fmla="*/ 1397225 w 2543441"/>
                    <a:gd name="connsiteY17" fmla="*/ 295493 h 2847450"/>
                    <a:gd name="connsiteX18" fmla="*/ 1378226 w 2543441"/>
                    <a:gd name="connsiteY18" fmla="*/ 284518 h 2847450"/>
                    <a:gd name="connsiteX19" fmla="*/ 1272209 w 2543441"/>
                    <a:gd name="connsiteY19" fmla="*/ 259514 h 2847450"/>
                    <a:gd name="connsiteX20" fmla="*/ 1272167 w 2543441"/>
                    <a:gd name="connsiteY20" fmla="*/ 1 h 2847450"/>
                    <a:gd name="connsiteX21" fmla="*/ 1401822 w 2543441"/>
                    <a:gd name="connsiteY21" fmla="*/ 30579 h 2847450"/>
                    <a:gd name="connsiteX22" fmla="*/ 2367719 w 2543441"/>
                    <a:gd name="connsiteY22" fmla="*/ 588567 h 2847450"/>
                    <a:gd name="connsiteX23" fmla="*/ 2367718 w 2543441"/>
                    <a:gd name="connsiteY23" fmla="*/ 588567 h 2847450"/>
                    <a:gd name="connsiteX24" fmla="*/ 2382865 w 2543441"/>
                    <a:gd name="connsiteY24" fmla="*/ 597318 h 2847450"/>
                    <a:gd name="connsiteX25" fmla="*/ 2413746 w 2543441"/>
                    <a:gd name="connsiteY25" fmla="*/ 615158 h 2847450"/>
                    <a:gd name="connsiteX26" fmla="*/ 2543144 w 2543441"/>
                    <a:gd name="connsiteY26" fmla="*/ 839281 h 2847450"/>
                    <a:gd name="connsiteX27" fmla="*/ 2543441 w 2543441"/>
                    <a:gd name="connsiteY27" fmla="*/ 2007921 h 2847450"/>
                    <a:gd name="connsiteX28" fmla="*/ 2413041 w 2543441"/>
                    <a:gd name="connsiteY28" fmla="*/ 2232622 h 2847450"/>
                    <a:gd name="connsiteX29" fmla="*/ 1401417 w 2543441"/>
                    <a:gd name="connsiteY29" fmla="*/ 2816683 h 2847450"/>
                    <a:gd name="connsiteX30" fmla="*/ 1141619 w 2543441"/>
                    <a:gd name="connsiteY30" fmla="*/ 2817263 h 2847450"/>
                    <a:gd name="connsiteX31" fmla="*/ 129696 w 2543441"/>
                    <a:gd name="connsiteY31" fmla="*/ 2232685 h 2847450"/>
                    <a:gd name="connsiteX32" fmla="*/ 80193 w 2543441"/>
                    <a:gd name="connsiteY32" fmla="*/ 2191529 h 2847450"/>
                    <a:gd name="connsiteX33" fmla="*/ 65031 w 2543441"/>
                    <a:gd name="connsiteY33" fmla="*/ 2170772 h 2847450"/>
                    <a:gd name="connsiteX34" fmla="*/ 39255 w 2543441"/>
                    <a:gd name="connsiteY34" fmla="*/ 2135485 h 2847450"/>
                    <a:gd name="connsiteX35" fmla="*/ 299 w 2543441"/>
                    <a:gd name="connsiteY35" fmla="*/ 2008562 h 2847450"/>
                    <a:gd name="connsiteX36" fmla="*/ 0 w 2543441"/>
                    <a:gd name="connsiteY36" fmla="*/ 839921 h 2847450"/>
                    <a:gd name="connsiteX37" fmla="*/ 130401 w 2543441"/>
                    <a:gd name="connsiteY37" fmla="*/ 615218 h 2847450"/>
                    <a:gd name="connsiteX38" fmla="*/ 1142024 w 2543441"/>
                    <a:gd name="connsiteY38" fmla="*/ 31157 h 2847450"/>
                    <a:gd name="connsiteX39" fmla="*/ 1272167 w 2543441"/>
                    <a:gd name="connsiteY39" fmla="*/ 1 h 284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43441" h="2847450">
                      <a:moveTo>
                        <a:pt x="1272209" y="259514"/>
                      </a:moveTo>
                      <a:cubicBezTo>
                        <a:pt x="1233805" y="259518"/>
                        <a:pt x="1195335" y="267934"/>
                        <a:pt x="1165792" y="284991"/>
                      </a:cubicBezTo>
                      <a:lnTo>
                        <a:pt x="338590" y="762576"/>
                      </a:lnTo>
                      <a:cubicBezTo>
                        <a:pt x="280982" y="795836"/>
                        <a:pt x="232493" y="879007"/>
                        <a:pt x="231962" y="946314"/>
                      </a:cubicBezTo>
                      <a:lnTo>
                        <a:pt x="232206" y="1901907"/>
                      </a:lnTo>
                      <a:cubicBezTo>
                        <a:pt x="232680" y="1935134"/>
                        <a:pt x="244862" y="1972439"/>
                        <a:pt x="264061" y="2005692"/>
                      </a:cubicBezTo>
                      <a:lnTo>
                        <a:pt x="289837" y="2040980"/>
                      </a:lnTo>
                      <a:lnTo>
                        <a:pt x="297535" y="2051518"/>
                      </a:lnTo>
                      <a:cubicBezTo>
                        <a:pt x="310056" y="2065104"/>
                        <a:pt x="323744" y="2076660"/>
                        <a:pt x="338014" y="2085171"/>
                      </a:cubicBezTo>
                      <a:lnTo>
                        <a:pt x="1165459" y="2563180"/>
                      </a:lnTo>
                      <a:lnTo>
                        <a:pt x="1187590" y="2571448"/>
                      </a:lnTo>
                      <a:lnTo>
                        <a:pt x="1215255" y="2581786"/>
                      </a:lnTo>
                      <a:cubicBezTo>
                        <a:pt x="1269735" y="2594116"/>
                        <a:pt x="1334689" y="2587650"/>
                        <a:pt x="1377895" y="2562705"/>
                      </a:cubicBezTo>
                      <a:lnTo>
                        <a:pt x="2205097" y="2085120"/>
                      </a:lnTo>
                      <a:cubicBezTo>
                        <a:pt x="2264183" y="2051007"/>
                        <a:pt x="2311194" y="1968690"/>
                        <a:pt x="2311724" y="1901383"/>
                      </a:cubicBezTo>
                      <a:lnTo>
                        <a:pt x="2311481" y="945789"/>
                      </a:lnTo>
                      <a:cubicBezTo>
                        <a:pt x="2312012" y="878484"/>
                        <a:pt x="2264228" y="795719"/>
                        <a:pt x="2205674" y="762525"/>
                      </a:cubicBezTo>
                      <a:lnTo>
                        <a:pt x="1397225" y="295493"/>
                      </a:lnTo>
                      <a:lnTo>
                        <a:pt x="1378226" y="284518"/>
                      </a:lnTo>
                      <a:cubicBezTo>
                        <a:pt x="1348949" y="267921"/>
                        <a:pt x="1310612" y="259511"/>
                        <a:pt x="1272209" y="259514"/>
                      </a:cubicBezTo>
                      <a:close/>
                      <a:moveTo>
                        <a:pt x="1272167" y="1"/>
                      </a:moveTo>
                      <a:cubicBezTo>
                        <a:pt x="1319133" y="-3"/>
                        <a:pt x="1366017" y="10282"/>
                        <a:pt x="1401822" y="30579"/>
                      </a:cubicBezTo>
                      <a:lnTo>
                        <a:pt x="2367719" y="588567"/>
                      </a:lnTo>
                      <a:lnTo>
                        <a:pt x="2367718" y="588567"/>
                      </a:lnTo>
                      <a:lnTo>
                        <a:pt x="2382865" y="597318"/>
                      </a:lnTo>
                      <a:lnTo>
                        <a:pt x="2413746" y="615158"/>
                      </a:lnTo>
                      <a:cubicBezTo>
                        <a:pt x="2485355" y="655751"/>
                        <a:pt x="2543793" y="756969"/>
                        <a:pt x="2543144" y="839281"/>
                      </a:cubicBezTo>
                      <a:lnTo>
                        <a:pt x="2543441" y="2007921"/>
                      </a:lnTo>
                      <a:cubicBezTo>
                        <a:pt x="2542791" y="2090233"/>
                        <a:pt x="2485300" y="2190903"/>
                        <a:pt x="2413041" y="2232622"/>
                      </a:cubicBezTo>
                      <a:lnTo>
                        <a:pt x="1401417" y="2816683"/>
                      </a:lnTo>
                      <a:cubicBezTo>
                        <a:pt x="1330964" y="2857359"/>
                        <a:pt x="1213228" y="2857856"/>
                        <a:pt x="1141619" y="2817263"/>
                      </a:cubicBezTo>
                      <a:lnTo>
                        <a:pt x="129696" y="2232685"/>
                      </a:lnTo>
                      <a:cubicBezTo>
                        <a:pt x="112246" y="2222276"/>
                        <a:pt x="95505" y="2208143"/>
                        <a:pt x="80193" y="2191529"/>
                      </a:cubicBezTo>
                      <a:lnTo>
                        <a:pt x="65031" y="2170772"/>
                      </a:lnTo>
                      <a:lnTo>
                        <a:pt x="39255" y="2135485"/>
                      </a:lnTo>
                      <a:cubicBezTo>
                        <a:pt x="15776" y="2094818"/>
                        <a:pt x="878" y="2049197"/>
                        <a:pt x="299" y="2008562"/>
                      </a:cubicBezTo>
                      <a:lnTo>
                        <a:pt x="0" y="839921"/>
                      </a:lnTo>
                      <a:cubicBezTo>
                        <a:pt x="650" y="757609"/>
                        <a:pt x="59948" y="655894"/>
                        <a:pt x="130401" y="615218"/>
                      </a:cubicBezTo>
                      <a:lnTo>
                        <a:pt x="1142024" y="31157"/>
                      </a:lnTo>
                      <a:cubicBezTo>
                        <a:pt x="1178154" y="10298"/>
                        <a:pt x="1225201" y="5"/>
                        <a:pt x="1272167" y="1"/>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31" name="Freeform: Shape 8">
                <a:extLst>
                  <a:ext uri="{FF2B5EF4-FFF2-40B4-BE49-F238E27FC236}">
                    <a16:creationId xmlns:a16="http://schemas.microsoft.com/office/drawing/2014/main" id="{CBF4F1C4-BED6-4175-A4B9-3DACFA43C576}"/>
                  </a:ext>
                </a:extLst>
              </p:cNvPr>
              <p:cNvSpPr/>
              <p:nvPr/>
            </p:nvSpPr>
            <p:spPr>
              <a:xfrm>
                <a:off x="867991" y="2229831"/>
                <a:ext cx="2255775" cy="1262669"/>
              </a:xfrm>
              <a:custGeom>
                <a:avLst/>
                <a:gdLst>
                  <a:gd name="connsiteX0" fmla="*/ 1128257 w 2255775"/>
                  <a:gd name="connsiteY0" fmla="*/ 0 h 1262669"/>
                  <a:gd name="connsiteX1" fmla="*/ 1243245 w 2255775"/>
                  <a:gd name="connsiteY1" fmla="*/ 27119 h 1262669"/>
                  <a:gd name="connsiteX2" fmla="*/ 2099877 w 2255775"/>
                  <a:gd name="connsiteY2" fmla="*/ 521986 h 1262669"/>
                  <a:gd name="connsiteX3" fmla="*/ 2113310 w 2255775"/>
                  <a:gd name="connsiteY3" fmla="*/ 529747 h 1262669"/>
                  <a:gd name="connsiteX4" fmla="*/ 2140698 w 2255775"/>
                  <a:gd name="connsiteY4" fmla="*/ 545569 h 1262669"/>
                  <a:gd name="connsiteX5" fmla="*/ 2255458 w 2255775"/>
                  <a:gd name="connsiteY5" fmla="*/ 744338 h 1262669"/>
                  <a:gd name="connsiteX6" fmla="*/ 2255775 w 2255775"/>
                  <a:gd name="connsiteY6" fmla="*/ 1262669 h 1262669"/>
                  <a:gd name="connsiteX7" fmla="*/ 2054456 w 2255775"/>
                  <a:gd name="connsiteY7" fmla="*/ 1262669 h 1262669"/>
                  <a:gd name="connsiteX8" fmla="*/ 2055481 w 2255775"/>
                  <a:gd name="connsiteY8" fmla="*/ 1171598 h 1262669"/>
                  <a:gd name="connsiteX9" fmla="*/ 2050001 w 2255775"/>
                  <a:gd name="connsiteY9" fmla="*/ 838798 h 1262669"/>
                  <a:gd name="connsiteX10" fmla="*/ 1956163 w 2255775"/>
                  <a:gd name="connsiteY10" fmla="*/ 676265 h 1262669"/>
                  <a:gd name="connsiteX11" fmla="*/ 1239168 w 2255775"/>
                  <a:gd name="connsiteY11" fmla="*/ 262065 h 1262669"/>
                  <a:gd name="connsiteX12" fmla="*/ 1222319 w 2255775"/>
                  <a:gd name="connsiteY12" fmla="*/ 252332 h 1262669"/>
                  <a:gd name="connsiteX13" fmla="*/ 1128294 w 2255775"/>
                  <a:gd name="connsiteY13" fmla="*/ 230156 h 1262669"/>
                  <a:gd name="connsiteX14" fmla="*/ 1033916 w 2255775"/>
                  <a:gd name="connsiteY14" fmla="*/ 252751 h 1262669"/>
                  <a:gd name="connsiteX15" fmla="*/ 300288 w 2255775"/>
                  <a:gd name="connsiteY15" fmla="*/ 676311 h 1262669"/>
                  <a:gd name="connsiteX16" fmla="*/ 205722 w 2255775"/>
                  <a:gd name="connsiteY16" fmla="*/ 839264 h 1262669"/>
                  <a:gd name="connsiteX17" fmla="*/ 205831 w 2255775"/>
                  <a:gd name="connsiteY17" fmla="*/ 1262669 h 1262669"/>
                  <a:gd name="connsiteX18" fmla="*/ 133 w 2255775"/>
                  <a:gd name="connsiteY18" fmla="*/ 1262669 h 1262669"/>
                  <a:gd name="connsiteX19" fmla="*/ 0 w 2255775"/>
                  <a:gd name="connsiteY19" fmla="*/ 744906 h 1262669"/>
                  <a:gd name="connsiteX20" fmla="*/ 115651 w 2255775"/>
                  <a:gd name="connsiteY20" fmla="*/ 545622 h 1262669"/>
                  <a:gd name="connsiteX21" fmla="*/ 1012836 w 2255775"/>
                  <a:gd name="connsiteY21" fmla="*/ 27632 h 1262669"/>
                  <a:gd name="connsiteX22" fmla="*/ 1128257 w 2255775"/>
                  <a:gd name="connsiteY22" fmla="*/ 0 h 126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5775" h="1262669">
                    <a:moveTo>
                      <a:pt x="1128257" y="0"/>
                    </a:moveTo>
                    <a:cubicBezTo>
                      <a:pt x="1169910" y="-4"/>
                      <a:pt x="1211491" y="9118"/>
                      <a:pt x="1243245" y="27119"/>
                    </a:cubicBezTo>
                    <a:lnTo>
                      <a:pt x="2099877" y="521986"/>
                    </a:lnTo>
                    <a:lnTo>
                      <a:pt x="2113310" y="529747"/>
                    </a:lnTo>
                    <a:lnTo>
                      <a:pt x="2140698" y="545569"/>
                    </a:lnTo>
                    <a:cubicBezTo>
                      <a:pt x="2204206" y="581570"/>
                      <a:pt x="2256034" y="671338"/>
                      <a:pt x="2255458" y="744338"/>
                    </a:cubicBezTo>
                    <a:lnTo>
                      <a:pt x="2255775" y="1262669"/>
                    </a:lnTo>
                    <a:lnTo>
                      <a:pt x="2054456" y="1262669"/>
                    </a:lnTo>
                    <a:lnTo>
                      <a:pt x="2055481" y="1171598"/>
                    </a:lnTo>
                    <a:cubicBezTo>
                      <a:pt x="2056593" y="1032949"/>
                      <a:pt x="2055889" y="907866"/>
                      <a:pt x="2050001" y="838798"/>
                    </a:cubicBezTo>
                    <a:cubicBezTo>
                      <a:pt x="2050472" y="779107"/>
                      <a:pt x="2008093" y="705704"/>
                      <a:pt x="1956163" y="676265"/>
                    </a:cubicBezTo>
                    <a:lnTo>
                      <a:pt x="1239168" y="262065"/>
                    </a:lnTo>
                    <a:lnTo>
                      <a:pt x="1222319" y="252332"/>
                    </a:lnTo>
                    <a:cubicBezTo>
                      <a:pt x="1196353" y="237612"/>
                      <a:pt x="1162353" y="230154"/>
                      <a:pt x="1128294" y="230156"/>
                    </a:cubicBezTo>
                    <a:cubicBezTo>
                      <a:pt x="1094234" y="230160"/>
                      <a:pt x="1060116" y="237624"/>
                      <a:pt x="1033916" y="252751"/>
                    </a:cubicBezTo>
                    <a:lnTo>
                      <a:pt x="300288" y="676311"/>
                    </a:lnTo>
                    <a:cubicBezTo>
                      <a:pt x="249197" y="705808"/>
                      <a:pt x="206193" y="779571"/>
                      <a:pt x="205722" y="839264"/>
                    </a:cubicBezTo>
                    <a:cubicBezTo>
                      <a:pt x="205758" y="980399"/>
                      <a:pt x="205795" y="1121534"/>
                      <a:pt x="205831" y="1262669"/>
                    </a:cubicBezTo>
                    <a:lnTo>
                      <a:pt x="133" y="1262669"/>
                    </a:lnTo>
                    <a:cubicBezTo>
                      <a:pt x="89" y="1090081"/>
                      <a:pt x="44" y="917494"/>
                      <a:pt x="0" y="744906"/>
                    </a:cubicBezTo>
                    <a:cubicBezTo>
                      <a:pt x="577" y="671905"/>
                      <a:pt x="53167" y="581697"/>
                      <a:pt x="115651" y="545622"/>
                    </a:cubicBezTo>
                    <a:lnTo>
                      <a:pt x="1012836" y="27632"/>
                    </a:lnTo>
                    <a:cubicBezTo>
                      <a:pt x="1044879" y="9132"/>
                      <a:pt x="1086603" y="4"/>
                      <a:pt x="112825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2" name="Freeform: Shape 9">
                <a:extLst>
                  <a:ext uri="{FF2B5EF4-FFF2-40B4-BE49-F238E27FC236}">
                    <a16:creationId xmlns:a16="http://schemas.microsoft.com/office/drawing/2014/main" id="{8621DDF4-AA91-421B-A9B6-8202D50D87C2}"/>
                  </a:ext>
                </a:extLst>
              </p:cNvPr>
              <p:cNvSpPr/>
              <p:nvPr/>
            </p:nvSpPr>
            <p:spPr>
              <a:xfrm>
                <a:off x="2917310" y="3492500"/>
                <a:ext cx="2256529" cy="1262669"/>
              </a:xfrm>
              <a:custGeom>
                <a:avLst/>
                <a:gdLst>
                  <a:gd name="connsiteX0" fmla="*/ 5137 w 2256529"/>
                  <a:gd name="connsiteY0" fmla="*/ 0 h 1262669"/>
                  <a:gd name="connsiteX1" fmla="*/ 206456 w 2256529"/>
                  <a:gd name="connsiteY1" fmla="*/ 0 h 1262669"/>
                  <a:gd name="connsiteX2" fmla="*/ 206715 w 2256529"/>
                  <a:gd name="connsiteY2" fmla="*/ 424088 h 1262669"/>
                  <a:gd name="connsiteX3" fmla="*/ 234968 w 2256529"/>
                  <a:gd name="connsiteY3" fmla="*/ 516133 h 1262669"/>
                  <a:gd name="connsiteX4" fmla="*/ 257828 w 2256529"/>
                  <a:gd name="connsiteY4" fmla="*/ 547429 h 1262669"/>
                  <a:gd name="connsiteX5" fmla="*/ 264654 w 2256529"/>
                  <a:gd name="connsiteY5" fmla="*/ 556775 h 1262669"/>
                  <a:gd name="connsiteX6" fmla="*/ 300555 w 2256529"/>
                  <a:gd name="connsiteY6" fmla="*/ 586621 h 1262669"/>
                  <a:gd name="connsiteX7" fmla="*/ 1034398 w 2256529"/>
                  <a:gd name="connsiteY7" fmla="*/ 1010556 h 1262669"/>
                  <a:gd name="connsiteX8" fmla="*/ 1054024 w 2256529"/>
                  <a:gd name="connsiteY8" fmla="*/ 1017889 h 1262669"/>
                  <a:gd name="connsiteX9" fmla="*/ 1078561 w 2256529"/>
                  <a:gd name="connsiteY9" fmla="*/ 1027058 h 1262669"/>
                  <a:gd name="connsiteX10" fmla="*/ 1222801 w 2256529"/>
                  <a:gd name="connsiteY10" fmla="*/ 1010135 h 1262669"/>
                  <a:gd name="connsiteX11" fmla="*/ 1956428 w 2256529"/>
                  <a:gd name="connsiteY11" fmla="*/ 586576 h 1262669"/>
                  <a:gd name="connsiteX12" fmla="*/ 2050994 w 2256529"/>
                  <a:gd name="connsiteY12" fmla="*/ 423624 h 1262669"/>
                  <a:gd name="connsiteX13" fmla="*/ 2050921 w 2256529"/>
                  <a:gd name="connsiteY13" fmla="*/ 0 h 1262669"/>
                  <a:gd name="connsiteX14" fmla="*/ 2256529 w 2256529"/>
                  <a:gd name="connsiteY14" fmla="*/ 0 h 1262669"/>
                  <a:gd name="connsiteX15" fmla="*/ 2256498 w 2256529"/>
                  <a:gd name="connsiteY15" fmla="*/ 518110 h 1262669"/>
                  <a:gd name="connsiteX16" fmla="*/ 2140849 w 2256529"/>
                  <a:gd name="connsiteY16" fmla="*/ 717392 h 1262669"/>
                  <a:gd name="connsiteX17" fmla="*/ 1243664 w 2256529"/>
                  <a:gd name="connsiteY17" fmla="*/ 1235383 h 1262669"/>
                  <a:gd name="connsiteX18" fmla="*/ 1013254 w 2256529"/>
                  <a:gd name="connsiteY18" fmla="*/ 1235897 h 1262669"/>
                  <a:gd name="connsiteX19" fmla="*/ 115803 w 2256529"/>
                  <a:gd name="connsiteY19" fmla="*/ 717448 h 1262669"/>
                  <a:gd name="connsiteX20" fmla="*/ 71900 w 2256529"/>
                  <a:gd name="connsiteY20" fmla="*/ 680948 h 1262669"/>
                  <a:gd name="connsiteX21" fmla="*/ 58452 w 2256529"/>
                  <a:gd name="connsiteY21" fmla="*/ 662539 h 1262669"/>
                  <a:gd name="connsiteX22" fmla="*/ 35592 w 2256529"/>
                  <a:gd name="connsiteY22" fmla="*/ 631244 h 1262669"/>
                  <a:gd name="connsiteX23" fmla="*/ 1043 w 2256529"/>
                  <a:gd name="connsiteY23" fmla="*/ 518678 h 1262669"/>
                  <a:gd name="connsiteX24" fmla="*/ 4569 w 2256529"/>
                  <a:gd name="connsiteY24" fmla="*/ 50527 h 126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56529" h="1262669">
                    <a:moveTo>
                      <a:pt x="5137" y="0"/>
                    </a:moveTo>
                    <a:lnTo>
                      <a:pt x="206456" y="0"/>
                    </a:lnTo>
                    <a:lnTo>
                      <a:pt x="206715" y="424088"/>
                    </a:lnTo>
                    <a:cubicBezTo>
                      <a:pt x="207136" y="453557"/>
                      <a:pt x="217941" y="486642"/>
                      <a:pt x="234968" y="516133"/>
                    </a:cubicBezTo>
                    <a:lnTo>
                      <a:pt x="257828" y="547429"/>
                    </a:lnTo>
                    <a:lnTo>
                      <a:pt x="264654" y="556775"/>
                    </a:lnTo>
                    <a:cubicBezTo>
                      <a:pt x="275759" y="568824"/>
                      <a:pt x="287898" y="579073"/>
                      <a:pt x="300555" y="586621"/>
                    </a:cubicBezTo>
                    <a:lnTo>
                      <a:pt x="1034398" y="1010556"/>
                    </a:lnTo>
                    <a:lnTo>
                      <a:pt x="1054024" y="1017889"/>
                    </a:lnTo>
                    <a:lnTo>
                      <a:pt x="1078561" y="1027058"/>
                    </a:lnTo>
                    <a:cubicBezTo>
                      <a:pt x="1126877" y="1037993"/>
                      <a:pt x="1184483" y="1032258"/>
                      <a:pt x="1222801" y="1010135"/>
                    </a:cubicBezTo>
                    <a:lnTo>
                      <a:pt x="1956428" y="586576"/>
                    </a:lnTo>
                    <a:cubicBezTo>
                      <a:pt x="2008831" y="556322"/>
                      <a:pt x="2050524" y="483317"/>
                      <a:pt x="2050994" y="423624"/>
                    </a:cubicBezTo>
                    <a:lnTo>
                      <a:pt x="2050921" y="0"/>
                    </a:lnTo>
                    <a:lnTo>
                      <a:pt x="2256529" y="0"/>
                    </a:lnTo>
                    <a:lnTo>
                      <a:pt x="2256498" y="518110"/>
                    </a:lnTo>
                    <a:cubicBezTo>
                      <a:pt x="2255922" y="591111"/>
                      <a:pt x="2204934" y="680393"/>
                      <a:pt x="2140849" y="717392"/>
                    </a:cubicBezTo>
                    <a:lnTo>
                      <a:pt x="1243664" y="1235383"/>
                    </a:lnTo>
                    <a:cubicBezTo>
                      <a:pt x="1181180" y="1271457"/>
                      <a:pt x="1076763" y="1271898"/>
                      <a:pt x="1013254" y="1235897"/>
                    </a:cubicBezTo>
                    <a:lnTo>
                      <a:pt x="115803" y="717448"/>
                    </a:lnTo>
                    <a:cubicBezTo>
                      <a:pt x="100327" y="708217"/>
                      <a:pt x="85478" y="695682"/>
                      <a:pt x="71900" y="680948"/>
                    </a:cubicBezTo>
                    <a:lnTo>
                      <a:pt x="58452" y="662539"/>
                    </a:lnTo>
                    <a:lnTo>
                      <a:pt x="35592" y="631244"/>
                    </a:lnTo>
                    <a:cubicBezTo>
                      <a:pt x="14770" y="595177"/>
                      <a:pt x="1556" y="554717"/>
                      <a:pt x="1043" y="518678"/>
                    </a:cubicBezTo>
                    <a:cubicBezTo>
                      <a:pt x="-1866" y="430752"/>
                      <a:pt x="1969" y="241160"/>
                      <a:pt x="4569" y="5052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3" name="Freeform: Shape 10">
                <a:extLst>
                  <a:ext uri="{FF2B5EF4-FFF2-40B4-BE49-F238E27FC236}">
                    <a16:creationId xmlns:a16="http://schemas.microsoft.com/office/drawing/2014/main" id="{69ABFFAD-5510-4507-A032-3D8A1323D6E5}"/>
                  </a:ext>
                </a:extLst>
              </p:cNvPr>
              <p:cNvSpPr/>
              <p:nvPr/>
            </p:nvSpPr>
            <p:spPr>
              <a:xfrm>
                <a:off x="4968140" y="2229831"/>
                <a:ext cx="2255752" cy="1262669"/>
              </a:xfrm>
              <a:custGeom>
                <a:avLst/>
                <a:gdLst>
                  <a:gd name="connsiteX0" fmla="*/ 1128257 w 2255752"/>
                  <a:gd name="connsiteY0" fmla="*/ 0 h 1262669"/>
                  <a:gd name="connsiteX1" fmla="*/ 1243245 w 2255752"/>
                  <a:gd name="connsiteY1" fmla="*/ 27119 h 1262669"/>
                  <a:gd name="connsiteX2" fmla="*/ 2099877 w 2255752"/>
                  <a:gd name="connsiteY2" fmla="*/ 521986 h 1262669"/>
                  <a:gd name="connsiteX3" fmla="*/ 2099876 w 2255752"/>
                  <a:gd name="connsiteY3" fmla="*/ 521986 h 1262669"/>
                  <a:gd name="connsiteX4" fmla="*/ 2113310 w 2255752"/>
                  <a:gd name="connsiteY4" fmla="*/ 529747 h 1262669"/>
                  <a:gd name="connsiteX5" fmla="*/ 2140698 w 2255752"/>
                  <a:gd name="connsiteY5" fmla="*/ 545569 h 1262669"/>
                  <a:gd name="connsiteX6" fmla="*/ 2255458 w 2255752"/>
                  <a:gd name="connsiteY6" fmla="*/ 744338 h 1262669"/>
                  <a:gd name="connsiteX7" fmla="*/ 2255752 w 2255752"/>
                  <a:gd name="connsiteY7" fmla="*/ 1262669 h 1262669"/>
                  <a:gd name="connsiteX8" fmla="*/ 2050144 w 2255752"/>
                  <a:gd name="connsiteY8" fmla="*/ 1262669 h 1262669"/>
                  <a:gd name="connsiteX9" fmla="*/ 2050001 w 2255752"/>
                  <a:gd name="connsiteY9" fmla="*/ 838798 h 1262669"/>
                  <a:gd name="connsiteX10" fmla="*/ 1956163 w 2255752"/>
                  <a:gd name="connsiteY10" fmla="*/ 676265 h 1262669"/>
                  <a:gd name="connsiteX11" fmla="*/ 1239168 w 2255752"/>
                  <a:gd name="connsiteY11" fmla="*/ 262065 h 1262669"/>
                  <a:gd name="connsiteX12" fmla="*/ 1222318 w 2255752"/>
                  <a:gd name="connsiteY12" fmla="*/ 252332 h 1262669"/>
                  <a:gd name="connsiteX13" fmla="*/ 1128294 w 2255752"/>
                  <a:gd name="connsiteY13" fmla="*/ 230156 h 1262669"/>
                  <a:gd name="connsiteX14" fmla="*/ 1033915 w 2255752"/>
                  <a:gd name="connsiteY14" fmla="*/ 252751 h 1262669"/>
                  <a:gd name="connsiteX15" fmla="*/ 300288 w 2255752"/>
                  <a:gd name="connsiteY15" fmla="*/ 676311 h 1262669"/>
                  <a:gd name="connsiteX16" fmla="*/ 205722 w 2255752"/>
                  <a:gd name="connsiteY16" fmla="*/ 839264 h 1262669"/>
                  <a:gd name="connsiteX17" fmla="*/ 205698 w 2255752"/>
                  <a:gd name="connsiteY17" fmla="*/ 1262669 h 1262669"/>
                  <a:gd name="connsiteX18" fmla="*/ 90 w 2255752"/>
                  <a:gd name="connsiteY18" fmla="*/ 1262669 h 1262669"/>
                  <a:gd name="connsiteX19" fmla="*/ 0 w 2255752"/>
                  <a:gd name="connsiteY19" fmla="*/ 744906 h 1262669"/>
                  <a:gd name="connsiteX20" fmla="*/ 115650 w 2255752"/>
                  <a:gd name="connsiteY20" fmla="*/ 545622 h 1262669"/>
                  <a:gd name="connsiteX21" fmla="*/ 1012836 w 2255752"/>
                  <a:gd name="connsiteY21" fmla="*/ 27632 h 1262669"/>
                  <a:gd name="connsiteX22" fmla="*/ 1128257 w 2255752"/>
                  <a:gd name="connsiteY22" fmla="*/ 0 h 126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5752" h="1262669">
                    <a:moveTo>
                      <a:pt x="1128257" y="0"/>
                    </a:moveTo>
                    <a:cubicBezTo>
                      <a:pt x="1169910" y="-4"/>
                      <a:pt x="1211490" y="9118"/>
                      <a:pt x="1243245" y="27119"/>
                    </a:cubicBezTo>
                    <a:lnTo>
                      <a:pt x="2099877" y="521986"/>
                    </a:lnTo>
                    <a:lnTo>
                      <a:pt x="2099876" y="521986"/>
                    </a:lnTo>
                    <a:lnTo>
                      <a:pt x="2113310" y="529747"/>
                    </a:lnTo>
                    <a:lnTo>
                      <a:pt x="2140698" y="545569"/>
                    </a:lnTo>
                    <a:cubicBezTo>
                      <a:pt x="2204206" y="581570"/>
                      <a:pt x="2256033" y="671338"/>
                      <a:pt x="2255458" y="744338"/>
                    </a:cubicBezTo>
                    <a:lnTo>
                      <a:pt x="2255752" y="1262669"/>
                    </a:lnTo>
                    <a:lnTo>
                      <a:pt x="2050144" y="1262669"/>
                    </a:lnTo>
                    <a:lnTo>
                      <a:pt x="2050001" y="838798"/>
                    </a:lnTo>
                    <a:cubicBezTo>
                      <a:pt x="2050472" y="779107"/>
                      <a:pt x="2008093" y="705704"/>
                      <a:pt x="1956163" y="676265"/>
                    </a:cubicBezTo>
                    <a:lnTo>
                      <a:pt x="1239168" y="262065"/>
                    </a:lnTo>
                    <a:lnTo>
                      <a:pt x="1222318" y="252332"/>
                    </a:lnTo>
                    <a:cubicBezTo>
                      <a:pt x="1196353" y="237612"/>
                      <a:pt x="1162353" y="230154"/>
                      <a:pt x="1128294" y="230156"/>
                    </a:cubicBezTo>
                    <a:cubicBezTo>
                      <a:pt x="1094234" y="230160"/>
                      <a:pt x="1060116" y="237624"/>
                      <a:pt x="1033915" y="252751"/>
                    </a:cubicBezTo>
                    <a:lnTo>
                      <a:pt x="300288" y="676311"/>
                    </a:lnTo>
                    <a:cubicBezTo>
                      <a:pt x="249197" y="705808"/>
                      <a:pt x="206193" y="779571"/>
                      <a:pt x="205722" y="839264"/>
                    </a:cubicBezTo>
                    <a:lnTo>
                      <a:pt x="205698" y="1262669"/>
                    </a:lnTo>
                    <a:lnTo>
                      <a:pt x="90" y="1262669"/>
                    </a:lnTo>
                    <a:lnTo>
                      <a:pt x="0" y="744906"/>
                    </a:lnTo>
                    <a:cubicBezTo>
                      <a:pt x="577" y="671905"/>
                      <a:pt x="53167" y="581697"/>
                      <a:pt x="115650" y="545622"/>
                    </a:cubicBezTo>
                    <a:lnTo>
                      <a:pt x="1012836" y="27632"/>
                    </a:lnTo>
                    <a:cubicBezTo>
                      <a:pt x="1044879" y="9132"/>
                      <a:pt x="1086604" y="4"/>
                      <a:pt x="11282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4" name="Freeform: Shape 11">
                <a:extLst>
                  <a:ext uri="{FF2B5EF4-FFF2-40B4-BE49-F238E27FC236}">
                    <a16:creationId xmlns:a16="http://schemas.microsoft.com/office/drawing/2014/main" id="{E31514D4-6547-4D7D-BAE0-80CC84002459}"/>
                  </a:ext>
                </a:extLst>
              </p:cNvPr>
              <p:cNvSpPr/>
              <p:nvPr/>
            </p:nvSpPr>
            <p:spPr>
              <a:xfrm>
                <a:off x="7018284" y="3492500"/>
                <a:ext cx="2255684" cy="1262669"/>
              </a:xfrm>
              <a:custGeom>
                <a:avLst/>
                <a:gdLst>
                  <a:gd name="connsiteX0" fmla="*/ 0 w 2255684"/>
                  <a:gd name="connsiteY0" fmla="*/ 0 h 1262669"/>
                  <a:gd name="connsiteX1" fmla="*/ 205608 w 2255684"/>
                  <a:gd name="connsiteY1" fmla="*/ 0 h 1262669"/>
                  <a:gd name="connsiteX2" fmla="*/ 205849 w 2255684"/>
                  <a:gd name="connsiteY2" fmla="*/ 424088 h 1262669"/>
                  <a:gd name="connsiteX3" fmla="*/ 234100 w 2255684"/>
                  <a:gd name="connsiteY3" fmla="*/ 516133 h 1262669"/>
                  <a:gd name="connsiteX4" fmla="*/ 256960 w 2255684"/>
                  <a:gd name="connsiteY4" fmla="*/ 547429 h 1262669"/>
                  <a:gd name="connsiteX5" fmla="*/ 263787 w 2255684"/>
                  <a:gd name="connsiteY5" fmla="*/ 556775 h 1262669"/>
                  <a:gd name="connsiteX6" fmla="*/ 299687 w 2255684"/>
                  <a:gd name="connsiteY6" fmla="*/ 586621 h 1262669"/>
                  <a:gd name="connsiteX7" fmla="*/ 1033530 w 2255684"/>
                  <a:gd name="connsiteY7" fmla="*/ 1010556 h 1262669"/>
                  <a:gd name="connsiteX8" fmla="*/ 1053157 w 2255684"/>
                  <a:gd name="connsiteY8" fmla="*/ 1017889 h 1262669"/>
                  <a:gd name="connsiteX9" fmla="*/ 1077693 w 2255684"/>
                  <a:gd name="connsiteY9" fmla="*/ 1027058 h 1262669"/>
                  <a:gd name="connsiteX10" fmla="*/ 1221934 w 2255684"/>
                  <a:gd name="connsiteY10" fmla="*/ 1010135 h 1262669"/>
                  <a:gd name="connsiteX11" fmla="*/ 1955561 w 2255684"/>
                  <a:gd name="connsiteY11" fmla="*/ 586576 h 1262669"/>
                  <a:gd name="connsiteX12" fmla="*/ 2050126 w 2255684"/>
                  <a:gd name="connsiteY12" fmla="*/ 423624 h 1262669"/>
                  <a:gd name="connsiteX13" fmla="*/ 2051928 w 2255684"/>
                  <a:gd name="connsiteY13" fmla="*/ 95006 h 1262669"/>
                  <a:gd name="connsiteX14" fmla="*/ 2049767 w 2255684"/>
                  <a:gd name="connsiteY14" fmla="*/ 0 h 1262669"/>
                  <a:gd name="connsiteX15" fmla="*/ 2255684 w 2255684"/>
                  <a:gd name="connsiteY15" fmla="*/ 0 h 1262669"/>
                  <a:gd name="connsiteX16" fmla="*/ 2255631 w 2255684"/>
                  <a:gd name="connsiteY16" fmla="*/ 518110 h 1262669"/>
                  <a:gd name="connsiteX17" fmla="*/ 2139982 w 2255684"/>
                  <a:gd name="connsiteY17" fmla="*/ 717392 h 1262669"/>
                  <a:gd name="connsiteX18" fmla="*/ 1242796 w 2255684"/>
                  <a:gd name="connsiteY18" fmla="*/ 1235383 h 1262669"/>
                  <a:gd name="connsiteX19" fmla="*/ 1012387 w 2255684"/>
                  <a:gd name="connsiteY19" fmla="*/ 1235897 h 1262669"/>
                  <a:gd name="connsiteX20" fmla="*/ 114935 w 2255684"/>
                  <a:gd name="connsiteY20" fmla="*/ 717448 h 1262669"/>
                  <a:gd name="connsiteX21" fmla="*/ 71032 w 2255684"/>
                  <a:gd name="connsiteY21" fmla="*/ 680948 h 1262669"/>
                  <a:gd name="connsiteX22" fmla="*/ 57585 w 2255684"/>
                  <a:gd name="connsiteY22" fmla="*/ 662539 h 1262669"/>
                  <a:gd name="connsiteX23" fmla="*/ 34725 w 2255684"/>
                  <a:gd name="connsiteY23" fmla="*/ 631244 h 1262669"/>
                  <a:gd name="connsiteX24" fmla="*/ 175 w 2255684"/>
                  <a:gd name="connsiteY24" fmla="*/ 518678 h 126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55684" h="1262669">
                    <a:moveTo>
                      <a:pt x="0" y="0"/>
                    </a:moveTo>
                    <a:lnTo>
                      <a:pt x="205608" y="0"/>
                    </a:lnTo>
                    <a:lnTo>
                      <a:pt x="205849" y="424088"/>
                    </a:lnTo>
                    <a:cubicBezTo>
                      <a:pt x="206269" y="453557"/>
                      <a:pt x="217073" y="486642"/>
                      <a:pt x="234100" y="516133"/>
                    </a:cubicBezTo>
                    <a:lnTo>
                      <a:pt x="256960" y="547429"/>
                    </a:lnTo>
                    <a:lnTo>
                      <a:pt x="263787" y="556775"/>
                    </a:lnTo>
                    <a:cubicBezTo>
                      <a:pt x="274892" y="568824"/>
                      <a:pt x="287032" y="579073"/>
                      <a:pt x="299687" y="586621"/>
                    </a:cubicBezTo>
                    <a:lnTo>
                      <a:pt x="1033530" y="1010556"/>
                    </a:lnTo>
                    <a:lnTo>
                      <a:pt x="1053157" y="1017889"/>
                    </a:lnTo>
                    <a:lnTo>
                      <a:pt x="1077693" y="1027058"/>
                    </a:lnTo>
                    <a:cubicBezTo>
                      <a:pt x="1126010" y="1037993"/>
                      <a:pt x="1183616" y="1032258"/>
                      <a:pt x="1221934" y="1010135"/>
                    </a:cubicBezTo>
                    <a:lnTo>
                      <a:pt x="1955561" y="586576"/>
                    </a:lnTo>
                    <a:cubicBezTo>
                      <a:pt x="2007963" y="556322"/>
                      <a:pt x="2049656" y="483317"/>
                      <a:pt x="2050126" y="423624"/>
                    </a:cubicBezTo>
                    <a:cubicBezTo>
                      <a:pt x="2056029" y="354603"/>
                      <a:pt x="2054780" y="231699"/>
                      <a:pt x="2051928" y="95006"/>
                    </a:cubicBezTo>
                    <a:lnTo>
                      <a:pt x="2049767" y="0"/>
                    </a:lnTo>
                    <a:lnTo>
                      <a:pt x="2255684" y="0"/>
                    </a:lnTo>
                    <a:lnTo>
                      <a:pt x="2255631" y="518110"/>
                    </a:lnTo>
                    <a:cubicBezTo>
                      <a:pt x="2255054" y="591111"/>
                      <a:pt x="2204067" y="680393"/>
                      <a:pt x="2139982" y="717392"/>
                    </a:cubicBezTo>
                    <a:lnTo>
                      <a:pt x="1242796" y="1235383"/>
                    </a:lnTo>
                    <a:cubicBezTo>
                      <a:pt x="1180312" y="1271457"/>
                      <a:pt x="1075895" y="1271898"/>
                      <a:pt x="1012387" y="1235897"/>
                    </a:cubicBezTo>
                    <a:lnTo>
                      <a:pt x="114935" y="717448"/>
                    </a:lnTo>
                    <a:cubicBezTo>
                      <a:pt x="99459" y="708217"/>
                      <a:pt x="84611" y="695682"/>
                      <a:pt x="71032" y="680948"/>
                    </a:cubicBezTo>
                    <a:lnTo>
                      <a:pt x="57585" y="662539"/>
                    </a:lnTo>
                    <a:lnTo>
                      <a:pt x="34725" y="631244"/>
                    </a:lnTo>
                    <a:cubicBezTo>
                      <a:pt x="13902" y="595177"/>
                      <a:pt x="689" y="554717"/>
                      <a:pt x="175" y="51867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5" name="Freeform: Shape 12">
                <a:extLst>
                  <a:ext uri="{FF2B5EF4-FFF2-40B4-BE49-F238E27FC236}">
                    <a16:creationId xmlns:a16="http://schemas.microsoft.com/office/drawing/2014/main" id="{B089F6D9-642B-4120-8D65-9F88CBF26682}"/>
                  </a:ext>
                </a:extLst>
              </p:cNvPr>
              <p:cNvSpPr/>
              <p:nvPr/>
            </p:nvSpPr>
            <p:spPr>
              <a:xfrm>
                <a:off x="9062352" y="2229831"/>
                <a:ext cx="2261529" cy="1262669"/>
              </a:xfrm>
              <a:custGeom>
                <a:avLst/>
                <a:gdLst>
                  <a:gd name="connsiteX0" fmla="*/ 1134195 w 2261529"/>
                  <a:gd name="connsiteY0" fmla="*/ 0 h 1262669"/>
                  <a:gd name="connsiteX1" fmla="*/ 1249184 w 2261529"/>
                  <a:gd name="connsiteY1" fmla="*/ 27119 h 1262669"/>
                  <a:gd name="connsiteX2" fmla="*/ 2105816 w 2261529"/>
                  <a:gd name="connsiteY2" fmla="*/ 521986 h 1262669"/>
                  <a:gd name="connsiteX3" fmla="*/ 2105815 w 2261529"/>
                  <a:gd name="connsiteY3" fmla="*/ 521986 h 1262669"/>
                  <a:gd name="connsiteX4" fmla="*/ 2119249 w 2261529"/>
                  <a:gd name="connsiteY4" fmla="*/ 529747 h 1262669"/>
                  <a:gd name="connsiteX5" fmla="*/ 2146637 w 2261529"/>
                  <a:gd name="connsiteY5" fmla="*/ 545569 h 1262669"/>
                  <a:gd name="connsiteX6" fmla="*/ 2261397 w 2261529"/>
                  <a:gd name="connsiteY6" fmla="*/ 744338 h 1262669"/>
                  <a:gd name="connsiteX7" fmla="*/ 2261529 w 2261529"/>
                  <a:gd name="connsiteY7" fmla="*/ 1262669 h 1262669"/>
                  <a:gd name="connsiteX8" fmla="*/ 2056048 w 2261529"/>
                  <a:gd name="connsiteY8" fmla="*/ 1262669 h 1262669"/>
                  <a:gd name="connsiteX9" fmla="*/ 2055940 w 2261529"/>
                  <a:gd name="connsiteY9" fmla="*/ 838798 h 1262669"/>
                  <a:gd name="connsiteX10" fmla="*/ 1962102 w 2261529"/>
                  <a:gd name="connsiteY10" fmla="*/ 676265 h 1262669"/>
                  <a:gd name="connsiteX11" fmla="*/ 1245107 w 2261529"/>
                  <a:gd name="connsiteY11" fmla="*/ 262065 h 1262669"/>
                  <a:gd name="connsiteX12" fmla="*/ 1228257 w 2261529"/>
                  <a:gd name="connsiteY12" fmla="*/ 252332 h 1262669"/>
                  <a:gd name="connsiteX13" fmla="*/ 1134233 w 2261529"/>
                  <a:gd name="connsiteY13" fmla="*/ 230156 h 1262669"/>
                  <a:gd name="connsiteX14" fmla="*/ 1039854 w 2261529"/>
                  <a:gd name="connsiteY14" fmla="*/ 252751 h 1262669"/>
                  <a:gd name="connsiteX15" fmla="*/ 306227 w 2261529"/>
                  <a:gd name="connsiteY15" fmla="*/ 676311 h 1262669"/>
                  <a:gd name="connsiteX16" fmla="*/ 211661 w 2261529"/>
                  <a:gd name="connsiteY16" fmla="*/ 839264 h 1262669"/>
                  <a:gd name="connsiteX17" fmla="*/ 211617 w 2261529"/>
                  <a:gd name="connsiteY17" fmla="*/ 1262669 h 1262669"/>
                  <a:gd name="connsiteX18" fmla="*/ 5700 w 2261529"/>
                  <a:gd name="connsiteY18" fmla="*/ 1262669 h 1262669"/>
                  <a:gd name="connsiteX19" fmla="*/ 4681 w 2261529"/>
                  <a:gd name="connsiteY19" fmla="*/ 1217870 h 1262669"/>
                  <a:gd name="connsiteX20" fmla="*/ 5939 w 2261529"/>
                  <a:gd name="connsiteY20" fmla="*/ 744906 h 1262669"/>
                  <a:gd name="connsiteX21" fmla="*/ 121589 w 2261529"/>
                  <a:gd name="connsiteY21" fmla="*/ 545622 h 1262669"/>
                  <a:gd name="connsiteX22" fmla="*/ 1018775 w 2261529"/>
                  <a:gd name="connsiteY22" fmla="*/ 27632 h 1262669"/>
                  <a:gd name="connsiteX23" fmla="*/ 1134195 w 2261529"/>
                  <a:gd name="connsiteY23" fmla="*/ 0 h 126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61529" h="1262669">
                    <a:moveTo>
                      <a:pt x="1134195" y="0"/>
                    </a:moveTo>
                    <a:cubicBezTo>
                      <a:pt x="1175849" y="-4"/>
                      <a:pt x="1217429" y="9118"/>
                      <a:pt x="1249184" y="27119"/>
                    </a:cubicBezTo>
                    <a:lnTo>
                      <a:pt x="2105816" y="521986"/>
                    </a:lnTo>
                    <a:lnTo>
                      <a:pt x="2105815" y="521986"/>
                    </a:lnTo>
                    <a:lnTo>
                      <a:pt x="2119249" y="529747"/>
                    </a:lnTo>
                    <a:lnTo>
                      <a:pt x="2146637" y="545569"/>
                    </a:lnTo>
                    <a:cubicBezTo>
                      <a:pt x="2210145" y="581570"/>
                      <a:pt x="2261972" y="671338"/>
                      <a:pt x="2261397" y="744338"/>
                    </a:cubicBezTo>
                    <a:lnTo>
                      <a:pt x="2261529" y="1262669"/>
                    </a:lnTo>
                    <a:lnTo>
                      <a:pt x="2056048" y="1262669"/>
                    </a:lnTo>
                    <a:lnTo>
                      <a:pt x="2055940" y="838798"/>
                    </a:lnTo>
                    <a:cubicBezTo>
                      <a:pt x="2056411" y="779107"/>
                      <a:pt x="2014032" y="705704"/>
                      <a:pt x="1962102" y="676265"/>
                    </a:cubicBezTo>
                    <a:lnTo>
                      <a:pt x="1245107" y="262065"/>
                    </a:lnTo>
                    <a:lnTo>
                      <a:pt x="1228257" y="252332"/>
                    </a:lnTo>
                    <a:cubicBezTo>
                      <a:pt x="1202292" y="237612"/>
                      <a:pt x="1168291" y="230154"/>
                      <a:pt x="1134233" y="230156"/>
                    </a:cubicBezTo>
                    <a:cubicBezTo>
                      <a:pt x="1100173" y="230160"/>
                      <a:pt x="1066055" y="237624"/>
                      <a:pt x="1039854" y="252751"/>
                    </a:cubicBezTo>
                    <a:lnTo>
                      <a:pt x="306227" y="676311"/>
                    </a:lnTo>
                    <a:cubicBezTo>
                      <a:pt x="255136" y="705808"/>
                      <a:pt x="212132" y="779571"/>
                      <a:pt x="211661" y="839264"/>
                    </a:cubicBezTo>
                    <a:lnTo>
                      <a:pt x="211617" y="1262669"/>
                    </a:lnTo>
                    <a:lnTo>
                      <a:pt x="5700" y="1262669"/>
                    </a:lnTo>
                    <a:lnTo>
                      <a:pt x="4681" y="1217870"/>
                    </a:lnTo>
                    <a:cubicBezTo>
                      <a:pt x="277" y="1029295"/>
                      <a:pt x="-3689" y="839962"/>
                      <a:pt x="5939" y="744906"/>
                    </a:cubicBezTo>
                    <a:cubicBezTo>
                      <a:pt x="6515" y="671905"/>
                      <a:pt x="59106" y="581697"/>
                      <a:pt x="121589" y="545622"/>
                    </a:cubicBezTo>
                    <a:lnTo>
                      <a:pt x="1018775" y="27632"/>
                    </a:lnTo>
                    <a:cubicBezTo>
                      <a:pt x="1050817" y="9132"/>
                      <a:pt x="1092542" y="4"/>
                      <a:pt x="113419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6" name="Freeform: Shape 13">
                <a:extLst>
                  <a:ext uri="{FF2B5EF4-FFF2-40B4-BE49-F238E27FC236}">
                    <a16:creationId xmlns:a16="http://schemas.microsoft.com/office/drawing/2014/main" id="{AD316FD6-8AD7-473C-A6F6-0D7D36DAE65F}"/>
                  </a:ext>
                </a:extLst>
              </p:cNvPr>
              <p:cNvSpPr/>
              <p:nvPr/>
            </p:nvSpPr>
            <p:spPr>
              <a:xfrm>
                <a:off x="1395910" y="2820598"/>
                <a:ext cx="1200333" cy="1343805"/>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7" name="Freeform: Shape 14">
                <a:extLst>
                  <a:ext uri="{FF2B5EF4-FFF2-40B4-BE49-F238E27FC236}">
                    <a16:creationId xmlns:a16="http://schemas.microsoft.com/office/drawing/2014/main" id="{BD405E69-D9FA-4FFA-858B-8BBE436E7068}"/>
                  </a:ext>
                </a:extLst>
              </p:cNvPr>
              <p:cNvSpPr/>
              <p:nvPr/>
            </p:nvSpPr>
            <p:spPr>
              <a:xfrm>
                <a:off x="3445407" y="2820598"/>
                <a:ext cx="1200333" cy="1343805"/>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8" name="Freeform: Shape 15">
                <a:extLst>
                  <a:ext uri="{FF2B5EF4-FFF2-40B4-BE49-F238E27FC236}">
                    <a16:creationId xmlns:a16="http://schemas.microsoft.com/office/drawing/2014/main" id="{FD23E0A3-E9BB-4C11-8214-2D21837FCDEC}"/>
                  </a:ext>
                </a:extLst>
              </p:cNvPr>
              <p:cNvSpPr/>
              <p:nvPr/>
            </p:nvSpPr>
            <p:spPr>
              <a:xfrm>
                <a:off x="5495833" y="2820598"/>
                <a:ext cx="1200333" cy="1343805"/>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9" name="Freeform: Shape 16">
                <a:extLst>
                  <a:ext uri="{FF2B5EF4-FFF2-40B4-BE49-F238E27FC236}">
                    <a16:creationId xmlns:a16="http://schemas.microsoft.com/office/drawing/2014/main" id="{F59926AA-5666-4B1B-BC0C-850CF67CE01F}"/>
                  </a:ext>
                </a:extLst>
              </p:cNvPr>
              <p:cNvSpPr/>
              <p:nvPr/>
            </p:nvSpPr>
            <p:spPr>
              <a:xfrm>
                <a:off x="7539971" y="2820598"/>
                <a:ext cx="1200333" cy="1343805"/>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0" name="Freeform: Shape 17">
                <a:extLst>
                  <a:ext uri="{FF2B5EF4-FFF2-40B4-BE49-F238E27FC236}">
                    <a16:creationId xmlns:a16="http://schemas.microsoft.com/office/drawing/2014/main" id="{FB39D722-0A0C-4EA7-81E9-C03284463EBD}"/>
                  </a:ext>
                </a:extLst>
              </p:cNvPr>
              <p:cNvSpPr/>
              <p:nvPr/>
            </p:nvSpPr>
            <p:spPr>
              <a:xfrm>
                <a:off x="9601901" y="2820598"/>
                <a:ext cx="1200333" cy="1343805"/>
              </a:xfrm>
              <a:custGeom>
                <a:avLst/>
                <a:gdLst>
                  <a:gd name="connsiteX0" fmla="*/ 600377 w 1200333"/>
                  <a:gd name="connsiteY0" fmla="*/ 1 h 1343805"/>
                  <a:gd name="connsiteX1" fmla="*/ 661566 w 1200333"/>
                  <a:gd name="connsiteY1" fmla="*/ 14431 h 1343805"/>
                  <a:gd name="connsiteX2" fmla="*/ 1117404 w 1200333"/>
                  <a:gd name="connsiteY2" fmla="*/ 277764 h 1343805"/>
                  <a:gd name="connsiteX3" fmla="*/ 1117404 w 1200333"/>
                  <a:gd name="connsiteY3" fmla="*/ 277764 h 1343805"/>
                  <a:gd name="connsiteX4" fmla="*/ 1124552 w 1200333"/>
                  <a:gd name="connsiteY4" fmla="*/ 281894 h 1343805"/>
                  <a:gd name="connsiteX5" fmla="*/ 1139126 w 1200333"/>
                  <a:gd name="connsiteY5" fmla="*/ 290313 h 1343805"/>
                  <a:gd name="connsiteX6" fmla="*/ 1200193 w 1200333"/>
                  <a:gd name="connsiteY6" fmla="*/ 396084 h 1343805"/>
                  <a:gd name="connsiteX7" fmla="*/ 1200333 w 1200333"/>
                  <a:gd name="connsiteY7" fmla="*/ 947604 h 1343805"/>
                  <a:gd name="connsiteX8" fmla="*/ 1138793 w 1200333"/>
                  <a:gd name="connsiteY8" fmla="*/ 1053648 h 1343805"/>
                  <a:gd name="connsiteX9" fmla="*/ 661375 w 1200333"/>
                  <a:gd name="connsiteY9" fmla="*/ 1329285 h 1343805"/>
                  <a:gd name="connsiteX10" fmla="*/ 538767 w 1200333"/>
                  <a:gd name="connsiteY10" fmla="*/ 1329559 h 1343805"/>
                  <a:gd name="connsiteX11" fmla="*/ 61208 w 1200333"/>
                  <a:gd name="connsiteY11" fmla="*/ 1053677 h 1343805"/>
                  <a:gd name="connsiteX12" fmla="*/ 37846 w 1200333"/>
                  <a:gd name="connsiteY12" fmla="*/ 1034255 h 1343805"/>
                  <a:gd name="connsiteX13" fmla="*/ 30690 w 1200333"/>
                  <a:gd name="connsiteY13" fmla="*/ 1024459 h 1343805"/>
                  <a:gd name="connsiteX14" fmla="*/ 18526 w 1200333"/>
                  <a:gd name="connsiteY14" fmla="*/ 1007806 h 1343805"/>
                  <a:gd name="connsiteX15" fmla="*/ 141 w 1200333"/>
                  <a:gd name="connsiteY15" fmla="*/ 947906 h 1343805"/>
                  <a:gd name="connsiteX16" fmla="*/ 0 w 1200333"/>
                  <a:gd name="connsiteY16" fmla="*/ 396386 h 1343805"/>
                  <a:gd name="connsiteX17" fmla="*/ 61541 w 1200333"/>
                  <a:gd name="connsiteY17" fmla="*/ 290342 h 1343805"/>
                  <a:gd name="connsiteX18" fmla="*/ 538959 w 1200333"/>
                  <a:gd name="connsiteY18" fmla="*/ 14704 h 1343805"/>
                  <a:gd name="connsiteX19" fmla="*/ 600377 w 1200333"/>
                  <a:gd name="connsiteY19" fmla="*/ 1 h 134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00333" h="1343805">
                    <a:moveTo>
                      <a:pt x="600377" y="1"/>
                    </a:moveTo>
                    <a:cubicBezTo>
                      <a:pt x="622542" y="-2"/>
                      <a:pt x="644668" y="4853"/>
                      <a:pt x="661566" y="14431"/>
                    </a:cubicBezTo>
                    <a:lnTo>
                      <a:pt x="1117404" y="277764"/>
                    </a:lnTo>
                    <a:lnTo>
                      <a:pt x="1117404" y="277764"/>
                    </a:lnTo>
                    <a:lnTo>
                      <a:pt x="1124552" y="281894"/>
                    </a:lnTo>
                    <a:lnTo>
                      <a:pt x="1139126" y="290313"/>
                    </a:lnTo>
                    <a:cubicBezTo>
                      <a:pt x="1172921" y="309471"/>
                      <a:pt x="1200499" y="357239"/>
                      <a:pt x="1200193" y="396084"/>
                    </a:cubicBezTo>
                    <a:lnTo>
                      <a:pt x="1200333" y="947604"/>
                    </a:lnTo>
                    <a:cubicBezTo>
                      <a:pt x="1200026" y="986450"/>
                      <a:pt x="1172895" y="1033959"/>
                      <a:pt x="1138793" y="1053648"/>
                    </a:cubicBezTo>
                    <a:lnTo>
                      <a:pt x="661375" y="1329285"/>
                    </a:lnTo>
                    <a:cubicBezTo>
                      <a:pt x="628126" y="1348482"/>
                      <a:pt x="572562" y="1348716"/>
                      <a:pt x="538767" y="1329559"/>
                    </a:cubicBezTo>
                    <a:lnTo>
                      <a:pt x="61208" y="1053677"/>
                    </a:lnTo>
                    <a:cubicBezTo>
                      <a:pt x="52973" y="1048765"/>
                      <a:pt x="45072" y="1042095"/>
                      <a:pt x="37846" y="1034255"/>
                    </a:cubicBezTo>
                    <a:lnTo>
                      <a:pt x="30690" y="1024459"/>
                    </a:lnTo>
                    <a:lnTo>
                      <a:pt x="18526" y="1007806"/>
                    </a:lnTo>
                    <a:cubicBezTo>
                      <a:pt x="7445" y="988613"/>
                      <a:pt x="414" y="967083"/>
                      <a:pt x="141" y="947906"/>
                    </a:cubicBezTo>
                    <a:lnTo>
                      <a:pt x="0" y="396386"/>
                    </a:lnTo>
                    <a:cubicBezTo>
                      <a:pt x="307" y="357541"/>
                      <a:pt x="28291" y="309538"/>
                      <a:pt x="61541" y="290342"/>
                    </a:cubicBezTo>
                    <a:lnTo>
                      <a:pt x="538959" y="14704"/>
                    </a:lnTo>
                    <a:cubicBezTo>
                      <a:pt x="556010" y="4860"/>
                      <a:pt x="578213" y="2"/>
                      <a:pt x="600377" y="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68">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7" name="Graphic 36" descr="Gears with solid fill">
              <a:extLst>
                <a:ext uri="{FF2B5EF4-FFF2-40B4-BE49-F238E27FC236}">
                  <a16:creationId xmlns:a16="http://schemas.microsoft.com/office/drawing/2014/main" id="{9BED613D-44E7-4F3F-8153-F42C191CC6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5474" y="3219274"/>
              <a:ext cx="745379" cy="769027"/>
            </a:xfrm>
            <a:prstGeom prst="rect">
              <a:avLst/>
            </a:prstGeom>
            <a:effectLst>
              <a:outerShdw blurRad="50800" dist="38100" dir="2700000" algn="tl" rotWithShape="0">
                <a:prstClr val="black">
                  <a:alpha val="40000"/>
                </a:prstClr>
              </a:outerShdw>
            </a:effectLst>
          </p:spPr>
        </p:pic>
        <p:pic>
          <p:nvPicPr>
            <p:cNvPr id="18" name="Graphic 34" descr="Bullseye with solid fill">
              <a:extLst>
                <a:ext uri="{FF2B5EF4-FFF2-40B4-BE49-F238E27FC236}">
                  <a16:creationId xmlns:a16="http://schemas.microsoft.com/office/drawing/2014/main" id="{5F1B8A0C-0DB5-4ACC-83ED-997FF71465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2438" y="3286537"/>
              <a:ext cx="597511" cy="616468"/>
            </a:xfrm>
            <a:prstGeom prst="rect">
              <a:avLst/>
            </a:prstGeom>
            <a:effectLst>
              <a:outerShdw blurRad="50800" dist="38100" dir="2700000" algn="tl" rotWithShape="0">
                <a:prstClr val="black">
                  <a:alpha val="40000"/>
                </a:prstClr>
              </a:outerShdw>
            </a:effectLst>
          </p:spPr>
        </p:pic>
        <p:pic>
          <p:nvPicPr>
            <p:cNvPr id="19" name="Graphic 19" descr="Bar graph with upward trend with solid fill">
              <a:extLst>
                <a:ext uri="{FF2B5EF4-FFF2-40B4-BE49-F238E27FC236}">
                  <a16:creationId xmlns:a16="http://schemas.microsoft.com/office/drawing/2014/main" id="{52B8808A-5C71-4674-B078-549FD57E97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65101" y="3283504"/>
              <a:ext cx="668455" cy="668455"/>
            </a:xfrm>
            <a:prstGeom prst="rect">
              <a:avLst/>
            </a:prstGeom>
            <a:effectLst>
              <a:outerShdw blurRad="50800" dist="38100" dir="2700000" algn="tl" rotWithShape="0">
                <a:prstClr val="black">
                  <a:alpha val="40000"/>
                </a:prstClr>
              </a:outerShdw>
            </a:effectLst>
          </p:spPr>
        </p:pic>
        <p:grpSp>
          <p:nvGrpSpPr>
            <p:cNvPr id="20" name="Graphic 21" descr="Handshake">
              <a:extLst>
                <a:ext uri="{FF2B5EF4-FFF2-40B4-BE49-F238E27FC236}">
                  <a16:creationId xmlns:a16="http://schemas.microsoft.com/office/drawing/2014/main" id="{D896E388-2E0C-473E-9197-53F2D434EAAC}"/>
                </a:ext>
              </a:extLst>
            </p:cNvPr>
            <p:cNvGrpSpPr/>
            <p:nvPr/>
          </p:nvGrpSpPr>
          <p:grpSpPr>
            <a:xfrm>
              <a:off x="7711092" y="3202586"/>
              <a:ext cx="914400" cy="914400"/>
              <a:chOff x="7356475" y="3560214"/>
              <a:chExt cx="914400" cy="914400"/>
            </a:xfrm>
          </p:grpSpPr>
          <p:sp>
            <p:nvSpPr>
              <p:cNvPr id="22" name="Freeform: Shape 42">
                <a:extLst>
                  <a:ext uri="{FF2B5EF4-FFF2-40B4-BE49-F238E27FC236}">
                    <a16:creationId xmlns:a16="http://schemas.microsoft.com/office/drawing/2014/main" id="{44CA7875-2EFF-4D5C-ABBB-02F921BA48F5}"/>
                  </a:ext>
                </a:extLst>
              </p:cNvPr>
              <p:cNvSpPr/>
              <p:nvPr/>
            </p:nvSpPr>
            <p:spPr>
              <a:xfrm>
                <a:off x="7763496" y="4169165"/>
                <a:ext cx="74640" cy="80658"/>
              </a:xfrm>
              <a:custGeom>
                <a:avLst/>
                <a:gdLst>
                  <a:gd name="connsiteX0" fmla="*/ 20651 w 74640"/>
                  <a:gd name="connsiteY0" fmla="*/ 80659 h 80658"/>
                  <a:gd name="connsiteX1" fmla="*/ 6364 w 74640"/>
                  <a:gd name="connsiteY1" fmla="*/ 75896 h 80658"/>
                  <a:gd name="connsiteX2" fmla="*/ 4459 w 74640"/>
                  <a:gd name="connsiteY2" fmla="*/ 49226 h 80658"/>
                  <a:gd name="connsiteX3" fmla="*/ 41606 w 74640"/>
                  <a:gd name="connsiteY3" fmla="*/ 6364 h 80658"/>
                  <a:gd name="connsiteX4" fmla="*/ 68276 w 74640"/>
                  <a:gd name="connsiteY4" fmla="*/ 4459 h 80658"/>
                  <a:gd name="connsiteX5" fmla="*/ 70181 w 74640"/>
                  <a:gd name="connsiteY5" fmla="*/ 31129 h 80658"/>
                  <a:gd name="connsiteX6" fmla="*/ 33034 w 74640"/>
                  <a:gd name="connsiteY6" fmla="*/ 73991 h 80658"/>
                  <a:gd name="connsiteX7" fmla="*/ 20651 w 74640"/>
                  <a:gd name="connsiteY7" fmla="*/ 80659 h 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40" h="80658">
                    <a:moveTo>
                      <a:pt x="20651" y="80659"/>
                    </a:moveTo>
                    <a:cubicBezTo>
                      <a:pt x="15889" y="80659"/>
                      <a:pt x="10174" y="79706"/>
                      <a:pt x="6364" y="75896"/>
                    </a:cubicBezTo>
                    <a:cubicBezTo>
                      <a:pt x="-1256" y="69229"/>
                      <a:pt x="-2209" y="56846"/>
                      <a:pt x="4459" y="49226"/>
                    </a:cubicBezTo>
                    <a:lnTo>
                      <a:pt x="41606" y="6364"/>
                    </a:lnTo>
                    <a:cubicBezTo>
                      <a:pt x="48274" y="-1256"/>
                      <a:pt x="60656" y="-2209"/>
                      <a:pt x="68276" y="4459"/>
                    </a:cubicBezTo>
                    <a:cubicBezTo>
                      <a:pt x="75896" y="11126"/>
                      <a:pt x="76849" y="23509"/>
                      <a:pt x="70181" y="31129"/>
                    </a:cubicBezTo>
                    <a:lnTo>
                      <a:pt x="33034" y="73991"/>
                    </a:lnTo>
                    <a:cubicBezTo>
                      <a:pt x="30176" y="77801"/>
                      <a:pt x="25414" y="79706"/>
                      <a:pt x="20651" y="80659"/>
                    </a:cubicBezTo>
                    <a:close/>
                  </a:path>
                </a:pathLst>
              </a:custGeom>
              <a:solidFill>
                <a:schemeClr val="bg1"/>
              </a:solidFill>
              <a:ln w="7739" cap="flat">
                <a:noFill/>
                <a:prstDash val="solid"/>
                <a:miter/>
              </a:ln>
              <a:effectLst>
                <a:outerShdw blurRad="50800" dist="38100" dir="2700000" algn="tl" rotWithShape="0">
                  <a:prstClr val="black">
                    <a:alpha val="40000"/>
                  </a:prstClr>
                </a:outerShdw>
              </a:effectLst>
            </p:spPr>
            <p:txBody>
              <a:bodyPr rtlCol="0" anchor="ctr"/>
              <a:lstStyle/>
              <a:p>
                <a:endParaRPr lang="en-US" sz="1368">
                  <a:latin typeface="Tahoma" panose="020B0604030504040204" pitchFamily="34" charset="0"/>
                  <a:ea typeface="Tahoma" panose="020B0604030504040204" pitchFamily="34" charset="0"/>
                  <a:cs typeface="Tahoma" panose="020B0604030504040204" pitchFamily="34" charset="0"/>
                </a:endParaRPr>
              </a:p>
            </p:txBody>
          </p:sp>
          <p:sp>
            <p:nvSpPr>
              <p:cNvPr id="23" name="Freeform: Shape 43">
                <a:extLst>
                  <a:ext uri="{FF2B5EF4-FFF2-40B4-BE49-F238E27FC236}">
                    <a16:creationId xmlns:a16="http://schemas.microsoft.com/office/drawing/2014/main" id="{2945994B-6C53-47DA-AB10-28E817C70F48}"/>
                  </a:ext>
                </a:extLst>
              </p:cNvPr>
              <p:cNvSpPr/>
              <p:nvPr/>
            </p:nvSpPr>
            <p:spPr>
              <a:xfrm>
                <a:off x="7700166" y="4130600"/>
                <a:ext cx="90810" cy="97554"/>
              </a:xfrm>
              <a:custGeom>
                <a:avLst/>
                <a:gdLst>
                  <a:gd name="connsiteX0" fmla="*/ 25879 w 90810"/>
                  <a:gd name="connsiteY0" fmla="*/ 97316 h 97554"/>
                  <a:gd name="connsiteX1" fmla="*/ 7781 w 90810"/>
                  <a:gd name="connsiteY1" fmla="*/ 91601 h 97554"/>
                  <a:gd name="connsiteX2" fmla="*/ 5876 w 90810"/>
                  <a:gd name="connsiteY2" fmla="*/ 58264 h 97554"/>
                  <a:gd name="connsiteX3" fmla="*/ 49691 w 90810"/>
                  <a:gd name="connsiteY3" fmla="*/ 7781 h 97554"/>
                  <a:gd name="connsiteX4" fmla="*/ 83029 w 90810"/>
                  <a:gd name="connsiteY4" fmla="*/ 5876 h 97554"/>
                  <a:gd name="connsiteX5" fmla="*/ 84934 w 90810"/>
                  <a:gd name="connsiteY5" fmla="*/ 39214 h 97554"/>
                  <a:gd name="connsiteX6" fmla="*/ 41119 w 90810"/>
                  <a:gd name="connsiteY6" fmla="*/ 89696 h 97554"/>
                  <a:gd name="connsiteX7" fmla="*/ 25879 w 90810"/>
                  <a:gd name="connsiteY7" fmla="*/ 97316 h 9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10" h="97554">
                    <a:moveTo>
                      <a:pt x="25879" y="97316"/>
                    </a:moveTo>
                    <a:cubicBezTo>
                      <a:pt x="19211" y="98269"/>
                      <a:pt x="13496" y="96364"/>
                      <a:pt x="7781" y="91601"/>
                    </a:cubicBezTo>
                    <a:cubicBezTo>
                      <a:pt x="-1744" y="83029"/>
                      <a:pt x="-2696" y="67789"/>
                      <a:pt x="5876" y="58264"/>
                    </a:cubicBezTo>
                    <a:lnTo>
                      <a:pt x="49691" y="7781"/>
                    </a:lnTo>
                    <a:cubicBezTo>
                      <a:pt x="58264" y="-1744"/>
                      <a:pt x="73504" y="-2696"/>
                      <a:pt x="83029" y="5876"/>
                    </a:cubicBezTo>
                    <a:cubicBezTo>
                      <a:pt x="92554" y="14449"/>
                      <a:pt x="93506" y="29689"/>
                      <a:pt x="84934" y="39214"/>
                    </a:cubicBezTo>
                    <a:lnTo>
                      <a:pt x="41119" y="89696"/>
                    </a:lnTo>
                    <a:cubicBezTo>
                      <a:pt x="37309" y="94459"/>
                      <a:pt x="31594" y="97316"/>
                      <a:pt x="25879" y="97316"/>
                    </a:cubicBezTo>
                    <a:close/>
                  </a:path>
                </a:pathLst>
              </a:custGeom>
              <a:solidFill>
                <a:schemeClr val="bg1"/>
              </a:solidFill>
              <a:ln w="7739" cap="flat">
                <a:noFill/>
                <a:prstDash val="solid"/>
                <a:miter/>
              </a:ln>
              <a:effectLst>
                <a:outerShdw blurRad="50800" dist="38100" dir="2700000" algn="tl" rotWithShape="0">
                  <a:prstClr val="black">
                    <a:alpha val="40000"/>
                  </a:prstClr>
                </a:outerShdw>
              </a:effectLst>
            </p:spPr>
            <p:txBody>
              <a:bodyPr rtlCol="0" anchor="ctr"/>
              <a:lstStyle/>
              <a:p>
                <a:endParaRPr lang="en-US" sz="1368">
                  <a:latin typeface="Tahoma" panose="020B0604030504040204" pitchFamily="34" charset="0"/>
                  <a:ea typeface="Tahoma" panose="020B0604030504040204" pitchFamily="34" charset="0"/>
                  <a:cs typeface="Tahoma" panose="020B0604030504040204" pitchFamily="34" charset="0"/>
                </a:endParaRPr>
              </a:p>
            </p:txBody>
          </p:sp>
          <p:sp>
            <p:nvSpPr>
              <p:cNvPr id="24" name="Freeform: Shape 44">
                <a:extLst>
                  <a:ext uri="{FF2B5EF4-FFF2-40B4-BE49-F238E27FC236}">
                    <a16:creationId xmlns:a16="http://schemas.microsoft.com/office/drawing/2014/main" id="{23009DA1-2B7F-49EC-AB72-86008A5123B0}"/>
                  </a:ext>
                </a:extLst>
              </p:cNvPr>
              <p:cNvSpPr/>
              <p:nvPr/>
            </p:nvSpPr>
            <p:spPr>
              <a:xfrm>
                <a:off x="7635341" y="4085778"/>
                <a:ext cx="100443" cy="107078"/>
              </a:xfrm>
              <a:custGeom>
                <a:avLst/>
                <a:gdLst>
                  <a:gd name="connsiteX0" fmla="*/ 30696 w 100443"/>
                  <a:gd name="connsiteY0" fmla="*/ 106896 h 107078"/>
                  <a:gd name="connsiteX1" fmla="*/ 9741 w 100443"/>
                  <a:gd name="connsiteY1" fmla="*/ 100228 h 107078"/>
                  <a:gd name="connsiteX2" fmla="*/ 6883 w 100443"/>
                  <a:gd name="connsiteY2" fmla="*/ 60223 h 107078"/>
                  <a:gd name="connsiteX3" fmla="*/ 50698 w 100443"/>
                  <a:gd name="connsiteY3" fmla="*/ 9741 h 107078"/>
                  <a:gd name="connsiteX4" fmla="*/ 90703 w 100443"/>
                  <a:gd name="connsiteY4" fmla="*/ 6883 h 107078"/>
                  <a:gd name="connsiteX5" fmla="*/ 93561 w 100443"/>
                  <a:gd name="connsiteY5" fmla="*/ 46888 h 107078"/>
                  <a:gd name="connsiteX6" fmla="*/ 49746 w 100443"/>
                  <a:gd name="connsiteY6" fmla="*/ 97371 h 107078"/>
                  <a:gd name="connsiteX7" fmla="*/ 30696 w 100443"/>
                  <a:gd name="connsiteY7" fmla="*/ 106896 h 10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43" h="107078">
                    <a:moveTo>
                      <a:pt x="30696" y="106896"/>
                    </a:moveTo>
                    <a:cubicBezTo>
                      <a:pt x="23076" y="107848"/>
                      <a:pt x="15456" y="104991"/>
                      <a:pt x="9741" y="100228"/>
                    </a:cubicBezTo>
                    <a:cubicBezTo>
                      <a:pt x="-1689" y="89751"/>
                      <a:pt x="-3594" y="71653"/>
                      <a:pt x="6883" y="60223"/>
                    </a:cubicBezTo>
                    <a:lnTo>
                      <a:pt x="50698" y="9741"/>
                    </a:lnTo>
                    <a:cubicBezTo>
                      <a:pt x="61176" y="-1689"/>
                      <a:pt x="79273" y="-3594"/>
                      <a:pt x="90703" y="6883"/>
                    </a:cubicBezTo>
                    <a:cubicBezTo>
                      <a:pt x="102133" y="17361"/>
                      <a:pt x="104038" y="35458"/>
                      <a:pt x="93561" y="46888"/>
                    </a:cubicBezTo>
                    <a:lnTo>
                      <a:pt x="49746" y="97371"/>
                    </a:lnTo>
                    <a:cubicBezTo>
                      <a:pt x="44983" y="103086"/>
                      <a:pt x="37363" y="106896"/>
                      <a:pt x="30696" y="106896"/>
                    </a:cubicBezTo>
                    <a:close/>
                  </a:path>
                </a:pathLst>
              </a:custGeom>
              <a:solidFill>
                <a:schemeClr val="bg1"/>
              </a:solidFill>
              <a:ln w="7739" cap="flat">
                <a:noFill/>
                <a:prstDash val="solid"/>
                <a:miter/>
              </a:ln>
              <a:effectLst>
                <a:outerShdw blurRad="50800" dist="38100" dir="2700000" algn="tl" rotWithShape="0">
                  <a:prstClr val="black">
                    <a:alpha val="40000"/>
                  </a:prstClr>
                </a:outerShdw>
              </a:effectLst>
            </p:spPr>
            <p:txBody>
              <a:bodyPr rtlCol="0" anchor="ctr"/>
              <a:lstStyle/>
              <a:p>
                <a:endParaRPr lang="en-US" sz="1368">
                  <a:latin typeface="Tahoma" panose="020B0604030504040204" pitchFamily="34" charset="0"/>
                  <a:ea typeface="Tahoma" panose="020B0604030504040204" pitchFamily="34" charset="0"/>
                  <a:cs typeface="Tahoma" panose="020B0604030504040204" pitchFamily="34" charset="0"/>
                </a:endParaRPr>
              </a:p>
            </p:txBody>
          </p:sp>
          <p:sp>
            <p:nvSpPr>
              <p:cNvPr id="25" name="Freeform: Shape 45">
                <a:extLst>
                  <a:ext uri="{FF2B5EF4-FFF2-40B4-BE49-F238E27FC236}">
                    <a16:creationId xmlns:a16="http://schemas.microsoft.com/office/drawing/2014/main" id="{F94A41A8-7D2A-4D15-B14F-F13ABEB45323}"/>
                  </a:ext>
                </a:extLst>
              </p:cNvPr>
              <p:cNvSpPr/>
              <p:nvPr/>
            </p:nvSpPr>
            <p:spPr>
              <a:xfrm>
                <a:off x="7565809" y="4043868"/>
                <a:ext cx="107111" cy="113745"/>
              </a:xfrm>
              <a:custGeom>
                <a:avLst/>
                <a:gdLst>
                  <a:gd name="connsiteX0" fmla="*/ 30696 w 107111"/>
                  <a:gd name="connsiteY0" fmla="*/ 113563 h 113745"/>
                  <a:gd name="connsiteX1" fmla="*/ 9741 w 107111"/>
                  <a:gd name="connsiteY1" fmla="*/ 106896 h 113745"/>
                  <a:gd name="connsiteX2" fmla="*/ 6883 w 107111"/>
                  <a:gd name="connsiteY2" fmla="*/ 66891 h 113745"/>
                  <a:gd name="connsiteX3" fmla="*/ 57366 w 107111"/>
                  <a:gd name="connsiteY3" fmla="*/ 9741 h 113745"/>
                  <a:gd name="connsiteX4" fmla="*/ 97371 w 107111"/>
                  <a:gd name="connsiteY4" fmla="*/ 6883 h 113745"/>
                  <a:gd name="connsiteX5" fmla="*/ 100228 w 107111"/>
                  <a:gd name="connsiteY5" fmla="*/ 46888 h 113745"/>
                  <a:gd name="connsiteX6" fmla="*/ 49746 w 107111"/>
                  <a:gd name="connsiteY6" fmla="*/ 104038 h 113745"/>
                  <a:gd name="connsiteX7" fmla="*/ 30696 w 107111"/>
                  <a:gd name="connsiteY7" fmla="*/ 113563 h 11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11" h="113745">
                    <a:moveTo>
                      <a:pt x="30696" y="113563"/>
                    </a:moveTo>
                    <a:cubicBezTo>
                      <a:pt x="23076" y="114516"/>
                      <a:pt x="15456" y="111658"/>
                      <a:pt x="9741" y="106896"/>
                    </a:cubicBezTo>
                    <a:cubicBezTo>
                      <a:pt x="-1689" y="96418"/>
                      <a:pt x="-3594" y="78321"/>
                      <a:pt x="6883" y="66891"/>
                    </a:cubicBezTo>
                    <a:lnTo>
                      <a:pt x="57366" y="9741"/>
                    </a:lnTo>
                    <a:cubicBezTo>
                      <a:pt x="67843" y="-1689"/>
                      <a:pt x="85941" y="-3594"/>
                      <a:pt x="97371" y="6883"/>
                    </a:cubicBezTo>
                    <a:cubicBezTo>
                      <a:pt x="108801" y="17361"/>
                      <a:pt x="110706" y="35458"/>
                      <a:pt x="100228" y="46888"/>
                    </a:cubicBezTo>
                    <a:lnTo>
                      <a:pt x="49746" y="104038"/>
                    </a:lnTo>
                    <a:cubicBezTo>
                      <a:pt x="44031" y="109753"/>
                      <a:pt x="37363" y="112611"/>
                      <a:pt x="30696" y="113563"/>
                    </a:cubicBezTo>
                    <a:close/>
                  </a:path>
                </a:pathLst>
              </a:custGeom>
              <a:solidFill>
                <a:schemeClr val="bg1"/>
              </a:solidFill>
              <a:ln w="7739" cap="flat">
                <a:noFill/>
                <a:prstDash val="solid"/>
                <a:miter/>
              </a:ln>
              <a:effectLst>
                <a:outerShdw blurRad="50800" dist="38100" dir="2700000" algn="tl" rotWithShape="0">
                  <a:prstClr val="black">
                    <a:alpha val="40000"/>
                  </a:prstClr>
                </a:outerShdw>
              </a:effectLst>
            </p:spPr>
            <p:txBody>
              <a:bodyPr rtlCol="0" anchor="ctr"/>
              <a:lstStyle/>
              <a:p>
                <a:endParaRPr lang="en-US" sz="1368">
                  <a:latin typeface="Tahoma" panose="020B0604030504040204" pitchFamily="34" charset="0"/>
                  <a:ea typeface="Tahoma" panose="020B0604030504040204" pitchFamily="34" charset="0"/>
                  <a:cs typeface="Tahoma" panose="020B0604030504040204" pitchFamily="34" charset="0"/>
                </a:endParaRPr>
              </a:p>
            </p:txBody>
          </p:sp>
          <p:sp>
            <p:nvSpPr>
              <p:cNvPr id="26" name="Freeform: Shape 46">
                <a:extLst>
                  <a:ext uri="{FF2B5EF4-FFF2-40B4-BE49-F238E27FC236}">
                    <a16:creationId xmlns:a16="http://schemas.microsoft.com/office/drawing/2014/main" id="{F64DFCE3-AAB6-4DF1-853F-1A419A092A2A}"/>
                  </a:ext>
                </a:extLst>
              </p:cNvPr>
              <p:cNvSpPr/>
              <p:nvPr/>
            </p:nvSpPr>
            <p:spPr>
              <a:xfrm>
                <a:off x="7400289" y="3768811"/>
                <a:ext cx="190574" cy="226769"/>
              </a:xfrm>
              <a:custGeom>
                <a:avLst/>
                <a:gdLst>
                  <a:gd name="connsiteX0" fmla="*/ 0 w 190574"/>
                  <a:gd name="connsiteY0" fmla="*/ 179070 h 226769"/>
                  <a:gd name="connsiteX1" fmla="*/ 73343 w 190574"/>
                  <a:gd name="connsiteY1" fmla="*/ 223838 h 226769"/>
                  <a:gd name="connsiteX2" fmla="*/ 99060 w 190574"/>
                  <a:gd name="connsiteY2" fmla="*/ 217170 h 226769"/>
                  <a:gd name="connsiteX3" fmla="*/ 187643 w 190574"/>
                  <a:gd name="connsiteY3" fmla="*/ 70485 h 226769"/>
                  <a:gd name="connsiteX4" fmla="*/ 180975 w 190574"/>
                  <a:gd name="connsiteY4" fmla="*/ 44768 h 226769"/>
                  <a:gd name="connsiteX5" fmla="*/ 108585 w 190574"/>
                  <a:gd name="connsiteY5" fmla="*/ 0 h 226769"/>
                  <a:gd name="connsiteX6" fmla="*/ 0 w 190574"/>
                  <a:gd name="connsiteY6" fmla="*/ 179070 h 22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74" h="226769">
                    <a:moveTo>
                      <a:pt x="0" y="179070"/>
                    </a:moveTo>
                    <a:lnTo>
                      <a:pt x="73343" y="223838"/>
                    </a:lnTo>
                    <a:cubicBezTo>
                      <a:pt x="81915" y="229553"/>
                      <a:pt x="94298" y="226695"/>
                      <a:pt x="99060" y="217170"/>
                    </a:cubicBezTo>
                    <a:lnTo>
                      <a:pt x="187643" y="70485"/>
                    </a:lnTo>
                    <a:cubicBezTo>
                      <a:pt x="193358" y="61913"/>
                      <a:pt x="190500" y="49530"/>
                      <a:pt x="180975" y="44768"/>
                    </a:cubicBezTo>
                    <a:lnTo>
                      <a:pt x="108585" y="0"/>
                    </a:lnTo>
                    <a:lnTo>
                      <a:pt x="0" y="179070"/>
                    </a:lnTo>
                    <a:close/>
                  </a:path>
                </a:pathLst>
              </a:custGeom>
              <a:solidFill>
                <a:schemeClr val="bg1"/>
              </a:solidFill>
              <a:ln w="7739" cap="flat">
                <a:noFill/>
                <a:prstDash val="solid"/>
                <a:miter/>
              </a:ln>
              <a:effectLst>
                <a:outerShdw blurRad="50800" dist="38100" dir="2700000" algn="tl" rotWithShape="0">
                  <a:prstClr val="black">
                    <a:alpha val="40000"/>
                  </a:prstClr>
                </a:outerShdw>
              </a:effectLst>
            </p:spPr>
            <p:txBody>
              <a:bodyPr rtlCol="0" anchor="ctr"/>
              <a:lstStyle/>
              <a:p>
                <a:endParaRPr lang="en-US" sz="1368">
                  <a:latin typeface="Tahoma" panose="020B0604030504040204" pitchFamily="34" charset="0"/>
                  <a:ea typeface="Tahoma" panose="020B0604030504040204" pitchFamily="34" charset="0"/>
                  <a:cs typeface="Tahoma" panose="020B0604030504040204" pitchFamily="34" charset="0"/>
                </a:endParaRPr>
              </a:p>
            </p:txBody>
          </p:sp>
          <p:sp>
            <p:nvSpPr>
              <p:cNvPr id="27" name="Freeform: Shape 47">
                <a:extLst>
                  <a:ext uri="{FF2B5EF4-FFF2-40B4-BE49-F238E27FC236}">
                    <a16:creationId xmlns:a16="http://schemas.microsoft.com/office/drawing/2014/main" id="{5CBA25D3-51CB-4A68-9AE2-4A551C7F4BF6}"/>
                  </a:ext>
                </a:extLst>
              </p:cNvPr>
              <p:cNvSpPr/>
              <p:nvPr/>
            </p:nvSpPr>
            <p:spPr>
              <a:xfrm>
                <a:off x="7517447" y="3854536"/>
                <a:ext cx="510700" cy="409759"/>
              </a:xfrm>
              <a:custGeom>
                <a:avLst/>
                <a:gdLst>
                  <a:gd name="connsiteX0" fmla="*/ 500063 w 510700"/>
                  <a:gd name="connsiteY0" fmla="*/ 218123 h 409759"/>
                  <a:gd name="connsiteX1" fmla="*/ 346710 w 510700"/>
                  <a:gd name="connsiteY1" fmla="*/ 86678 h 409759"/>
                  <a:gd name="connsiteX2" fmla="*/ 336233 w 510700"/>
                  <a:gd name="connsiteY2" fmla="*/ 77153 h 409759"/>
                  <a:gd name="connsiteX3" fmla="*/ 270510 w 510700"/>
                  <a:gd name="connsiteY3" fmla="*/ 152400 h 409759"/>
                  <a:gd name="connsiteX4" fmla="*/ 232410 w 510700"/>
                  <a:gd name="connsiteY4" fmla="*/ 171450 h 409759"/>
                  <a:gd name="connsiteX5" fmla="*/ 227648 w 510700"/>
                  <a:gd name="connsiteY5" fmla="*/ 171450 h 409759"/>
                  <a:gd name="connsiteX6" fmla="*/ 190500 w 510700"/>
                  <a:gd name="connsiteY6" fmla="*/ 157163 h 409759"/>
                  <a:gd name="connsiteX7" fmla="*/ 184785 w 510700"/>
                  <a:gd name="connsiteY7" fmla="*/ 76200 h 409759"/>
                  <a:gd name="connsiteX8" fmla="*/ 240983 w 510700"/>
                  <a:gd name="connsiteY8" fmla="*/ 11430 h 409759"/>
                  <a:gd name="connsiteX9" fmla="*/ 82868 w 510700"/>
                  <a:gd name="connsiteY9" fmla="*/ 0 h 409759"/>
                  <a:gd name="connsiteX10" fmla="*/ 0 w 510700"/>
                  <a:gd name="connsiteY10" fmla="*/ 137160 h 409759"/>
                  <a:gd name="connsiteX11" fmla="*/ 64770 w 510700"/>
                  <a:gd name="connsiteY11" fmla="*/ 212408 h 409759"/>
                  <a:gd name="connsiteX12" fmla="*/ 89535 w 510700"/>
                  <a:gd name="connsiteY12" fmla="*/ 183833 h 409759"/>
                  <a:gd name="connsiteX13" fmla="*/ 125730 w 510700"/>
                  <a:gd name="connsiteY13" fmla="*/ 167640 h 409759"/>
                  <a:gd name="connsiteX14" fmla="*/ 125730 w 510700"/>
                  <a:gd name="connsiteY14" fmla="*/ 167640 h 409759"/>
                  <a:gd name="connsiteX15" fmla="*/ 157163 w 510700"/>
                  <a:gd name="connsiteY15" fmla="*/ 179070 h 409759"/>
                  <a:gd name="connsiteX16" fmla="*/ 173355 w 510700"/>
                  <a:gd name="connsiteY16" fmla="*/ 213360 h 409759"/>
                  <a:gd name="connsiteX17" fmla="*/ 189548 w 510700"/>
                  <a:gd name="connsiteY17" fmla="*/ 210503 h 409759"/>
                  <a:gd name="connsiteX18" fmla="*/ 220980 w 510700"/>
                  <a:gd name="connsiteY18" fmla="*/ 221933 h 409759"/>
                  <a:gd name="connsiteX19" fmla="*/ 237173 w 510700"/>
                  <a:gd name="connsiteY19" fmla="*/ 257175 h 409759"/>
                  <a:gd name="connsiteX20" fmla="*/ 249555 w 510700"/>
                  <a:gd name="connsiteY20" fmla="*/ 255270 h 409759"/>
                  <a:gd name="connsiteX21" fmla="*/ 249555 w 510700"/>
                  <a:gd name="connsiteY21" fmla="*/ 255270 h 409759"/>
                  <a:gd name="connsiteX22" fmla="*/ 278130 w 510700"/>
                  <a:gd name="connsiteY22" fmla="*/ 265748 h 409759"/>
                  <a:gd name="connsiteX23" fmla="*/ 292418 w 510700"/>
                  <a:gd name="connsiteY23" fmla="*/ 295275 h 409759"/>
                  <a:gd name="connsiteX24" fmla="*/ 302895 w 510700"/>
                  <a:gd name="connsiteY24" fmla="*/ 293370 h 409759"/>
                  <a:gd name="connsiteX25" fmla="*/ 302895 w 510700"/>
                  <a:gd name="connsiteY25" fmla="*/ 293370 h 409759"/>
                  <a:gd name="connsiteX26" fmla="*/ 327660 w 510700"/>
                  <a:gd name="connsiteY26" fmla="*/ 302895 h 409759"/>
                  <a:gd name="connsiteX27" fmla="*/ 340995 w 510700"/>
                  <a:gd name="connsiteY27" fmla="*/ 328613 h 409759"/>
                  <a:gd name="connsiteX28" fmla="*/ 331470 w 510700"/>
                  <a:gd name="connsiteY28" fmla="*/ 356235 h 409759"/>
                  <a:gd name="connsiteX29" fmla="*/ 299085 w 510700"/>
                  <a:gd name="connsiteY29" fmla="*/ 393382 h 409759"/>
                  <a:gd name="connsiteX30" fmla="*/ 312420 w 510700"/>
                  <a:gd name="connsiteY30" fmla="*/ 403860 h 409759"/>
                  <a:gd name="connsiteX31" fmla="*/ 335280 w 510700"/>
                  <a:gd name="connsiteY31" fmla="*/ 409575 h 409759"/>
                  <a:gd name="connsiteX32" fmla="*/ 369570 w 510700"/>
                  <a:gd name="connsiteY32" fmla="*/ 368618 h 409759"/>
                  <a:gd name="connsiteX33" fmla="*/ 369570 w 510700"/>
                  <a:gd name="connsiteY33" fmla="*/ 367665 h 409759"/>
                  <a:gd name="connsiteX34" fmla="*/ 379095 w 510700"/>
                  <a:gd name="connsiteY34" fmla="*/ 368618 h 409759"/>
                  <a:gd name="connsiteX35" fmla="*/ 413385 w 510700"/>
                  <a:gd name="connsiteY35" fmla="*/ 327660 h 409759"/>
                  <a:gd name="connsiteX36" fmla="*/ 413385 w 510700"/>
                  <a:gd name="connsiteY36" fmla="*/ 326707 h 409759"/>
                  <a:gd name="connsiteX37" fmla="*/ 422910 w 510700"/>
                  <a:gd name="connsiteY37" fmla="*/ 327660 h 409759"/>
                  <a:gd name="connsiteX38" fmla="*/ 457200 w 510700"/>
                  <a:gd name="connsiteY38" fmla="*/ 286703 h 409759"/>
                  <a:gd name="connsiteX39" fmla="*/ 456248 w 510700"/>
                  <a:gd name="connsiteY39" fmla="*/ 280988 h 409759"/>
                  <a:gd name="connsiteX40" fmla="*/ 476250 w 510700"/>
                  <a:gd name="connsiteY40" fmla="*/ 284798 h 409759"/>
                  <a:gd name="connsiteX41" fmla="*/ 510540 w 510700"/>
                  <a:gd name="connsiteY41" fmla="*/ 243840 h 409759"/>
                  <a:gd name="connsiteX42" fmla="*/ 500063 w 510700"/>
                  <a:gd name="connsiteY42" fmla="*/ 218123 h 40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0700" h="409759">
                    <a:moveTo>
                      <a:pt x="500063" y="218123"/>
                    </a:moveTo>
                    <a:lnTo>
                      <a:pt x="346710" y="86678"/>
                    </a:lnTo>
                    <a:lnTo>
                      <a:pt x="336233" y="77153"/>
                    </a:lnTo>
                    <a:lnTo>
                      <a:pt x="270510" y="152400"/>
                    </a:lnTo>
                    <a:cubicBezTo>
                      <a:pt x="260985" y="163830"/>
                      <a:pt x="247650" y="170498"/>
                      <a:pt x="232410" y="171450"/>
                    </a:cubicBezTo>
                    <a:cubicBezTo>
                      <a:pt x="230505" y="171450"/>
                      <a:pt x="228600" y="171450"/>
                      <a:pt x="227648" y="171450"/>
                    </a:cubicBezTo>
                    <a:cubicBezTo>
                      <a:pt x="213360" y="171450"/>
                      <a:pt x="200025" y="166688"/>
                      <a:pt x="190500" y="157163"/>
                    </a:cubicBezTo>
                    <a:cubicBezTo>
                      <a:pt x="166688" y="136208"/>
                      <a:pt x="164783" y="100013"/>
                      <a:pt x="184785" y="76200"/>
                    </a:cubicBezTo>
                    <a:lnTo>
                      <a:pt x="240983" y="11430"/>
                    </a:lnTo>
                    <a:cubicBezTo>
                      <a:pt x="197167" y="5715"/>
                      <a:pt x="140970" y="28575"/>
                      <a:pt x="82868" y="0"/>
                    </a:cubicBezTo>
                    <a:lnTo>
                      <a:pt x="0" y="137160"/>
                    </a:lnTo>
                    <a:lnTo>
                      <a:pt x="64770" y="212408"/>
                    </a:lnTo>
                    <a:lnTo>
                      <a:pt x="89535" y="183833"/>
                    </a:lnTo>
                    <a:cubicBezTo>
                      <a:pt x="98108" y="173355"/>
                      <a:pt x="111443" y="167640"/>
                      <a:pt x="125730" y="167640"/>
                    </a:cubicBezTo>
                    <a:lnTo>
                      <a:pt x="125730" y="167640"/>
                    </a:lnTo>
                    <a:cubicBezTo>
                      <a:pt x="137160" y="167640"/>
                      <a:pt x="148590" y="171450"/>
                      <a:pt x="157163" y="179070"/>
                    </a:cubicBezTo>
                    <a:cubicBezTo>
                      <a:pt x="167640" y="187642"/>
                      <a:pt x="172403" y="200025"/>
                      <a:pt x="173355" y="213360"/>
                    </a:cubicBezTo>
                    <a:cubicBezTo>
                      <a:pt x="178117" y="211455"/>
                      <a:pt x="183833" y="210503"/>
                      <a:pt x="189548" y="210503"/>
                    </a:cubicBezTo>
                    <a:cubicBezTo>
                      <a:pt x="200978" y="210503"/>
                      <a:pt x="212408" y="214313"/>
                      <a:pt x="220980" y="221933"/>
                    </a:cubicBezTo>
                    <a:cubicBezTo>
                      <a:pt x="231458" y="231458"/>
                      <a:pt x="237173" y="243840"/>
                      <a:pt x="237173" y="257175"/>
                    </a:cubicBezTo>
                    <a:cubicBezTo>
                      <a:pt x="240983" y="256223"/>
                      <a:pt x="245745" y="255270"/>
                      <a:pt x="249555" y="255270"/>
                    </a:cubicBezTo>
                    <a:lnTo>
                      <a:pt x="249555" y="255270"/>
                    </a:lnTo>
                    <a:cubicBezTo>
                      <a:pt x="260033" y="255270"/>
                      <a:pt x="269558" y="259080"/>
                      <a:pt x="278130" y="265748"/>
                    </a:cubicBezTo>
                    <a:cubicBezTo>
                      <a:pt x="286703" y="273368"/>
                      <a:pt x="291465" y="283845"/>
                      <a:pt x="292418" y="295275"/>
                    </a:cubicBezTo>
                    <a:cubicBezTo>
                      <a:pt x="295275" y="294323"/>
                      <a:pt x="299085" y="293370"/>
                      <a:pt x="302895" y="293370"/>
                    </a:cubicBezTo>
                    <a:lnTo>
                      <a:pt x="302895" y="293370"/>
                    </a:lnTo>
                    <a:cubicBezTo>
                      <a:pt x="312420" y="293370"/>
                      <a:pt x="320993" y="296228"/>
                      <a:pt x="327660" y="302895"/>
                    </a:cubicBezTo>
                    <a:cubicBezTo>
                      <a:pt x="335280" y="309563"/>
                      <a:pt x="340043" y="319088"/>
                      <a:pt x="340995" y="328613"/>
                    </a:cubicBezTo>
                    <a:cubicBezTo>
                      <a:pt x="341948" y="339090"/>
                      <a:pt x="338138" y="348615"/>
                      <a:pt x="331470" y="356235"/>
                    </a:cubicBezTo>
                    <a:lnTo>
                      <a:pt x="299085" y="393382"/>
                    </a:lnTo>
                    <a:lnTo>
                      <a:pt x="312420" y="403860"/>
                    </a:lnTo>
                    <a:cubicBezTo>
                      <a:pt x="319088" y="407670"/>
                      <a:pt x="326708" y="410528"/>
                      <a:pt x="335280" y="409575"/>
                    </a:cubicBezTo>
                    <a:cubicBezTo>
                      <a:pt x="356235" y="407670"/>
                      <a:pt x="371475" y="389573"/>
                      <a:pt x="369570" y="368618"/>
                    </a:cubicBezTo>
                    <a:cubicBezTo>
                      <a:pt x="369570" y="368618"/>
                      <a:pt x="369570" y="367665"/>
                      <a:pt x="369570" y="367665"/>
                    </a:cubicBezTo>
                    <a:cubicBezTo>
                      <a:pt x="372428" y="368618"/>
                      <a:pt x="376238" y="368618"/>
                      <a:pt x="379095" y="368618"/>
                    </a:cubicBezTo>
                    <a:cubicBezTo>
                      <a:pt x="400050" y="366713"/>
                      <a:pt x="415290" y="348615"/>
                      <a:pt x="413385" y="327660"/>
                    </a:cubicBezTo>
                    <a:cubicBezTo>
                      <a:pt x="413385" y="327660"/>
                      <a:pt x="413385" y="326707"/>
                      <a:pt x="413385" y="326707"/>
                    </a:cubicBezTo>
                    <a:cubicBezTo>
                      <a:pt x="416243" y="327660"/>
                      <a:pt x="420053" y="327660"/>
                      <a:pt x="422910" y="327660"/>
                    </a:cubicBezTo>
                    <a:cubicBezTo>
                      <a:pt x="443865" y="325755"/>
                      <a:pt x="459105" y="307658"/>
                      <a:pt x="457200" y="286703"/>
                    </a:cubicBezTo>
                    <a:cubicBezTo>
                      <a:pt x="457200" y="284798"/>
                      <a:pt x="456248" y="282893"/>
                      <a:pt x="456248" y="280988"/>
                    </a:cubicBezTo>
                    <a:cubicBezTo>
                      <a:pt x="461963" y="283845"/>
                      <a:pt x="468630" y="285750"/>
                      <a:pt x="476250" y="284798"/>
                    </a:cubicBezTo>
                    <a:cubicBezTo>
                      <a:pt x="497205" y="282893"/>
                      <a:pt x="512445" y="264795"/>
                      <a:pt x="510540" y="243840"/>
                    </a:cubicBezTo>
                    <a:cubicBezTo>
                      <a:pt x="511493" y="233363"/>
                      <a:pt x="506730" y="224790"/>
                      <a:pt x="500063" y="218123"/>
                    </a:cubicBezTo>
                    <a:close/>
                  </a:path>
                </a:pathLst>
              </a:custGeom>
              <a:solidFill>
                <a:schemeClr val="bg1"/>
              </a:solidFill>
              <a:ln w="7739" cap="flat">
                <a:noFill/>
                <a:prstDash val="solid"/>
                <a:miter/>
              </a:ln>
              <a:effectLst>
                <a:outerShdw blurRad="50800" dist="38100" dir="2700000" algn="tl" rotWithShape="0">
                  <a:prstClr val="black">
                    <a:alpha val="40000"/>
                  </a:prstClr>
                </a:outerShdw>
              </a:effectLst>
            </p:spPr>
            <p:txBody>
              <a:bodyPr rtlCol="0" anchor="ctr"/>
              <a:lstStyle/>
              <a:p>
                <a:endParaRPr lang="en-US" sz="1368">
                  <a:latin typeface="Tahoma" panose="020B0604030504040204" pitchFamily="34" charset="0"/>
                  <a:ea typeface="Tahoma" panose="020B0604030504040204" pitchFamily="34" charset="0"/>
                  <a:cs typeface="Tahoma" panose="020B0604030504040204" pitchFamily="34" charset="0"/>
                </a:endParaRPr>
              </a:p>
            </p:txBody>
          </p:sp>
          <p:sp>
            <p:nvSpPr>
              <p:cNvPr id="28" name="Freeform: Shape 48">
                <a:extLst>
                  <a:ext uri="{FF2B5EF4-FFF2-40B4-BE49-F238E27FC236}">
                    <a16:creationId xmlns:a16="http://schemas.microsoft.com/office/drawing/2014/main" id="{8122441C-DAB8-4BB1-AA45-CDE44D458918}"/>
                  </a:ext>
                </a:extLst>
              </p:cNvPr>
              <p:cNvSpPr/>
              <p:nvPr/>
            </p:nvSpPr>
            <p:spPr>
              <a:xfrm>
                <a:off x="8036485" y="3768811"/>
                <a:ext cx="190574" cy="226769"/>
              </a:xfrm>
              <a:custGeom>
                <a:avLst/>
                <a:gdLst>
                  <a:gd name="connsiteX0" fmla="*/ 190575 w 190574"/>
                  <a:gd name="connsiteY0" fmla="*/ 179070 h 226769"/>
                  <a:gd name="connsiteX1" fmla="*/ 117232 w 190574"/>
                  <a:gd name="connsiteY1" fmla="*/ 223838 h 226769"/>
                  <a:gd name="connsiteX2" fmla="*/ 91515 w 190574"/>
                  <a:gd name="connsiteY2" fmla="*/ 217170 h 226769"/>
                  <a:gd name="connsiteX3" fmla="*/ 2932 w 190574"/>
                  <a:gd name="connsiteY3" fmla="*/ 70485 h 226769"/>
                  <a:gd name="connsiteX4" fmla="*/ 9600 w 190574"/>
                  <a:gd name="connsiteY4" fmla="*/ 44768 h 226769"/>
                  <a:gd name="connsiteX5" fmla="*/ 82942 w 190574"/>
                  <a:gd name="connsiteY5" fmla="*/ 0 h 226769"/>
                  <a:gd name="connsiteX6" fmla="*/ 190575 w 190574"/>
                  <a:gd name="connsiteY6" fmla="*/ 179070 h 22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74" h="226769">
                    <a:moveTo>
                      <a:pt x="190575" y="179070"/>
                    </a:moveTo>
                    <a:lnTo>
                      <a:pt x="117232" y="223838"/>
                    </a:lnTo>
                    <a:cubicBezTo>
                      <a:pt x="108660" y="229553"/>
                      <a:pt x="96277" y="226695"/>
                      <a:pt x="91515" y="217170"/>
                    </a:cubicBezTo>
                    <a:lnTo>
                      <a:pt x="2932" y="70485"/>
                    </a:lnTo>
                    <a:cubicBezTo>
                      <a:pt x="-2783" y="61913"/>
                      <a:pt x="75" y="49530"/>
                      <a:pt x="9600" y="44768"/>
                    </a:cubicBezTo>
                    <a:lnTo>
                      <a:pt x="82942" y="0"/>
                    </a:lnTo>
                    <a:lnTo>
                      <a:pt x="190575" y="179070"/>
                    </a:lnTo>
                    <a:close/>
                  </a:path>
                </a:pathLst>
              </a:custGeom>
              <a:solidFill>
                <a:schemeClr val="bg1"/>
              </a:solidFill>
              <a:ln w="7739" cap="flat">
                <a:noFill/>
                <a:prstDash val="solid"/>
                <a:miter/>
              </a:ln>
              <a:effectLst>
                <a:outerShdw blurRad="50800" dist="38100" dir="2700000" algn="tl" rotWithShape="0">
                  <a:prstClr val="black">
                    <a:alpha val="40000"/>
                  </a:prstClr>
                </a:outerShdw>
              </a:effectLst>
            </p:spPr>
            <p:txBody>
              <a:bodyPr rtlCol="0" anchor="ctr"/>
              <a:lstStyle/>
              <a:p>
                <a:endParaRPr lang="en-US" sz="1368">
                  <a:latin typeface="Tahoma" panose="020B0604030504040204" pitchFamily="34" charset="0"/>
                  <a:ea typeface="Tahoma" panose="020B0604030504040204" pitchFamily="34" charset="0"/>
                  <a:cs typeface="Tahoma" panose="020B0604030504040204" pitchFamily="34" charset="0"/>
                </a:endParaRPr>
              </a:p>
            </p:txBody>
          </p:sp>
          <p:sp>
            <p:nvSpPr>
              <p:cNvPr id="29" name="Freeform: Shape 49">
                <a:extLst>
                  <a:ext uri="{FF2B5EF4-FFF2-40B4-BE49-F238E27FC236}">
                    <a16:creationId xmlns:a16="http://schemas.microsoft.com/office/drawing/2014/main" id="{9CC15091-62B3-4C6C-815C-994E8DCA80EF}"/>
                  </a:ext>
                </a:extLst>
              </p:cNvPr>
              <p:cNvSpPr/>
              <p:nvPr/>
            </p:nvSpPr>
            <p:spPr>
              <a:xfrm>
                <a:off x="7705942" y="3845822"/>
                <a:ext cx="403007" cy="223979"/>
              </a:xfrm>
              <a:custGeom>
                <a:avLst/>
                <a:gdLst>
                  <a:gd name="connsiteX0" fmla="*/ 322045 w 403007"/>
                  <a:gd name="connsiteY0" fmla="*/ 12524 h 223979"/>
                  <a:gd name="connsiteX1" fmla="*/ 122020 w 403007"/>
                  <a:gd name="connsiteY1" fmla="*/ 1094 h 223979"/>
                  <a:gd name="connsiteX2" fmla="*/ 117258 w 403007"/>
                  <a:gd name="connsiteY2" fmla="*/ 142 h 223979"/>
                  <a:gd name="connsiteX3" fmla="*/ 84873 w 403007"/>
                  <a:gd name="connsiteY3" fmla="*/ 12524 h 223979"/>
                  <a:gd name="connsiteX4" fmla="*/ 9625 w 403007"/>
                  <a:gd name="connsiteY4" fmla="*/ 98249 h 223979"/>
                  <a:gd name="connsiteX5" fmla="*/ 13435 w 403007"/>
                  <a:gd name="connsiteY5" fmla="*/ 151589 h 223979"/>
                  <a:gd name="connsiteX6" fmla="*/ 42010 w 403007"/>
                  <a:gd name="connsiteY6" fmla="*/ 161114 h 223979"/>
                  <a:gd name="connsiteX7" fmla="*/ 67728 w 403007"/>
                  <a:gd name="connsiteY7" fmla="*/ 147779 h 223979"/>
                  <a:gd name="connsiteX8" fmla="*/ 145833 w 403007"/>
                  <a:gd name="connsiteY8" fmla="*/ 58244 h 223979"/>
                  <a:gd name="connsiteX9" fmla="*/ 323950 w 403007"/>
                  <a:gd name="connsiteY9" fmla="*/ 211597 h 223979"/>
                  <a:gd name="connsiteX10" fmla="*/ 323950 w 403007"/>
                  <a:gd name="connsiteY10" fmla="*/ 211597 h 223979"/>
                  <a:gd name="connsiteX11" fmla="*/ 323950 w 403007"/>
                  <a:gd name="connsiteY11" fmla="*/ 211597 h 223979"/>
                  <a:gd name="connsiteX12" fmla="*/ 334428 w 403007"/>
                  <a:gd name="connsiteY12" fmla="*/ 223979 h 223979"/>
                  <a:gd name="connsiteX13" fmla="*/ 403008 w 403007"/>
                  <a:gd name="connsiteY13" fmla="*/ 144922 h 223979"/>
                  <a:gd name="connsiteX14" fmla="*/ 322045 w 403007"/>
                  <a:gd name="connsiteY14" fmla="*/ 12524 h 22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3007" h="223979">
                    <a:moveTo>
                      <a:pt x="322045" y="12524"/>
                    </a:moveTo>
                    <a:cubicBezTo>
                      <a:pt x="242988" y="41099"/>
                      <a:pt x="185838" y="13477"/>
                      <a:pt x="122020" y="1094"/>
                    </a:cubicBezTo>
                    <a:cubicBezTo>
                      <a:pt x="121068" y="1094"/>
                      <a:pt x="117258" y="142"/>
                      <a:pt x="117258" y="142"/>
                    </a:cubicBezTo>
                    <a:cubicBezTo>
                      <a:pt x="105828" y="-811"/>
                      <a:pt x="93445" y="2999"/>
                      <a:pt x="84873" y="12524"/>
                    </a:cubicBezTo>
                    <a:lnTo>
                      <a:pt x="9625" y="98249"/>
                    </a:lnTo>
                    <a:cubicBezTo>
                      <a:pt x="-4662" y="114442"/>
                      <a:pt x="-2757" y="138254"/>
                      <a:pt x="13435" y="151589"/>
                    </a:cubicBezTo>
                    <a:cubicBezTo>
                      <a:pt x="22008" y="158257"/>
                      <a:pt x="31533" y="162067"/>
                      <a:pt x="42010" y="161114"/>
                    </a:cubicBezTo>
                    <a:cubicBezTo>
                      <a:pt x="51535" y="160162"/>
                      <a:pt x="61060" y="156352"/>
                      <a:pt x="67728" y="147779"/>
                    </a:cubicBezTo>
                    <a:cubicBezTo>
                      <a:pt x="67728" y="147779"/>
                      <a:pt x="145833" y="58244"/>
                      <a:pt x="145833" y="58244"/>
                    </a:cubicBezTo>
                    <a:lnTo>
                      <a:pt x="323950" y="211597"/>
                    </a:lnTo>
                    <a:lnTo>
                      <a:pt x="323950" y="211597"/>
                    </a:lnTo>
                    <a:lnTo>
                      <a:pt x="323950" y="211597"/>
                    </a:lnTo>
                    <a:cubicBezTo>
                      <a:pt x="328713" y="216359"/>
                      <a:pt x="330618" y="218264"/>
                      <a:pt x="334428" y="223979"/>
                    </a:cubicBezTo>
                    <a:lnTo>
                      <a:pt x="403008" y="144922"/>
                    </a:lnTo>
                    <a:lnTo>
                      <a:pt x="322045" y="12524"/>
                    </a:lnTo>
                    <a:close/>
                  </a:path>
                </a:pathLst>
              </a:custGeom>
              <a:solidFill>
                <a:schemeClr val="bg1"/>
              </a:solidFill>
              <a:ln w="7739" cap="flat">
                <a:noFill/>
                <a:prstDash val="solid"/>
                <a:miter/>
              </a:ln>
              <a:effectLst>
                <a:outerShdw blurRad="50800" dist="38100" dir="2700000" algn="tl" rotWithShape="0">
                  <a:prstClr val="black">
                    <a:alpha val="40000"/>
                  </a:prstClr>
                </a:outerShdw>
              </a:effectLst>
            </p:spPr>
            <p:txBody>
              <a:bodyPr rtlCol="0" anchor="ctr"/>
              <a:lstStyle/>
              <a:p>
                <a:endParaRPr lang="en-US" sz="1368" dirty="0">
                  <a:latin typeface="Tahoma" panose="020B0604030504040204" pitchFamily="34" charset="0"/>
                  <a:ea typeface="Tahoma" panose="020B0604030504040204" pitchFamily="34" charset="0"/>
                  <a:cs typeface="Tahoma" panose="020B0604030504040204" pitchFamily="34" charset="0"/>
                </a:endParaRPr>
              </a:p>
            </p:txBody>
          </p:sp>
        </p:grpSp>
        <p:pic>
          <p:nvPicPr>
            <p:cNvPr id="21" name="Graphic 31" descr="Brainstorm with solid fill">
              <a:extLst>
                <a:ext uri="{FF2B5EF4-FFF2-40B4-BE49-F238E27FC236}">
                  <a16:creationId xmlns:a16="http://schemas.microsoft.com/office/drawing/2014/main" id="{C0790EE8-9603-4131-9F95-8FBDC6FF2D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31058" y="3207631"/>
              <a:ext cx="780670" cy="780670"/>
            </a:xfrm>
            <a:prstGeom prst="rect">
              <a:avLst/>
            </a:prstGeom>
            <a:effectLst>
              <a:outerShdw blurRad="50800" dist="38100" dir="2700000" algn="tl" rotWithShape="0">
                <a:prstClr val="black">
                  <a:alpha val="40000"/>
                </a:prstClr>
              </a:outerShdw>
            </a:effectLst>
          </p:spPr>
        </p:pic>
      </p:grpSp>
      <p:grpSp>
        <p:nvGrpSpPr>
          <p:cNvPr id="46" name="Group 34">
            <a:extLst>
              <a:ext uri="{FF2B5EF4-FFF2-40B4-BE49-F238E27FC236}">
                <a16:creationId xmlns:a16="http://schemas.microsoft.com/office/drawing/2014/main" id="{412696BE-1340-4117-AB74-41F9D7A58BAE}"/>
              </a:ext>
            </a:extLst>
          </p:cNvPr>
          <p:cNvGrpSpPr/>
          <p:nvPr/>
        </p:nvGrpSpPr>
        <p:grpSpPr>
          <a:xfrm>
            <a:off x="1154889" y="4335369"/>
            <a:ext cx="3629653" cy="1520823"/>
            <a:chOff x="322832" y="2819897"/>
            <a:chExt cx="3715354" cy="1556732"/>
          </a:xfrm>
        </p:grpSpPr>
        <p:sp>
          <p:nvSpPr>
            <p:cNvPr id="47" name="TextBox 35">
              <a:extLst>
                <a:ext uri="{FF2B5EF4-FFF2-40B4-BE49-F238E27FC236}">
                  <a16:creationId xmlns:a16="http://schemas.microsoft.com/office/drawing/2014/main" id="{53409310-7EFE-4AA8-A81B-80C0313FD58A}"/>
                </a:ext>
              </a:extLst>
            </p:cNvPr>
            <p:cNvSpPr txBox="1"/>
            <p:nvPr/>
          </p:nvSpPr>
          <p:spPr>
            <a:xfrm>
              <a:off x="332935" y="2819897"/>
              <a:ext cx="3705251" cy="814060"/>
            </a:xfrm>
            <a:prstGeom prst="rect">
              <a:avLst/>
            </a:prstGeom>
            <a:noFill/>
          </p:spPr>
          <p:txBody>
            <a:bodyPr wrap="square" lIns="0" rIns="0" rtlCol="0" anchor="b">
              <a:spAutoFit/>
            </a:bodyPr>
            <a:lstStyle/>
            <a:p>
              <a:pPr lvl="0">
                <a:defRPr/>
              </a:pPr>
              <a:r>
                <a:rPr lang="es-CO" sz="1600" b="1" dirty="0">
                  <a:solidFill>
                    <a:srgbClr val="92D050"/>
                  </a:solidFill>
                  <a:latin typeface="Tahoma" panose="020B0604030504040204" pitchFamily="34" charset="0"/>
                  <a:ea typeface="Tahoma" panose="020B0604030504040204" pitchFamily="34" charset="0"/>
                  <a:cs typeface="Tahoma" panose="020B0604030504040204" pitchFamily="34" charset="0"/>
                </a:rPr>
                <a:t>Priorización del                                         Universo de Auditoría</a:t>
              </a:r>
            </a:p>
            <a:p>
              <a:endParaRPr lang="en-US" sz="1368" b="1" noProof="1">
                <a:latin typeface="Tahoma" panose="020B0604030504040204" pitchFamily="34" charset="0"/>
                <a:ea typeface="Tahoma" panose="020B0604030504040204" pitchFamily="34" charset="0"/>
                <a:cs typeface="Tahoma" panose="020B0604030504040204" pitchFamily="34" charset="0"/>
              </a:endParaRPr>
            </a:p>
          </p:txBody>
        </p:sp>
        <p:sp>
          <p:nvSpPr>
            <p:cNvPr id="48" name="TextBox 36">
              <a:extLst>
                <a:ext uri="{FF2B5EF4-FFF2-40B4-BE49-F238E27FC236}">
                  <a16:creationId xmlns:a16="http://schemas.microsoft.com/office/drawing/2014/main" id="{8E9BEAEA-FCAD-49BB-AB75-2BC81517A764}"/>
                </a:ext>
              </a:extLst>
            </p:cNvPr>
            <p:cNvSpPr txBox="1"/>
            <p:nvPr/>
          </p:nvSpPr>
          <p:spPr>
            <a:xfrm>
              <a:off x="322832" y="3399994"/>
              <a:ext cx="3605865" cy="976635"/>
            </a:xfrm>
            <a:prstGeom prst="rect">
              <a:avLst/>
            </a:prstGeom>
            <a:noFill/>
          </p:spPr>
          <p:txBody>
            <a:bodyPr wrap="square" lIns="0" rIns="0" rtlCol="0" anchor="t">
              <a:spAutoFit/>
            </a:bodyPr>
            <a:lstStyle>
              <a:defPPr>
                <a:defRPr lang="es-CO"/>
              </a:defPPr>
              <a:lvl1pPr>
                <a:defRPr sz="14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s-ES" noProof="1"/>
                <a:t>Unidades Auditables 2024 :19</a:t>
              </a:r>
            </a:p>
            <a:p>
              <a:r>
                <a:rPr lang="es-ES" noProof="1"/>
                <a:t>Relevancia Estratégica</a:t>
              </a:r>
            </a:p>
            <a:p>
              <a:r>
                <a:rPr lang="es-ES" noProof="1"/>
                <a:t>Indíce de Riesgo del Proceso</a:t>
              </a:r>
            </a:p>
            <a:p>
              <a:r>
                <a:rPr lang="es-ES" noProof="1"/>
                <a:t>Riesgo Emergente.</a:t>
              </a:r>
            </a:p>
          </p:txBody>
        </p:sp>
      </p:grpSp>
      <p:grpSp>
        <p:nvGrpSpPr>
          <p:cNvPr id="49" name="Grupo 48">
            <a:extLst>
              <a:ext uri="{FF2B5EF4-FFF2-40B4-BE49-F238E27FC236}">
                <a16:creationId xmlns:a16="http://schemas.microsoft.com/office/drawing/2014/main" id="{61F39A76-21CB-495B-8E5F-C20B33353352}"/>
              </a:ext>
            </a:extLst>
          </p:cNvPr>
          <p:cNvGrpSpPr/>
          <p:nvPr/>
        </p:nvGrpSpPr>
        <p:grpSpPr>
          <a:xfrm>
            <a:off x="378857" y="273471"/>
            <a:ext cx="543547" cy="568851"/>
            <a:chOff x="174379" y="251546"/>
            <a:chExt cx="656973" cy="717207"/>
          </a:xfrm>
        </p:grpSpPr>
        <p:cxnSp>
          <p:nvCxnSpPr>
            <p:cNvPr id="50" name="Conector recto 49">
              <a:extLst>
                <a:ext uri="{FF2B5EF4-FFF2-40B4-BE49-F238E27FC236}">
                  <a16:creationId xmlns:a16="http://schemas.microsoft.com/office/drawing/2014/main" id="{A98B8CC0-79C5-40CD-82B0-E2FEB365AE33}"/>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51" name="Imagen 50">
              <a:extLst>
                <a:ext uri="{FF2B5EF4-FFF2-40B4-BE49-F238E27FC236}">
                  <a16:creationId xmlns:a16="http://schemas.microsoft.com/office/drawing/2014/main" id="{784B34ED-B26D-4518-B3C9-A80A237FE9C4}"/>
                </a:ext>
              </a:extLst>
            </p:cNvPr>
            <p:cNvPicPr>
              <a:picLocks noChangeAspect="1"/>
            </p:cNvPicPr>
            <p:nvPr/>
          </p:nvPicPr>
          <p:blipFill>
            <a:blip r:embed="rId10">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
        <p:nvSpPr>
          <p:cNvPr id="52" name="Rectángulo 51">
            <a:extLst>
              <a:ext uri="{FF2B5EF4-FFF2-40B4-BE49-F238E27FC236}">
                <a16:creationId xmlns:a16="http://schemas.microsoft.com/office/drawing/2014/main" id="{90401643-FE34-4583-8919-C498055C5FDA}"/>
              </a:ext>
            </a:extLst>
          </p:cNvPr>
          <p:cNvSpPr/>
          <p:nvPr/>
        </p:nvSpPr>
        <p:spPr>
          <a:xfrm>
            <a:off x="922404" y="322141"/>
            <a:ext cx="6337569" cy="400110"/>
          </a:xfrm>
          <a:prstGeom prst="rect">
            <a:avLst/>
          </a:prstGeom>
        </p:spPr>
        <p:txBody>
          <a:bodyPr wrap="none">
            <a:spAutoFit/>
          </a:bodyPr>
          <a:lstStyle/>
          <a:p>
            <a:pPr defTabSz="442420">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2. Hechos relevantes – Procedimiento de Planeación </a:t>
            </a:r>
          </a:p>
        </p:txBody>
      </p:sp>
    </p:spTree>
    <p:extLst>
      <p:ext uri="{BB962C8B-B14F-4D97-AF65-F5344CB8AC3E}">
        <p14:creationId xmlns:p14="http://schemas.microsoft.com/office/powerpoint/2010/main" val="302938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35D8CECC-9BBA-0647-9F90-9DD0EC7662F2}"/>
              </a:ext>
            </a:extLst>
          </p:cNvPr>
          <p:cNvSpPr/>
          <p:nvPr/>
        </p:nvSpPr>
        <p:spPr>
          <a:xfrm>
            <a:off x="4873759" y="2579936"/>
            <a:ext cx="2444482" cy="3397289"/>
          </a:xfrm>
          <a:custGeom>
            <a:avLst/>
            <a:gdLst/>
            <a:ahLst/>
            <a:cxnLst>
              <a:cxn ang="0">
                <a:pos x="wd2" y="hd2"/>
              </a:cxn>
              <a:cxn ang="5400000">
                <a:pos x="wd2" y="hd2"/>
              </a:cxn>
              <a:cxn ang="10800000">
                <a:pos x="wd2" y="hd2"/>
              </a:cxn>
              <a:cxn ang="16200000">
                <a:pos x="wd2" y="hd2"/>
              </a:cxn>
            </a:cxnLst>
            <a:rect l="0" t="0" r="r" b="b"/>
            <a:pathLst>
              <a:path w="21600" h="21600" extrusionOk="0">
                <a:moveTo>
                  <a:pt x="21268" y="17243"/>
                </a:moveTo>
                <a:lnTo>
                  <a:pt x="18056" y="17243"/>
                </a:lnTo>
                <a:lnTo>
                  <a:pt x="16062" y="15888"/>
                </a:lnTo>
                <a:lnTo>
                  <a:pt x="18536" y="15888"/>
                </a:lnTo>
                <a:cubicBezTo>
                  <a:pt x="18720" y="15888"/>
                  <a:pt x="18868" y="15782"/>
                  <a:pt x="18868" y="15649"/>
                </a:cubicBezTo>
                <a:cubicBezTo>
                  <a:pt x="18868" y="15516"/>
                  <a:pt x="18720" y="15410"/>
                  <a:pt x="18536" y="15410"/>
                </a:cubicBezTo>
                <a:lnTo>
                  <a:pt x="11705" y="15410"/>
                </a:lnTo>
                <a:lnTo>
                  <a:pt x="11705" y="0"/>
                </a:lnTo>
                <a:lnTo>
                  <a:pt x="9526" y="0"/>
                </a:lnTo>
                <a:lnTo>
                  <a:pt x="9526" y="15410"/>
                </a:lnTo>
                <a:lnTo>
                  <a:pt x="2326" y="15410"/>
                </a:lnTo>
                <a:cubicBezTo>
                  <a:pt x="2142" y="15410"/>
                  <a:pt x="1994" y="15516"/>
                  <a:pt x="1994" y="15649"/>
                </a:cubicBezTo>
                <a:cubicBezTo>
                  <a:pt x="1994" y="15782"/>
                  <a:pt x="2142" y="15888"/>
                  <a:pt x="2326" y="15888"/>
                </a:cubicBezTo>
                <a:lnTo>
                  <a:pt x="5391" y="15888"/>
                </a:lnTo>
                <a:lnTo>
                  <a:pt x="3397" y="17243"/>
                </a:lnTo>
                <a:lnTo>
                  <a:pt x="185" y="17243"/>
                </a:lnTo>
                <a:cubicBezTo>
                  <a:pt x="74" y="17243"/>
                  <a:pt x="0" y="17296"/>
                  <a:pt x="0" y="17376"/>
                </a:cubicBezTo>
                <a:cubicBezTo>
                  <a:pt x="0" y="17455"/>
                  <a:pt x="74" y="17508"/>
                  <a:pt x="185" y="17508"/>
                </a:cubicBezTo>
                <a:lnTo>
                  <a:pt x="3286" y="17508"/>
                </a:lnTo>
                <a:lnTo>
                  <a:pt x="3286" y="19661"/>
                </a:lnTo>
                <a:cubicBezTo>
                  <a:pt x="3286" y="19740"/>
                  <a:pt x="3360" y="19793"/>
                  <a:pt x="3471" y="19793"/>
                </a:cubicBezTo>
                <a:cubicBezTo>
                  <a:pt x="3582" y="19793"/>
                  <a:pt x="3655" y="19740"/>
                  <a:pt x="3655" y="19661"/>
                </a:cubicBezTo>
                <a:lnTo>
                  <a:pt x="3655" y="17455"/>
                </a:lnTo>
                <a:lnTo>
                  <a:pt x="5908" y="15914"/>
                </a:lnTo>
                <a:lnTo>
                  <a:pt x="7053" y="15914"/>
                </a:lnTo>
                <a:lnTo>
                  <a:pt x="7053" y="19634"/>
                </a:lnTo>
                <a:lnTo>
                  <a:pt x="4616" y="21387"/>
                </a:lnTo>
                <a:cubicBezTo>
                  <a:pt x="4542" y="21441"/>
                  <a:pt x="4542" y="21520"/>
                  <a:pt x="4616" y="21573"/>
                </a:cubicBezTo>
                <a:cubicBezTo>
                  <a:pt x="4652" y="21600"/>
                  <a:pt x="4689" y="21600"/>
                  <a:pt x="4763" y="21600"/>
                </a:cubicBezTo>
                <a:cubicBezTo>
                  <a:pt x="4837" y="21600"/>
                  <a:pt x="4874" y="21600"/>
                  <a:pt x="4911" y="21573"/>
                </a:cubicBezTo>
                <a:lnTo>
                  <a:pt x="7274" y="19873"/>
                </a:lnTo>
                <a:lnTo>
                  <a:pt x="9526" y="21494"/>
                </a:lnTo>
                <a:cubicBezTo>
                  <a:pt x="9563" y="21520"/>
                  <a:pt x="9600" y="21520"/>
                  <a:pt x="9674" y="21520"/>
                </a:cubicBezTo>
                <a:cubicBezTo>
                  <a:pt x="9748" y="21520"/>
                  <a:pt x="9785" y="21520"/>
                  <a:pt x="9822" y="21494"/>
                </a:cubicBezTo>
                <a:cubicBezTo>
                  <a:pt x="9895" y="21441"/>
                  <a:pt x="9895" y="21361"/>
                  <a:pt x="9822" y="21308"/>
                </a:cubicBezTo>
                <a:lnTo>
                  <a:pt x="7495" y="19634"/>
                </a:lnTo>
                <a:lnTo>
                  <a:pt x="7495" y="15914"/>
                </a:lnTo>
                <a:lnTo>
                  <a:pt x="10228" y="15914"/>
                </a:lnTo>
                <a:lnTo>
                  <a:pt x="8049" y="17482"/>
                </a:lnTo>
                <a:cubicBezTo>
                  <a:pt x="7975" y="17535"/>
                  <a:pt x="7975" y="17615"/>
                  <a:pt x="8049" y="17668"/>
                </a:cubicBezTo>
                <a:cubicBezTo>
                  <a:pt x="8086" y="17694"/>
                  <a:pt x="8123" y="17694"/>
                  <a:pt x="8197" y="17694"/>
                </a:cubicBezTo>
                <a:cubicBezTo>
                  <a:pt x="8271" y="17694"/>
                  <a:pt x="8308" y="17694"/>
                  <a:pt x="8345" y="17668"/>
                </a:cubicBezTo>
                <a:lnTo>
                  <a:pt x="10708" y="15968"/>
                </a:lnTo>
                <a:lnTo>
                  <a:pt x="12960" y="17588"/>
                </a:lnTo>
                <a:cubicBezTo>
                  <a:pt x="12997" y="17615"/>
                  <a:pt x="13034" y="17615"/>
                  <a:pt x="13108" y="17615"/>
                </a:cubicBezTo>
                <a:cubicBezTo>
                  <a:pt x="13182" y="17615"/>
                  <a:pt x="13219" y="17615"/>
                  <a:pt x="13255" y="17588"/>
                </a:cubicBezTo>
                <a:cubicBezTo>
                  <a:pt x="13329" y="17535"/>
                  <a:pt x="13329" y="17455"/>
                  <a:pt x="13255" y="17402"/>
                </a:cubicBezTo>
                <a:lnTo>
                  <a:pt x="11188" y="15914"/>
                </a:lnTo>
                <a:lnTo>
                  <a:pt x="14105" y="15914"/>
                </a:lnTo>
                <a:lnTo>
                  <a:pt x="14105" y="19634"/>
                </a:lnTo>
                <a:lnTo>
                  <a:pt x="11778" y="21308"/>
                </a:lnTo>
                <a:cubicBezTo>
                  <a:pt x="11705" y="21361"/>
                  <a:pt x="11705" y="21441"/>
                  <a:pt x="11778" y="21494"/>
                </a:cubicBezTo>
                <a:cubicBezTo>
                  <a:pt x="11815" y="21520"/>
                  <a:pt x="11852" y="21520"/>
                  <a:pt x="11926" y="21520"/>
                </a:cubicBezTo>
                <a:cubicBezTo>
                  <a:pt x="12000" y="21520"/>
                  <a:pt x="12037" y="21520"/>
                  <a:pt x="12074" y="21494"/>
                </a:cubicBezTo>
                <a:lnTo>
                  <a:pt x="14326" y="19873"/>
                </a:lnTo>
                <a:lnTo>
                  <a:pt x="16689" y="21573"/>
                </a:lnTo>
                <a:cubicBezTo>
                  <a:pt x="16726" y="21600"/>
                  <a:pt x="16763" y="21600"/>
                  <a:pt x="16837" y="21600"/>
                </a:cubicBezTo>
                <a:cubicBezTo>
                  <a:pt x="16911" y="21600"/>
                  <a:pt x="16948" y="21600"/>
                  <a:pt x="16985" y="21573"/>
                </a:cubicBezTo>
                <a:cubicBezTo>
                  <a:pt x="17058" y="21520"/>
                  <a:pt x="17058" y="21441"/>
                  <a:pt x="16985" y="21387"/>
                </a:cubicBezTo>
                <a:lnTo>
                  <a:pt x="14547" y="19634"/>
                </a:lnTo>
                <a:lnTo>
                  <a:pt x="14547" y="15914"/>
                </a:lnTo>
                <a:lnTo>
                  <a:pt x="15692" y="15914"/>
                </a:lnTo>
                <a:lnTo>
                  <a:pt x="17945" y="17455"/>
                </a:lnTo>
                <a:lnTo>
                  <a:pt x="17945" y="19661"/>
                </a:lnTo>
                <a:cubicBezTo>
                  <a:pt x="17945" y="19740"/>
                  <a:pt x="18018" y="19793"/>
                  <a:pt x="18129" y="19793"/>
                </a:cubicBezTo>
                <a:cubicBezTo>
                  <a:pt x="18240" y="19793"/>
                  <a:pt x="18314" y="19740"/>
                  <a:pt x="18314" y="19661"/>
                </a:cubicBezTo>
                <a:lnTo>
                  <a:pt x="18314" y="17508"/>
                </a:lnTo>
                <a:lnTo>
                  <a:pt x="21415" y="17508"/>
                </a:lnTo>
                <a:cubicBezTo>
                  <a:pt x="21526" y="17508"/>
                  <a:pt x="21600" y="17455"/>
                  <a:pt x="21600" y="17376"/>
                </a:cubicBezTo>
                <a:cubicBezTo>
                  <a:pt x="21600" y="17296"/>
                  <a:pt x="21379" y="17243"/>
                  <a:pt x="21268" y="17243"/>
                </a:cubicBezTo>
                <a:close/>
              </a:path>
            </a:pathLst>
          </a:custGeom>
          <a:solidFill>
            <a:schemeClr val="bg2">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grpSp>
        <p:nvGrpSpPr>
          <p:cNvPr id="7" name="Group 11">
            <a:extLst>
              <a:ext uri="{FF2B5EF4-FFF2-40B4-BE49-F238E27FC236}">
                <a16:creationId xmlns:a16="http://schemas.microsoft.com/office/drawing/2014/main" id="{D4399F02-0EEE-4CE7-9B62-B0F2E6684FB8}"/>
              </a:ext>
            </a:extLst>
          </p:cNvPr>
          <p:cNvGrpSpPr/>
          <p:nvPr/>
        </p:nvGrpSpPr>
        <p:grpSpPr>
          <a:xfrm>
            <a:off x="3900774" y="1284538"/>
            <a:ext cx="2525539" cy="1866446"/>
            <a:chOff x="3913915" y="1328546"/>
            <a:chExt cx="2525539" cy="1866446"/>
          </a:xfrm>
          <a:solidFill>
            <a:srgbClr val="7DD227"/>
          </a:solidFill>
        </p:grpSpPr>
        <p:sp>
          <p:nvSpPr>
            <p:cNvPr id="29" name="Shape">
              <a:extLst>
                <a:ext uri="{FF2B5EF4-FFF2-40B4-BE49-F238E27FC236}">
                  <a16:creationId xmlns:a16="http://schemas.microsoft.com/office/drawing/2014/main" id="{F713DE28-0D05-4201-A177-BD6AF06EF7AD}"/>
                </a:ext>
              </a:extLst>
            </p:cNvPr>
            <p:cNvSpPr/>
            <p:nvPr/>
          </p:nvSpPr>
          <p:spPr>
            <a:xfrm>
              <a:off x="3913915" y="1328546"/>
              <a:ext cx="2525539" cy="1866446"/>
            </a:xfrm>
            <a:custGeom>
              <a:avLst/>
              <a:gdLst/>
              <a:ahLst/>
              <a:cxnLst>
                <a:cxn ang="0">
                  <a:pos x="wd2" y="hd2"/>
                </a:cxn>
                <a:cxn ang="5400000">
                  <a:pos x="wd2" y="hd2"/>
                </a:cxn>
                <a:cxn ang="10800000">
                  <a:pos x="wd2" y="hd2"/>
                </a:cxn>
                <a:cxn ang="16200000">
                  <a:pos x="wd2" y="hd2"/>
                </a:cxn>
              </a:cxnLst>
              <a:rect l="0" t="0" r="r" b="b"/>
              <a:pathLst>
                <a:path w="20146" h="19892" extrusionOk="0">
                  <a:moveTo>
                    <a:pt x="9926" y="849"/>
                  </a:moveTo>
                  <a:cubicBezTo>
                    <a:pt x="12893" y="2675"/>
                    <a:pt x="14426" y="6862"/>
                    <a:pt x="13926" y="10914"/>
                  </a:cubicBezTo>
                  <a:cubicBezTo>
                    <a:pt x="13826" y="11760"/>
                    <a:pt x="14126" y="12607"/>
                    <a:pt x="14693" y="12963"/>
                  </a:cubicBezTo>
                  <a:lnTo>
                    <a:pt x="14760" y="13007"/>
                  </a:lnTo>
                  <a:cubicBezTo>
                    <a:pt x="15193" y="13275"/>
                    <a:pt x="15693" y="13275"/>
                    <a:pt x="16126" y="12963"/>
                  </a:cubicBezTo>
                  <a:cubicBezTo>
                    <a:pt x="16893" y="12428"/>
                    <a:pt x="17826" y="12384"/>
                    <a:pt x="18660" y="12963"/>
                  </a:cubicBezTo>
                  <a:cubicBezTo>
                    <a:pt x="19926" y="13854"/>
                    <a:pt x="20493" y="15947"/>
                    <a:pt x="19926" y="17684"/>
                  </a:cubicBezTo>
                  <a:cubicBezTo>
                    <a:pt x="19293" y="19599"/>
                    <a:pt x="17593" y="20445"/>
                    <a:pt x="16193" y="19510"/>
                  </a:cubicBezTo>
                  <a:cubicBezTo>
                    <a:pt x="15360" y="18975"/>
                    <a:pt x="14826" y="17906"/>
                    <a:pt x="14693" y="16793"/>
                  </a:cubicBezTo>
                  <a:cubicBezTo>
                    <a:pt x="14626" y="16170"/>
                    <a:pt x="14326" y="15680"/>
                    <a:pt x="13893" y="15412"/>
                  </a:cubicBezTo>
                  <a:lnTo>
                    <a:pt x="13860" y="15368"/>
                  </a:lnTo>
                  <a:cubicBezTo>
                    <a:pt x="13293" y="14967"/>
                    <a:pt x="12593" y="15190"/>
                    <a:pt x="12160" y="15813"/>
                  </a:cubicBezTo>
                  <a:cubicBezTo>
                    <a:pt x="10093" y="18753"/>
                    <a:pt x="6760" y="19688"/>
                    <a:pt x="3926" y="17817"/>
                  </a:cubicBezTo>
                  <a:cubicBezTo>
                    <a:pt x="293" y="15412"/>
                    <a:pt x="-1107" y="9400"/>
                    <a:pt x="960" y="4679"/>
                  </a:cubicBezTo>
                  <a:cubicBezTo>
                    <a:pt x="2760" y="493"/>
                    <a:pt x="6693" y="-1155"/>
                    <a:pt x="9926" y="849"/>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0" name="Circle">
              <a:extLst>
                <a:ext uri="{FF2B5EF4-FFF2-40B4-BE49-F238E27FC236}">
                  <a16:creationId xmlns:a16="http://schemas.microsoft.com/office/drawing/2014/main" id="{C1ED4769-9165-4936-821B-2296730B2E0A}"/>
                </a:ext>
              </a:extLst>
            </p:cNvPr>
            <p:cNvSpPr/>
            <p:nvPr/>
          </p:nvSpPr>
          <p:spPr>
            <a:xfrm>
              <a:off x="5894845" y="2651359"/>
              <a:ext cx="401162" cy="401159"/>
            </a:xfrm>
            <a:prstGeom prst="ellipse">
              <a:avLst/>
            </a:prstGeom>
            <a:solidFill>
              <a:schemeClr val="bg1"/>
            </a:solidFill>
            <a:ln w="12700">
              <a:miter lim="400000"/>
            </a:ln>
            <a:effectLst>
              <a:outerShdw blurRad="50800" dist="38100" dir="2700000" algn="tl" rotWithShape="0">
                <a:prstClr val="black">
                  <a:alpha val="40000"/>
                </a:prstClr>
              </a:outerShdw>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grpSp>
      <p:grpSp>
        <p:nvGrpSpPr>
          <p:cNvPr id="18" name="Group 15">
            <a:extLst>
              <a:ext uri="{FF2B5EF4-FFF2-40B4-BE49-F238E27FC236}">
                <a16:creationId xmlns:a16="http://schemas.microsoft.com/office/drawing/2014/main" id="{FE9BE191-1795-43B7-BAB9-B55A5396E679}"/>
              </a:ext>
            </a:extLst>
          </p:cNvPr>
          <p:cNvGrpSpPr/>
          <p:nvPr/>
        </p:nvGrpSpPr>
        <p:grpSpPr>
          <a:xfrm>
            <a:off x="5738258" y="2245640"/>
            <a:ext cx="2525539" cy="1866446"/>
            <a:chOff x="5752545" y="2289648"/>
            <a:chExt cx="2525539" cy="1866446"/>
          </a:xfrm>
        </p:grpSpPr>
        <p:sp>
          <p:nvSpPr>
            <p:cNvPr id="27" name="Shape">
              <a:extLst>
                <a:ext uri="{FF2B5EF4-FFF2-40B4-BE49-F238E27FC236}">
                  <a16:creationId xmlns:a16="http://schemas.microsoft.com/office/drawing/2014/main" id="{C575F0EC-5A30-4094-8BB4-385941FCDFF0}"/>
                </a:ext>
              </a:extLst>
            </p:cNvPr>
            <p:cNvSpPr/>
            <p:nvPr/>
          </p:nvSpPr>
          <p:spPr>
            <a:xfrm>
              <a:off x="5752545" y="2289648"/>
              <a:ext cx="2525539" cy="1866446"/>
            </a:xfrm>
            <a:custGeom>
              <a:avLst/>
              <a:gdLst/>
              <a:ahLst/>
              <a:cxnLst>
                <a:cxn ang="0">
                  <a:pos x="wd2" y="hd2"/>
                </a:cxn>
                <a:cxn ang="5400000">
                  <a:pos x="wd2" y="hd2"/>
                </a:cxn>
                <a:cxn ang="10800000">
                  <a:pos x="wd2" y="hd2"/>
                </a:cxn>
                <a:cxn ang="16200000">
                  <a:pos x="wd2" y="hd2"/>
                </a:cxn>
              </a:cxnLst>
              <a:rect l="0" t="0" r="r" b="b"/>
              <a:pathLst>
                <a:path w="20146" h="19892" extrusionOk="0">
                  <a:moveTo>
                    <a:pt x="10220" y="849"/>
                  </a:moveTo>
                  <a:cubicBezTo>
                    <a:pt x="7253" y="2675"/>
                    <a:pt x="5720" y="6862"/>
                    <a:pt x="6220" y="10914"/>
                  </a:cubicBezTo>
                  <a:cubicBezTo>
                    <a:pt x="6320" y="11760"/>
                    <a:pt x="6020" y="12607"/>
                    <a:pt x="5453" y="12963"/>
                  </a:cubicBezTo>
                  <a:lnTo>
                    <a:pt x="5386" y="13007"/>
                  </a:lnTo>
                  <a:cubicBezTo>
                    <a:pt x="4953" y="13275"/>
                    <a:pt x="4453" y="13275"/>
                    <a:pt x="4020" y="12963"/>
                  </a:cubicBezTo>
                  <a:cubicBezTo>
                    <a:pt x="3253" y="12428"/>
                    <a:pt x="2320" y="12384"/>
                    <a:pt x="1486" y="12963"/>
                  </a:cubicBezTo>
                  <a:cubicBezTo>
                    <a:pt x="220" y="13854"/>
                    <a:pt x="-347" y="15947"/>
                    <a:pt x="220" y="17684"/>
                  </a:cubicBezTo>
                  <a:cubicBezTo>
                    <a:pt x="853" y="19599"/>
                    <a:pt x="2553" y="20445"/>
                    <a:pt x="3953" y="19510"/>
                  </a:cubicBezTo>
                  <a:cubicBezTo>
                    <a:pt x="4786" y="18975"/>
                    <a:pt x="5320" y="17906"/>
                    <a:pt x="5453" y="16793"/>
                  </a:cubicBezTo>
                  <a:cubicBezTo>
                    <a:pt x="5520" y="16170"/>
                    <a:pt x="5820" y="15680"/>
                    <a:pt x="6253" y="15412"/>
                  </a:cubicBezTo>
                  <a:lnTo>
                    <a:pt x="6286" y="15368"/>
                  </a:lnTo>
                  <a:cubicBezTo>
                    <a:pt x="6853" y="14967"/>
                    <a:pt x="7553" y="15190"/>
                    <a:pt x="7986" y="15813"/>
                  </a:cubicBezTo>
                  <a:cubicBezTo>
                    <a:pt x="10053" y="18753"/>
                    <a:pt x="13386" y="19688"/>
                    <a:pt x="16220" y="17817"/>
                  </a:cubicBezTo>
                  <a:cubicBezTo>
                    <a:pt x="19853" y="15412"/>
                    <a:pt x="21253" y="9400"/>
                    <a:pt x="19186" y="4679"/>
                  </a:cubicBezTo>
                  <a:cubicBezTo>
                    <a:pt x="17420" y="493"/>
                    <a:pt x="13486" y="-1155"/>
                    <a:pt x="10220" y="849"/>
                  </a:cubicBezTo>
                  <a:close/>
                </a:path>
              </a:pathLst>
            </a:custGeom>
            <a:solidFill>
              <a:schemeClr val="accent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8" name="Circle">
              <a:extLst>
                <a:ext uri="{FF2B5EF4-FFF2-40B4-BE49-F238E27FC236}">
                  <a16:creationId xmlns:a16="http://schemas.microsoft.com/office/drawing/2014/main" id="{79D2F628-332F-4420-AA01-7FF6E6F0AC98}"/>
                </a:ext>
              </a:extLst>
            </p:cNvPr>
            <p:cNvSpPr/>
            <p:nvPr/>
          </p:nvSpPr>
          <p:spPr>
            <a:xfrm>
              <a:off x="5895991" y="3611490"/>
              <a:ext cx="401162" cy="401159"/>
            </a:xfrm>
            <a:prstGeom prst="ellipse">
              <a:avLst/>
            </a:prstGeom>
            <a:solidFill>
              <a:schemeClr val="bg1"/>
            </a:solidFill>
            <a:ln w="12700">
              <a:miter lim="400000"/>
            </a:ln>
            <a:effectLst>
              <a:outerShdw blurRad="50800" dist="38100" dir="2700000" algn="tl" rotWithShape="0">
                <a:prstClr val="black">
                  <a:alpha val="40000"/>
                </a:prstClr>
              </a:outerShdw>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grpSp>
      <p:pic>
        <p:nvPicPr>
          <p:cNvPr id="19" name="Graphic 23" descr="Gears">
            <a:extLst>
              <a:ext uri="{FF2B5EF4-FFF2-40B4-BE49-F238E27FC236}">
                <a16:creationId xmlns:a16="http://schemas.microsoft.com/office/drawing/2014/main" id="{128474C4-FD52-3A46-8C5B-17D1226C2A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6446" y="2554434"/>
            <a:ext cx="1127132" cy="1127132"/>
          </a:xfrm>
          <a:prstGeom prst="rect">
            <a:avLst/>
          </a:prstGeom>
        </p:spPr>
      </p:pic>
      <p:pic>
        <p:nvPicPr>
          <p:cNvPr id="20" name="Graphic 25" descr="Lights On">
            <a:extLst>
              <a:ext uri="{FF2B5EF4-FFF2-40B4-BE49-F238E27FC236}">
                <a16:creationId xmlns:a16="http://schemas.microsoft.com/office/drawing/2014/main" id="{88A0D92A-DC33-3847-AED7-82BEF452CA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7644" y="1604756"/>
            <a:ext cx="1127132" cy="1127132"/>
          </a:xfrm>
          <a:prstGeom prst="rect">
            <a:avLst/>
          </a:prstGeom>
        </p:spPr>
      </p:pic>
      <p:grpSp>
        <p:nvGrpSpPr>
          <p:cNvPr id="21" name="Group 23">
            <a:extLst>
              <a:ext uri="{FF2B5EF4-FFF2-40B4-BE49-F238E27FC236}">
                <a16:creationId xmlns:a16="http://schemas.microsoft.com/office/drawing/2014/main" id="{52425AE3-274C-4E58-85DC-D6B67909896B}"/>
              </a:ext>
            </a:extLst>
          </p:cNvPr>
          <p:cNvGrpSpPr/>
          <p:nvPr/>
        </p:nvGrpSpPr>
        <p:grpSpPr>
          <a:xfrm>
            <a:off x="380450" y="1533835"/>
            <a:ext cx="3192267" cy="1087126"/>
            <a:chOff x="231992" y="2588917"/>
            <a:chExt cx="3192267" cy="1087126"/>
          </a:xfrm>
        </p:grpSpPr>
        <p:sp>
          <p:nvSpPr>
            <p:cNvPr id="25" name="TextBox 24">
              <a:extLst>
                <a:ext uri="{FF2B5EF4-FFF2-40B4-BE49-F238E27FC236}">
                  <a16:creationId xmlns:a16="http://schemas.microsoft.com/office/drawing/2014/main" id="{8BA6E503-A97D-4A81-9899-E8C8556CE158}"/>
                </a:ext>
              </a:extLst>
            </p:cNvPr>
            <p:cNvSpPr txBox="1"/>
            <p:nvPr/>
          </p:nvSpPr>
          <p:spPr>
            <a:xfrm>
              <a:off x="231992" y="2588917"/>
              <a:ext cx="2926080" cy="738664"/>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noProof="1">
                  <a:solidFill>
                    <a:srgbClr val="92D050"/>
                  </a:solidFill>
                  <a:latin typeface="Tahoma" panose="020B0604030504040204" pitchFamily="34" charset="0"/>
                  <a:ea typeface="Tahoma" panose="020B0604030504040204" pitchFamily="34" charset="0"/>
                  <a:cs typeface="Tahoma" panose="020B0604030504040204" pitchFamily="34" charset="0"/>
                </a:rPr>
                <a:t>Cubrimiento procesos</a:t>
              </a:r>
            </a:p>
            <a:p>
              <a:pPr algn="r"/>
              <a:endParaRPr lang="en-US" sz="2400" b="1" noProof="1">
                <a:solidFill>
                  <a:schemeClr val="bg2">
                    <a:lumMod val="50000"/>
                  </a:schemeClr>
                </a:solidFill>
              </a:endParaRPr>
            </a:p>
          </p:txBody>
        </p:sp>
        <p:sp>
          <p:nvSpPr>
            <p:cNvPr id="26" name="TextBox 25">
              <a:extLst>
                <a:ext uri="{FF2B5EF4-FFF2-40B4-BE49-F238E27FC236}">
                  <a16:creationId xmlns:a16="http://schemas.microsoft.com/office/drawing/2014/main" id="{415C93CC-37C2-4C63-87D2-52D26FED6A24}"/>
                </a:ext>
              </a:extLst>
            </p:cNvPr>
            <p:cNvSpPr txBox="1"/>
            <p:nvPr/>
          </p:nvSpPr>
          <p:spPr>
            <a:xfrm>
              <a:off x="498179" y="3091268"/>
              <a:ext cx="2926080" cy="58477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Procesos a cubrir con el plan 2024:  10</a:t>
              </a:r>
            </a:p>
          </p:txBody>
        </p:sp>
      </p:grpSp>
      <p:grpSp>
        <p:nvGrpSpPr>
          <p:cNvPr id="22" name="Group 29">
            <a:extLst>
              <a:ext uri="{FF2B5EF4-FFF2-40B4-BE49-F238E27FC236}">
                <a16:creationId xmlns:a16="http://schemas.microsoft.com/office/drawing/2014/main" id="{034B96F4-7909-4254-92BE-3C1BA779FB7C}"/>
              </a:ext>
            </a:extLst>
          </p:cNvPr>
          <p:cNvGrpSpPr/>
          <p:nvPr/>
        </p:nvGrpSpPr>
        <p:grpSpPr>
          <a:xfrm>
            <a:off x="8291226" y="3279873"/>
            <a:ext cx="3036140" cy="649822"/>
            <a:chOff x="222876" y="2714099"/>
            <a:chExt cx="3036140" cy="649822"/>
          </a:xfrm>
        </p:grpSpPr>
        <p:sp>
          <p:nvSpPr>
            <p:cNvPr id="23" name="TextBox 30">
              <a:extLst>
                <a:ext uri="{FF2B5EF4-FFF2-40B4-BE49-F238E27FC236}">
                  <a16:creationId xmlns:a16="http://schemas.microsoft.com/office/drawing/2014/main" id="{D701F28E-69B4-442B-B77F-AA0DB6CD3D1A}"/>
                </a:ext>
              </a:extLst>
            </p:cNvPr>
            <p:cNvSpPr txBox="1"/>
            <p:nvPr/>
          </p:nvSpPr>
          <p:spPr>
            <a:xfrm>
              <a:off x="222876" y="2714099"/>
              <a:ext cx="2926080"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noProof="1">
                  <a:solidFill>
                    <a:srgbClr val="92D050"/>
                  </a:solidFill>
                  <a:latin typeface="Tahoma" panose="020B0604030504040204" pitchFamily="34" charset="0"/>
                  <a:ea typeface="Tahoma" panose="020B0604030504040204" pitchFamily="34" charset="0"/>
                  <a:cs typeface="Tahoma" panose="020B0604030504040204" pitchFamily="34" charset="0"/>
                </a:rPr>
                <a:t>Cubrimiento proyectos</a:t>
              </a:r>
            </a:p>
          </p:txBody>
        </p:sp>
        <p:sp>
          <p:nvSpPr>
            <p:cNvPr id="24" name="TextBox 31">
              <a:extLst>
                <a:ext uri="{FF2B5EF4-FFF2-40B4-BE49-F238E27FC236}">
                  <a16:creationId xmlns:a16="http://schemas.microsoft.com/office/drawing/2014/main" id="{B1ADC37F-7873-4E69-87AD-82AC970F0813}"/>
                </a:ext>
              </a:extLst>
            </p:cNvPr>
            <p:cNvSpPr txBox="1"/>
            <p:nvPr/>
          </p:nvSpPr>
          <p:spPr>
            <a:xfrm>
              <a:off x="332936" y="3086922"/>
              <a:ext cx="2926080" cy="27699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1200"/>
                </a:spcAft>
              </a:pPr>
              <a:endParaRPr lang="en-US" sz="1200" noProof="1">
                <a:solidFill>
                  <a:schemeClr val="bg2">
                    <a:lumMod val="50000"/>
                  </a:schemeClr>
                </a:solidFill>
              </a:endParaRPr>
            </a:p>
          </p:txBody>
        </p:sp>
      </p:grpSp>
      <p:sp>
        <p:nvSpPr>
          <p:cNvPr id="31" name="TextBox 25">
            <a:extLst>
              <a:ext uri="{FF2B5EF4-FFF2-40B4-BE49-F238E27FC236}">
                <a16:creationId xmlns:a16="http://schemas.microsoft.com/office/drawing/2014/main" id="{9869A845-0B5F-C261-6E0C-348DB9F55ACA}"/>
              </a:ext>
            </a:extLst>
          </p:cNvPr>
          <p:cNvSpPr txBox="1"/>
          <p:nvPr/>
        </p:nvSpPr>
        <p:spPr>
          <a:xfrm>
            <a:off x="8657279" y="3758143"/>
            <a:ext cx="2926080" cy="107721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Proyectos a cubrir con el plan 2024: 2</a:t>
            </a:r>
          </a:p>
          <a:p>
            <a:pPr marL="342900" indent="-342900" algn="just">
              <a:buFont typeface="Arial" panose="020B0604020202020204" pitchFamily="34" charset="0"/>
              <a:buChar char="•"/>
            </a:pPr>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Ptar Aguas Claras </a:t>
            </a:r>
          </a:p>
          <a:p>
            <a:pPr marL="342900" indent="-342900" algn="just">
              <a:buFont typeface="Arial" panose="020B0604020202020204" pitchFamily="34" charset="0"/>
              <a:buChar char="•"/>
            </a:pPr>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Aguas del Atrato</a:t>
            </a:r>
          </a:p>
        </p:txBody>
      </p:sp>
      <p:grpSp>
        <p:nvGrpSpPr>
          <p:cNvPr id="32" name="Grupo 31">
            <a:extLst>
              <a:ext uri="{FF2B5EF4-FFF2-40B4-BE49-F238E27FC236}">
                <a16:creationId xmlns:a16="http://schemas.microsoft.com/office/drawing/2014/main" id="{F0890074-132C-4705-B5BD-DCA142246136}"/>
              </a:ext>
            </a:extLst>
          </p:cNvPr>
          <p:cNvGrpSpPr/>
          <p:nvPr/>
        </p:nvGrpSpPr>
        <p:grpSpPr>
          <a:xfrm>
            <a:off x="120327" y="321102"/>
            <a:ext cx="543547" cy="568851"/>
            <a:chOff x="174379" y="251546"/>
            <a:chExt cx="656973" cy="717207"/>
          </a:xfrm>
        </p:grpSpPr>
        <p:cxnSp>
          <p:nvCxnSpPr>
            <p:cNvPr id="33" name="Conector recto 32">
              <a:extLst>
                <a:ext uri="{FF2B5EF4-FFF2-40B4-BE49-F238E27FC236}">
                  <a16:creationId xmlns:a16="http://schemas.microsoft.com/office/drawing/2014/main" id="{01BB7858-9D1C-445F-A2A3-19599B3BF970}"/>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9E100BF3-6868-459F-A8ED-CCD2A6639529}"/>
                </a:ext>
              </a:extLst>
            </p:cNvPr>
            <p:cNvPicPr>
              <a:picLocks noChangeAspect="1"/>
            </p:cNvPicPr>
            <p:nvPr/>
          </p:nvPicPr>
          <p:blipFill>
            <a:blip r:embed="rId6">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
        <p:nvSpPr>
          <p:cNvPr id="35" name="Rectángulo 34">
            <a:extLst>
              <a:ext uri="{FF2B5EF4-FFF2-40B4-BE49-F238E27FC236}">
                <a16:creationId xmlns:a16="http://schemas.microsoft.com/office/drawing/2014/main" id="{16034356-2E51-4B67-A01F-340A965C8BC5}"/>
              </a:ext>
            </a:extLst>
          </p:cNvPr>
          <p:cNvSpPr/>
          <p:nvPr/>
        </p:nvSpPr>
        <p:spPr>
          <a:xfrm>
            <a:off x="689850" y="344324"/>
            <a:ext cx="6848285" cy="400110"/>
          </a:xfrm>
          <a:prstGeom prst="rect">
            <a:avLst/>
          </a:prstGeom>
        </p:spPr>
        <p:txBody>
          <a:bodyPr wrap="none">
            <a:spAutoFit/>
          </a:bodyPr>
          <a:lstStyle/>
          <a:p>
            <a:pPr defTabSz="442420">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2. Hechos relevantes – Cobertura Plan de Auditorias 2024</a:t>
            </a:r>
          </a:p>
        </p:txBody>
      </p:sp>
      <p:sp>
        <p:nvSpPr>
          <p:cNvPr id="37" name="TextBox 25">
            <a:extLst>
              <a:ext uri="{FF2B5EF4-FFF2-40B4-BE49-F238E27FC236}">
                <a16:creationId xmlns:a16="http://schemas.microsoft.com/office/drawing/2014/main" id="{D44CAD1C-4A10-4D47-8708-140173420145}"/>
              </a:ext>
            </a:extLst>
          </p:cNvPr>
          <p:cNvSpPr txBox="1"/>
          <p:nvPr/>
        </p:nvSpPr>
        <p:spPr>
          <a:xfrm>
            <a:off x="663874" y="2867519"/>
            <a:ext cx="3853821" cy="255454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Gestión Ambiental </a:t>
            </a:r>
          </a:p>
          <a:p>
            <a:pPr marL="342900" indent="-342900" algn="just">
              <a:buFont typeface="Arial" panose="020B0604020202020204" pitchFamily="34" charset="0"/>
              <a:buChar char="•"/>
            </a:pPr>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Adquisición de bienes y Servicios </a:t>
            </a:r>
          </a:p>
          <a:p>
            <a:pPr marL="342900" indent="-342900" algn="just">
              <a:buFont typeface="Arial" panose="020B0604020202020204" pitchFamily="34" charset="0"/>
              <a:buChar char="•"/>
            </a:pPr>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Calidad y Mejoramiento Continuo</a:t>
            </a:r>
          </a:p>
          <a:p>
            <a:pPr marL="342900" indent="-342900" algn="just">
              <a:buFont typeface="Arial" panose="020B0604020202020204" pitchFamily="34" charset="0"/>
              <a:buChar char="•"/>
            </a:pPr>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Gestión Financiera</a:t>
            </a:r>
          </a:p>
          <a:p>
            <a:pPr marL="342900" indent="-342900" algn="just">
              <a:buFont typeface="Arial" panose="020B0604020202020204" pitchFamily="34" charset="0"/>
              <a:buChar char="•"/>
            </a:pPr>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Proceso Gerencial </a:t>
            </a:r>
          </a:p>
          <a:p>
            <a:pPr marL="342900" indent="-342900" algn="just">
              <a:buFont typeface="Arial" panose="020B0604020202020204" pitchFamily="34" charset="0"/>
              <a:buChar char="•"/>
            </a:pPr>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Tecnologias de Información </a:t>
            </a:r>
          </a:p>
          <a:p>
            <a:pPr marL="342900" indent="-342900" algn="just">
              <a:buFont typeface="Arial" panose="020B0604020202020204" pitchFamily="34" charset="0"/>
              <a:buChar char="•"/>
            </a:pPr>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Gestión Comercial</a:t>
            </a:r>
          </a:p>
          <a:p>
            <a:pPr marL="342900" indent="-342900" algn="just">
              <a:buFont typeface="Arial" panose="020B0604020202020204" pitchFamily="34" charset="0"/>
              <a:buChar char="•"/>
            </a:pPr>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Proyectos e Infraestructura</a:t>
            </a:r>
          </a:p>
          <a:p>
            <a:pPr marL="342900" indent="-342900" algn="just">
              <a:buFont typeface="Arial" panose="020B0604020202020204" pitchFamily="34" charset="0"/>
              <a:buChar char="•"/>
            </a:pPr>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Mantenimiento</a:t>
            </a:r>
          </a:p>
          <a:p>
            <a:pPr marL="342900" indent="-342900" algn="just">
              <a:buFont typeface="Arial" panose="020B0604020202020204" pitchFamily="34" charset="0"/>
              <a:buChar char="•"/>
            </a:pPr>
            <a:r>
              <a:rPr lang="en-US" sz="1600" noProof="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Servicio de Acueducto </a:t>
            </a:r>
          </a:p>
        </p:txBody>
      </p:sp>
    </p:spTree>
    <p:extLst>
      <p:ext uri="{BB962C8B-B14F-4D97-AF65-F5344CB8AC3E}">
        <p14:creationId xmlns:p14="http://schemas.microsoft.com/office/powerpoint/2010/main" val="130335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B59EC946-6A59-4761-9A8B-7767113E0F09}"/>
              </a:ext>
            </a:extLst>
          </p:cNvPr>
          <p:cNvGrpSpPr/>
          <p:nvPr/>
        </p:nvGrpSpPr>
        <p:grpSpPr>
          <a:xfrm>
            <a:off x="120327" y="321102"/>
            <a:ext cx="543547" cy="568851"/>
            <a:chOff x="174379" y="251546"/>
            <a:chExt cx="656973" cy="717207"/>
          </a:xfrm>
        </p:grpSpPr>
        <p:cxnSp>
          <p:nvCxnSpPr>
            <p:cNvPr id="8" name="Conector recto 7">
              <a:extLst>
                <a:ext uri="{FF2B5EF4-FFF2-40B4-BE49-F238E27FC236}">
                  <a16:creationId xmlns:a16="http://schemas.microsoft.com/office/drawing/2014/main" id="{D827FDB9-48B1-4AD7-B1E0-8F8150600321}"/>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CBAC3D67-77C2-4331-8F71-8FE43E59F215}"/>
                </a:ext>
              </a:extLst>
            </p:cNvPr>
            <p:cNvPicPr>
              <a:picLocks noChangeAspect="1"/>
            </p:cNvPicPr>
            <p:nvPr/>
          </p:nvPicPr>
          <p:blipFill>
            <a:blip r:embed="rId2">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
        <p:nvSpPr>
          <p:cNvPr id="10" name="Rectángulo 9">
            <a:extLst>
              <a:ext uri="{FF2B5EF4-FFF2-40B4-BE49-F238E27FC236}">
                <a16:creationId xmlns:a16="http://schemas.microsoft.com/office/drawing/2014/main" id="{F7797202-10E7-4D0A-9D5A-BCE2C9AC7F57}"/>
              </a:ext>
            </a:extLst>
          </p:cNvPr>
          <p:cNvSpPr/>
          <p:nvPr/>
        </p:nvSpPr>
        <p:spPr>
          <a:xfrm>
            <a:off x="663874" y="427679"/>
            <a:ext cx="2598019" cy="400110"/>
          </a:xfrm>
          <a:prstGeom prst="rect">
            <a:avLst/>
          </a:prstGeom>
        </p:spPr>
        <p:txBody>
          <a:bodyPr wrap="none">
            <a:spAutoFit/>
          </a:bodyPr>
          <a:lstStyle/>
          <a:p>
            <a:pPr defTabSz="442420">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3. Plan de Auditorías </a:t>
            </a:r>
          </a:p>
        </p:txBody>
      </p:sp>
      <p:graphicFrame>
        <p:nvGraphicFramePr>
          <p:cNvPr id="5" name="Tabla 4">
            <a:extLst>
              <a:ext uri="{FF2B5EF4-FFF2-40B4-BE49-F238E27FC236}">
                <a16:creationId xmlns:a16="http://schemas.microsoft.com/office/drawing/2014/main" id="{F50C5209-BED1-4E00-B42D-9953268E1C65}"/>
              </a:ext>
            </a:extLst>
          </p:cNvPr>
          <p:cNvGraphicFramePr>
            <a:graphicFrameLocks noGrp="1"/>
          </p:cNvGraphicFramePr>
          <p:nvPr>
            <p:extLst>
              <p:ext uri="{D42A27DB-BD31-4B8C-83A1-F6EECF244321}">
                <p14:modId xmlns:p14="http://schemas.microsoft.com/office/powerpoint/2010/main" val="1433708282"/>
              </p:ext>
            </p:extLst>
          </p:nvPr>
        </p:nvGraphicFramePr>
        <p:xfrm>
          <a:off x="663874" y="1168079"/>
          <a:ext cx="10557624" cy="5358525"/>
        </p:xfrm>
        <a:graphic>
          <a:graphicData uri="http://schemas.openxmlformats.org/drawingml/2006/table">
            <a:tbl>
              <a:tblPr/>
              <a:tblGrid>
                <a:gridCol w="3664295">
                  <a:extLst>
                    <a:ext uri="{9D8B030D-6E8A-4147-A177-3AD203B41FA5}">
                      <a16:colId xmlns:a16="http://schemas.microsoft.com/office/drawing/2014/main" val="2344377838"/>
                    </a:ext>
                  </a:extLst>
                </a:gridCol>
                <a:gridCol w="3741411">
                  <a:extLst>
                    <a:ext uri="{9D8B030D-6E8A-4147-A177-3AD203B41FA5}">
                      <a16:colId xmlns:a16="http://schemas.microsoft.com/office/drawing/2014/main" val="2609521413"/>
                    </a:ext>
                  </a:extLst>
                </a:gridCol>
                <a:gridCol w="1218258">
                  <a:extLst>
                    <a:ext uri="{9D8B030D-6E8A-4147-A177-3AD203B41FA5}">
                      <a16:colId xmlns:a16="http://schemas.microsoft.com/office/drawing/2014/main" val="3274769174"/>
                    </a:ext>
                  </a:extLst>
                </a:gridCol>
                <a:gridCol w="863029">
                  <a:extLst>
                    <a:ext uri="{9D8B030D-6E8A-4147-A177-3AD203B41FA5}">
                      <a16:colId xmlns:a16="http://schemas.microsoft.com/office/drawing/2014/main" val="1553363645"/>
                    </a:ext>
                  </a:extLst>
                </a:gridCol>
                <a:gridCol w="1070631">
                  <a:extLst>
                    <a:ext uri="{9D8B030D-6E8A-4147-A177-3AD203B41FA5}">
                      <a16:colId xmlns:a16="http://schemas.microsoft.com/office/drawing/2014/main" val="3049909306"/>
                    </a:ext>
                  </a:extLst>
                </a:gridCol>
              </a:tblGrid>
              <a:tr h="350185">
                <a:tc>
                  <a:txBody>
                    <a:bodyPr/>
                    <a:lstStyle/>
                    <a:p>
                      <a:pPr algn="ctr" rtl="0" fontAlgn="ctr"/>
                      <a:r>
                        <a:rPr lang="es-CO" sz="1400" b="1" i="0" u="none" strike="noStrike">
                          <a:solidFill>
                            <a:srgbClr val="7F7F7F"/>
                          </a:solidFill>
                          <a:effectLst/>
                          <a:latin typeface="Tahoma" panose="020B0604030504040204" pitchFamily="34" charset="0"/>
                        </a:rPr>
                        <a:t>PROCESO ( Unidad Auditable)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CO" sz="1400" b="1" i="0" u="none" strike="noStrike">
                          <a:solidFill>
                            <a:srgbClr val="7F7F7F"/>
                          </a:solidFill>
                          <a:effectLst/>
                          <a:latin typeface="Tahoma" panose="020B0604030504040204" pitchFamily="34" charset="0"/>
                        </a:rPr>
                        <a:t>TRABAJO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CO" sz="1400" b="1" i="0" u="none" strike="noStrike">
                          <a:solidFill>
                            <a:srgbClr val="7F7F7F"/>
                          </a:solidFill>
                          <a:effectLst/>
                          <a:latin typeface="Tahoma" panose="020B0604030504040204" pitchFamily="34" charset="0"/>
                        </a:rPr>
                        <a:t>NORMATIVO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CO" sz="1400" b="1" i="0" u="none" strike="noStrike">
                          <a:solidFill>
                            <a:srgbClr val="7F7F7F"/>
                          </a:solidFill>
                          <a:effectLst/>
                          <a:latin typeface="Tahoma" panose="020B0604030504040204" pitchFamily="34" charset="0"/>
                        </a:rPr>
                        <a:t>AGUAS CLARAS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s-CO" sz="1400" b="1" i="0" u="none" strike="noStrike">
                          <a:solidFill>
                            <a:srgbClr val="7F7F7F"/>
                          </a:solidFill>
                          <a:effectLst/>
                          <a:latin typeface="Tahoma" panose="020B0604030504040204" pitchFamily="34" charset="0"/>
                        </a:rPr>
                        <a:t>AGUAS DE ATRATO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95952588"/>
                  </a:ext>
                </a:extLst>
              </a:tr>
              <a:tr h="265005">
                <a:tc>
                  <a:txBody>
                    <a:bodyPr/>
                    <a:lstStyle/>
                    <a:p>
                      <a:pPr algn="l" rtl="0" fontAlgn="ctr"/>
                      <a:r>
                        <a:rPr lang="es-CO" sz="1400" b="0" i="0" u="none" strike="noStrike">
                          <a:solidFill>
                            <a:schemeClr val="bg1">
                              <a:lumMod val="50000"/>
                            </a:schemeClr>
                          </a:solidFill>
                          <a:effectLst/>
                          <a:latin typeface="Tahoma" panose="020B0604030504040204" pitchFamily="34" charset="0"/>
                        </a:rPr>
                        <a:t>Gestión Ambiental</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1400" b="0" i="0" u="none" strike="noStrike" dirty="0">
                          <a:solidFill>
                            <a:schemeClr val="bg1">
                              <a:lumMod val="50000"/>
                            </a:schemeClr>
                          </a:solidFill>
                          <a:effectLst/>
                          <a:latin typeface="Tahoma" panose="020B0604030504040204" pitchFamily="34" charset="0"/>
                        </a:rPr>
                        <a:t>Gestión de Biosólidos</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2332"/>
                  </a:ext>
                </a:extLst>
              </a:tr>
              <a:tr h="265005">
                <a:tc rowSpan="2">
                  <a:txBody>
                    <a:bodyPr/>
                    <a:lstStyle/>
                    <a:p>
                      <a:pPr algn="l" rtl="0" fontAlgn="ctr"/>
                      <a:r>
                        <a:rPr lang="es-ES" sz="1400" b="0" i="0" u="none" strike="noStrike" dirty="0">
                          <a:solidFill>
                            <a:schemeClr val="bg1">
                              <a:lumMod val="50000"/>
                            </a:schemeClr>
                          </a:solidFill>
                          <a:effectLst/>
                          <a:latin typeface="Tahoma" panose="020B0604030504040204" pitchFamily="34" charset="0"/>
                        </a:rPr>
                        <a:t>Adquisición de bienes y servicio</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S" sz="1400" b="0" i="0" u="none" strike="noStrike" dirty="0">
                          <a:solidFill>
                            <a:schemeClr val="bg1">
                              <a:lumMod val="50000"/>
                            </a:schemeClr>
                          </a:solidFill>
                          <a:effectLst/>
                          <a:latin typeface="Tahoma" panose="020B0604030504040204" pitchFamily="34" charset="0"/>
                        </a:rPr>
                        <a:t>Aseguramiento al Comité de Contratación  </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572347"/>
                  </a:ext>
                </a:extLst>
              </a:tr>
              <a:tr h="265005">
                <a:tc vMerge="1">
                  <a:txBody>
                    <a:bodyPr/>
                    <a:lstStyle/>
                    <a:p>
                      <a:endParaRPr lang="es-CO"/>
                    </a:p>
                  </a:txBody>
                  <a:tcPr/>
                </a:tc>
                <a:tc>
                  <a:txBody>
                    <a:bodyPr/>
                    <a:lstStyle/>
                    <a:p>
                      <a:pPr algn="l" rtl="0" fontAlgn="ctr"/>
                      <a:r>
                        <a:rPr lang="es-CO" sz="1400" b="0" i="0" u="none" strike="noStrike">
                          <a:solidFill>
                            <a:schemeClr val="bg1">
                              <a:lumMod val="50000"/>
                            </a:schemeClr>
                          </a:solidFill>
                          <a:effectLst/>
                          <a:latin typeface="Tahoma" panose="020B0604030504040204" pitchFamily="34" charset="0"/>
                        </a:rPr>
                        <a:t>Administración  de contratos </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150851"/>
                  </a:ext>
                </a:extLst>
              </a:tr>
              <a:tr h="265005">
                <a:tc rowSpan="5">
                  <a:txBody>
                    <a:bodyPr/>
                    <a:lstStyle/>
                    <a:p>
                      <a:pPr algn="l" rtl="0" fontAlgn="ctr"/>
                      <a:r>
                        <a:rPr lang="es-CO" sz="1400" b="0" i="0" u="none" strike="noStrike" dirty="0">
                          <a:solidFill>
                            <a:schemeClr val="bg1">
                              <a:lumMod val="50000"/>
                            </a:schemeClr>
                          </a:solidFill>
                          <a:effectLst/>
                          <a:latin typeface="Tahoma" panose="020B0604030504040204" pitchFamily="34" charset="0"/>
                        </a:rPr>
                        <a:t>Calidad y Mejoramiento Continuo</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1400" b="0" i="0" u="none" strike="noStrike" dirty="0">
                          <a:solidFill>
                            <a:schemeClr val="bg1">
                              <a:lumMod val="50000"/>
                            </a:schemeClr>
                          </a:solidFill>
                          <a:effectLst/>
                          <a:latin typeface="Tahoma" panose="020B0604030504040204" pitchFamily="34" charset="0"/>
                        </a:rPr>
                        <a:t>Control Interno MIPG I</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141812"/>
                  </a:ext>
                </a:extLst>
              </a:tr>
              <a:tr h="265005">
                <a:tc vMerge="1">
                  <a:txBody>
                    <a:bodyPr/>
                    <a:lstStyle/>
                    <a:p>
                      <a:endParaRPr lang="es-CO"/>
                    </a:p>
                  </a:txBody>
                  <a:tcPr/>
                </a:tc>
                <a:tc>
                  <a:txBody>
                    <a:bodyPr/>
                    <a:lstStyle/>
                    <a:p>
                      <a:pPr algn="l" rtl="0" fontAlgn="ctr"/>
                      <a:r>
                        <a:rPr lang="es-CO" sz="1400" b="0" i="0" u="none" strike="noStrike" dirty="0">
                          <a:solidFill>
                            <a:schemeClr val="bg1">
                              <a:lumMod val="50000"/>
                            </a:schemeClr>
                          </a:solidFill>
                          <a:effectLst/>
                          <a:latin typeface="Tahoma" panose="020B0604030504040204" pitchFamily="34" charset="0"/>
                        </a:rPr>
                        <a:t>Control Interno MIPG II</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69688"/>
                  </a:ext>
                </a:extLst>
              </a:tr>
              <a:tr h="265005">
                <a:tc vMerge="1">
                  <a:txBody>
                    <a:bodyPr/>
                    <a:lstStyle/>
                    <a:p>
                      <a:endParaRPr lang="es-CO"/>
                    </a:p>
                  </a:txBody>
                  <a:tcPr/>
                </a:tc>
                <a:tc>
                  <a:txBody>
                    <a:bodyPr/>
                    <a:lstStyle/>
                    <a:p>
                      <a:pPr algn="l" rtl="0" fontAlgn="ctr"/>
                      <a:r>
                        <a:rPr lang="es-CO" sz="1400" b="0" i="0" u="none" strike="noStrike" dirty="0">
                          <a:solidFill>
                            <a:schemeClr val="bg1">
                              <a:lumMod val="50000"/>
                            </a:schemeClr>
                          </a:solidFill>
                          <a:effectLst/>
                          <a:latin typeface="Tahoma" panose="020B0604030504040204" pitchFamily="34" charset="0"/>
                        </a:rPr>
                        <a:t>Transparencia por Colombia </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552326"/>
                  </a:ext>
                </a:extLst>
              </a:tr>
              <a:tr h="265005">
                <a:tc vMerge="1">
                  <a:txBody>
                    <a:bodyPr/>
                    <a:lstStyle/>
                    <a:p>
                      <a:endParaRPr lang="es-CO"/>
                    </a:p>
                  </a:txBody>
                  <a:tcPr/>
                </a:tc>
                <a:tc>
                  <a:txBody>
                    <a:bodyPr/>
                    <a:lstStyle/>
                    <a:p>
                      <a:pPr algn="l" rtl="0" fontAlgn="ctr"/>
                      <a:r>
                        <a:rPr lang="es-CO" sz="1400" b="0" i="0" u="none" strike="noStrike" dirty="0">
                          <a:solidFill>
                            <a:schemeClr val="bg1">
                              <a:lumMod val="50000"/>
                            </a:schemeClr>
                          </a:solidFill>
                          <a:effectLst/>
                          <a:latin typeface="Tahoma" panose="020B0604030504040204" pitchFamily="34" charset="0"/>
                        </a:rPr>
                        <a:t>Plan anticorrupción/SUIT </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956624"/>
                  </a:ext>
                </a:extLst>
              </a:tr>
              <a:tr h="265005">
                <a:tc vMerge="1">
                  <a:txBody>
                    <a:bodyPr/>
                    <a:lstStyle/>
                    <a:p>
                      <a:endParaRPr lang="es-CO"/>
                    </a:p>
                  </a:txBody>
                  <a:tcPr/>
                </a:tc>
                <a:tc>
                  <a:txBody>
                    <a:bodyPr/>
                    <a:lstStyle/>
                    <a:p>
                      <a:pPr algn="l" rtl="0" fontAlgn="ctr"/>
                      <a:r>
                        <a:rPr lang="es-CO" sz="1400" b="0" i="0" u="none" strike="noStrike">
                          <a:solidFill>
                            <a:schemeClr val="bg1">
                              <a:lumMod val="50000"/>
                            </a:schemeClr>
                          </a:solidFill>
                          <a:effectLst/>
                          <a:latin typeface="Tahoma" panose="020B0604030504040204" pitchFamily="34" charset="0"/>
                        </a:rPr>
                        <a:t> Relacionamiento con Entes Externos</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666753"/>
                  </a:ext>
                </a:extLst>
              </a:tr>
              <a:tr h="265005">
                <a:tc rowSpan="2">
                  <a:txBody>
                    <a:bodyPr/>
                    <a:lstStyle/>
                    <a:p>
                      <a:pPr algn="l" rtl="0" fontAlgn="ctr"/>
                      <a:r>
                        <a:rPr lang="es-CO" sz="1400" b="0" i="0" u="none" strike="noStrike" dirty="0">
                          <a:solidFill>
                            <a:schemeClr val="bg1">
                              <a:lumMod val="50000"/>
                            </a:schemeClr>
                          </a:solidFill>
                          <a:effectLst/>
                          <a:latin typeface="Tahoma" panose="020B0604030504040204" pitchFamily="34" charset="0"/>
                        </a:rPr>
                        <a:t>Gestión Financiera</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1400" b="0" i="0" u="none" strike="noStrike" dirty="0">
                          <a:solidFill>
                            <a:schemeClr val="bg1">
                              <a:lumMod val="50000"/>
                            </a:schemeClr>
                          </a:solidFill>
                          <a:effectLst/>
                          <a:latin typeface="Tahoma" panose="020B0604030504040204" pitchFamily="34" charset="0"/>
                        </a:rPr>
                        <a:t>Control Interno Contable </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242437"/>
                  </a:ext>
                </a:extLst>
              </a:tr>
              <a:tr h="265005">
                <a:tc vMerge="1">
                  <a:txBody>
                    <a:bodyPr/>
                    <a:lstStyle/>
                    <a:p>
                      <a:endParaRPr lang="es-CO"/>
                    </a:p>
                  </a:txBody>
                  <a:tcPr/>
                </a:tc>
                <a:tc>
                  <a:txBody>
                    <a:bodyPr/>
                    <a:lstStyle/>
                    <a:p>
                      <a:pPr algn="l" rtl="0" fontAlgn="ctr"/>
                      <a:r>
                        <a:rPr lang="es-CO" sz="1400" b="0" i="0" u="none" strike="noStrike" dirty="0">
                          <a:solidFill>
                            <a:schemeClr val="bg1">
                              <a:lumMod val="50000"/>
                            </a:schemeClr>
                          </a:solidFill>
                          <a:effectLst/>
                          <a:latin typeface="Tahoma" panose="020B0604030504040204" pitchFamily="34" charset="0"/>
                        </a:rPr>
                        <a:t>Proceso interno</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124843"/>
                  </a:ext>
                </a:extLst>
              </a:tr>
              <a:tr h="265005">
                <a:tc>
                  <a:txBody>
                    <a:bodyPr/>
                    <a:lstStyle/>
                    <a:p>
                      <a:pPr algn="l" rtl="0" fontAlgn="ctr"/>
                      <a:r>
                        <a:rPr lang="es-CO" sz="1400" b="0" i="0" u="none" strike="noStrike">
                          <a:solidFill>
                            <a:schemeClr val="bg1">
                              <a:lumMod val="50000"/>
                            </a:schemeClr>
                          </a:solidFill>
                          <a:effectLst/>
                          <a:latin typeface="Tahoma" panose="020B0604030504040204" pitchFamily="34" charset="0"/>
                        </a:rPr>
                        <a:t>Proceso Gerencial</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S" sz="1400" b="0" i="0" u="none" strike="noStrike" dirty="0">
                          <a:solidFill>
                            <a:schemeClr val="bg1">
                              <a:lumMod val="50000"/>
                            </a:schemeClr>
                          </a:solidFill>
                          <a:effectLst/>
                          <a:latin typeface="Tahoma" panose="020B0604030504040204" pitchFamily="34" charset="0"/>
                        </a:rPr>
                        <a:t>Seguimiento a Planes de Mejoramiento </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068784"/>
                  </a:ext>
                </a:extLst>
              </a:tr>
              <a:tr h="265005">
                <a:tc rowSpan="2">
                  <a:txBody>
                    <a:bodyPr/>
                    <a:lstStyle/>
                    <a:p>
                      <a:pPr algn="l" rtl="0" fontAlgn="ctr"/>
                      <a:r>
                        <a:rPr lang="es-CO" sz="1400" b="0" i="0" u="none" strike="noStrike">
                          <a:solidFill>
                            <a:schemeClr val="bg1">
                              <a:lumMod val="50000"/>
                            </a:schemeClr>
                          </a:solidFill>
                          <a:effectLst/>
                          <a:latin typeface="Tahoma" panose="020B0604030504040204" pitchFamily="34" charset="0"/>
                        </a:rPr>
                        <a:t>Tecnologías </a:t>
                      </a:r>
                      <a:r>
                        <a:rPr lang="es-CO" sz="1400" b="0" i="0" u="none" strike="noStrike" dirty="0">
                          <a:solidFill>
                            <a:schemeClr val="bg1">
                              <a:lumMod val="50000"/>
                            </a:schemeClr>
                          </a:solidFill>
                          <a:effectLst/>
                          <a:latin typeface="Tahoma" panose="020B0604030504040204" pitchFamily="34" charset="0"/>
                        </a:rPr>
                        <a:t>de la información</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1400" b="0" i="0" u="none" strike="noStrike">
                          <a:solidFill>
                            <a:schemeClr val="bg1">
                              <a:lumMod val="50000"/>
                            </a:schemeClr>
                          </a:solidFill>
                          <a:effectLst/>
                          <a:latin typeface="Tahoma" panose="020B0604030504040204" pitchFamily="34" charset="0"/>
                        </a:rPr>
                        <a:t>Implementación MSPI ( Ciberseguridad) </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131244"/>
                  </a:ext>
                </a:extLst>
              </a:tr>
              <a:tr h="265005">
                <a:tc vMerge="1">
                  <a:txBody>
                    <a:bodyPr/>
                    <a:lstStyle/>
                    <a:p>
                      <a:endParaRPr lang="es-CO"/>
                    </a:p>
                  </a:txBody>
                  <a:tcPr/>
                </a:tc>
                <a:tc>
                  <a:txBody>
                    <a:bodyPr/>
                    <a:lstStyle/>
                    <a:p>
                      <a:pPr algn="l" rtl="0" fontAlgn="ctr"/>
                      <a:r>
                        <a:rPr lang="es-CO" sz="1400" b="0" i="0" u="none" strike="noStrike" dirty="0">
                          <a:solidFill>
                            <a:schemeClr val="bg1">
                              <a:lumMod val="50000"/>
                            </a:schemeClr>
                          </a:solidFill>
                          <a:effectLst/>
                          <a:latin typeface="Tahoma" panose="020B0604030504040204" pitchFamily="34" charset="0"/>
                        </a:rPr>
                        <a:t>Cumplimiento Derechos de Autor </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284844"/>
                  </a:ext>
                </a:extLst>
              </a:tr>
              <a:tr h="265005">
                <a:tc rowSpan="2">
                  <a:txBody>
                    <a:bodyPr/>
                    <a:lstStyle/>
                    <a:p>
                      <a:pPr algn="l" rtl="0" fontAlgn="ctr"/>
                      <a:r>
                        <a:rPr lang="es-CO" sz="1400" b="0" i="0" u="none" strike="noStrike" dirty="0">
                          <a:solidFill>
                            <a:schemeClr val="bg1">
                              <a:lumMod val="50000"/>
                            </a:schemeClr>
                          </a:solidFill>
                          <a:effectLst/>
                          <a:latin typeface="Tahoma" panose="020B0604030504040204" pitchFamily="34" charset="0"/>
                        </a:rPr>
                        <a:t>Gestión Comercial</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1400" b="0" i="0" u="none" strike="noStrike" dirty="0">
                          <a:solidFill>
                            <a:schemeClr val="bg1">
                              <a:lumMod val="50000"/>
                            </a:schemeClr>
                          </a:solidFill>
                          <a:effectLst/>
                          <a:latin typeface="Tahoma" panose="020B0604030504040204" pitchFamily="34" charset="0"/>
                        </a:rPr>
                        <a:t>Atención de PQR I</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032216"/>
                  </a:ext>
                </a:extLst>
              </a:tr>
              <a:tr h="265005">
                <a:tc vMerge="1">
                  <a:txBody>
                    <a:bodyPr/>
                    <a:lstStyle/>
                    <a:p>
                      <a:endParaRPr lang="es-CO"/>
                    </a:p>
                  </a:txBody>
                  <a:tcPr/>
                </a:tc>
                <a:tc>
                  <a:txBody>
                    <a:bodyPr/>
                    <a:lstStyle/>
                    <a:p>
                      <a:pPr algn="l" rtl="0" fontAlgn="ctr"/>
                      <a:r>
                        <a:rPr lang="es-CO" sz="1400" b="0" i="0" u="none" strike="noStrike" dirty="0">
                          <a:solidFill>
                            <a:schemeClr val="bg1">
                              <a:lumMod val="50000"/>
                            </a:schemeClr>
                          </a:solidFill>
                          <a:effectLst/>
                          <a:latin typeface="Tahoma" panose="020B0604030504040204" pitchFamily="34" charset="0"/>
                        </a:rPr>
                        <a:t>Atención de PQR II</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730685"/>
                  </a:ext>
                </a:extLst>
              </a:tr>
              <a:tr h="406972">
                <a:tc>
                  <a:txBody>
                    <a:bodyPr/>
                    <a:lstStyle/>
                    <a:p>
                      <a:pPr algn="l" rtl="0" fontAlgn="ctr"/>
                      <a:r>
                        <a:rPr lang="es-CO" sz="1400" b="0" i="0" u="none" strike="noStrike" dirty="0">
                          <a:solidFill>
                            <a:schemeClr val="bg1">
                              <a:lumMod val="50000"/>
                            </a:schemeClr>
                          </a:solidFill>
                          <a:effectLst/>
                          <a:latin typeface="Tahoma" panose="020B0604030504040204" pitchFamily="34" charset="0"/>
                        </a:rPr>
                        <a:t>Servicio de Acueducto </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S" sz="1400" b="0" i="0" u="none" strike="noStrike" dirty="0">
                          <a:solidFill>
                            <a:schemeClr val="bg1">
                              <a:lumMod val="50000"/>
                            </a:schemeClr>
                          </a:solidFill>
                          <a:effectLst/>
                          <a:latin typeface="Tahoma" panose="020B0604030504040204" pitchFamily="34" charset="0"/>
                        </a:rPr>
                        <a:t>Medición del nivel de perdidas en el circuito centro de Quibdó</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dirty="0">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918820"/>
                  </a:ext>
                </a:extLst>
              </a:tr>
              <a:tr h="265005">
                <a:tc>
                  <a:txBody>
                    <a:bodyPr/>
                    <a:lstStyle/>
                    <a:p>
                      <a:pPr algn="l" rtl="0" fontAlgn="ctr"/>
                      <a:r>
                        <a:rPr lang="es-CO" sz="1400" b="0" i="0" u="none" strike="noStrike" dirty="0">
                          <a:solidFill>
                            <a:schemeClr val="bg1">
                              <a:lumMod val="50000"/>
                            </a:schemeClr>
                          </a:solidFill>
                          <a:effectLst/>
                          <a:latin typeface="Tahoma" panose="020B0604030504040204" pitchFamily="34" charset="0"/>
                        </a:rPr>
                        <a:t>Proyectos de infraestructura </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1400" b="0" i="0" u="none" strike="noStrike" dirty="0">
                          <a:solidFill>
                            <a:schemeClr val="bg1">
                              <a:lumMod val="50000"/>
                            </a:schemeClr>
                          </a:solidFill>
                          <a:effectLst/>
                          <a:latin typeface="Tahoma" panose="020B0604030504040204" pitchFamily="34" charset="0"/>
                        </a:rPr>
                        <a:t>Proyectos de infraestructura</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dirty="0">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806102"/>
                  </a:ext>
                </a:extLst>
              </a:tr>
              <a:tr h="265005">
                <a:tc>
                  <a:txBody>
                    <a:bodyPr/>
                    <a:lstStyle/>
                    <a:p>
                      <a:pPr algn="l" rtl="0" fontAlgn="ctr"/>
                      <a:r>
                        <a:rPr lang="es-CO" sz="1400" b="0" i="0" u="none" strike="noStrike">
                          <a:solidFill>
                            <a:schemeClr val="bg1">
                              <a:lumMod val="50000"/>
                            </a:schemeClr>
                          </a:solidFill>
                          <a:effectLst/>
                          <a:latin typeface="Tahoma" panose="020B0604030504040204" pitchFamily="34" charset="0"/>
                        </a:rPr>
                        <a:t>Mantenimiento</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1400" b="0" i="0" u="none" strike="noStrike" dirty="0">
                          <a:solidFill>
                            <a:schemeClr val="bg1">
                              <a:lumMod val="50000"/>
                            </a:schemeClr>
                          </a:solidFill>
                          <a:effectLst/>
                          <a:latin typeface="Tahoma" panose="020B0604030504040204" pitchFamily="34" charset="0"/>
                        </a:rPr>
                        <a:t>Mantenimiento </a:t>
                      </a:r>
                    </a:p>
                  </a:txBody>
                  <a:tcPr marL="58696"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a:solidFill>
                            <a:schemeClr val="bg1">
                              <a:lumMod val="50000"/>
                            </a:schemeClr>
                          </a:solidFill>
                          <a:effectLst/>
                          <a:latin typeface="Tahom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dirty="0">
                          <a:solidFill>
                            <a:schemeClr val="bg1">
                              <a:lumMod val="50000"/>
                            </a:schemeClr>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715922"/>
                  </a:ext>
                </a:extLst>
              </a:tr>
            </a:tbl>
          </a:graphicData>
        </a:graphic>
      </p:graphicFrame>
    </p:spTree>
    <p:extLst>
      <p:ext uri="{BB962C8B-B14F-4D97-AF65-F5344CB8AC3E}">
        <p14:creationId xmlns:p14="http://schemas.microsoft.com/office/powerpoint/2010/main" val="129807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99">
            <a:extLst>
              <a:ext uri="{FF2B5EF4-FFF2-40B4-BE49-F238E27FC236}">
                <a16:creationId xmlns:a16="http://schemas.microsoft.com/office/drawing/2014/main" id="{0407BD8A-63A0-2C25-12CD-DFECA9595E3B}"/>
              </a:ext>
            </a:extLst>
          </p:cNvPr>
          <p:cNvSpPr>
            <a:spLocks noChangeArrowheads="1"/>
          </p:cNvSpPr>
          <p:nvPr/>
        </p:nvSpPr>
        <p:spPr bwMode="auto">
          <a:xfrm>
            <a:off x="2560278" y="3124835"/>
            <a:ext cx="1517301" cy="1492513"/>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dirty="0">
              <a:solidFill>
                <a:schemeClr val="bg1"/>
              </a:solidFill>
              <a:effectLst>
                <a:outerShdw blurRad="38100" dist="38100" dir="2700000" algn="tl">
                  <a:srgbClr val="000000">
                    <a:alpha val="43137"/>
                  </a:srgbClr>
                </a:outerShdw>
              </a:effectLst>
            </a:endParaRPr>
          </a:p>
        </p:txBody>
      </p:sp>
      <p:sp>
        <p:nvSpPr>
          <p:cNvPr id="31" name="Oval 100">
            <a:extLst>
              <a:ext uri="{FF2B5EF4-FFF2-40B4-BE49-F238E27FC236}">
                <a16:creationId xmlns:a16="http://schemas.microsoft.com/office/drawing/2014/main" id="{C6AF5F8B-BC2F-D35B-6870-6AB727228700}"/>
              </a:ext>
            </a:extLst>
          </p:cNvPr>
          <p:cNvSpPr>
            <a:spLocks noChangeArrowheads="1"/>
          </p:cNvSpPr>
          <p:nvPr/>
        </p:nvSpPr>
        <p:spPr bwMode="auto">
          <a:xfrm>
            <a:off x="4134096" y="2838782"/>
            <a:ext cx="1517301" cy="1492513"/>
          </a:xfrm>
          <a:prstGeom prst="ellipse">
            <a:avLst/>
          </a:prstGeom>
          <a:solidFill>
            <a:srgbClr val="7DD227"/>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dirty="0">
              <a:solidFill>
                <a:schemeClr val="bg1"/>
              </a:solidFill>
              <a:effectLst>
                <a:outerShdw blurRad="38100" dist="38100" dir="2700000" algn="tl">
                  <a:srgbClr val="000000">
                    <a:alpha val="43137"/>
                  </a:srgbClr>
                </a:outerShdw>
              </a:effectLst>
            </a:endParaRPr>
          </a:p>
        </p:txBody>
      </p:sp>
      <p:sp>
        <p:nvSpPr>
          <p:cNvPr id="32" name="Oval 119">
            <a:extLst>
              <a:ext uri="{FF2B5EF4-FFF2-40B4-BE49-F238E27FC236}">
                <a16:creationId xmlns:a16="http://schemas.microsoft.com/office/drawing/2014/main" id="{BE96811B-567B-066C-F8DF-235840AAA217}"/>
              </a:ext>
            </a:extLst>
          </p:cNvPr>
          <p:cNvSpPr>
            <a:spLocks noChangeArrowheads="1"/>
          </p:cNvSpPr>
          <p:nvPr/>
        </p:nvSpPr>
        <p:spPr bwMode="auto">
          <a:xfrm>
            <a:off x="8109801" y="2626713"/>
            <a:ext cx="1521921" cy="1492513"/>
          </a:xfrm>
          <a:prstGeom prst="ellipse">
            <a:avLst/>
          </a:prstGeom>
          <a:solidFill>
            <a:srgbClr val="00B0F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dirty="0">
              <a:solidFill>
                <a:schemeClr val="bg1"/>
              </a:solidFill>
              <a:effectLst>
                <a:outerShdw blurRad="38100" dist="38100" dir="2700000" algn="tl">
                  <a:srgbClr val="000000">
                    <a:alpha val="43137"/>
                  </a:srgbClr>
                </a:outerShdw>
              </a:effectLst>
            </a:endParaRPr>
          </a:p>
        </p:txBody>
      </p:sp>
      <p:sp>
        <p:nvSpPr>
          <p:cNvPr id="34" name="Oval 101">
            <a:extLst>
              <a:ext uri="{FF2B5EF4-FFF2-40B4-BE49-F238E27FC236}">
                <a16:creationId xmlns:a16="http://schemas.microsoft.com/office/drawing/2014/main" id="{9DD13C76-F8B1-C433-14F7-3F6C4A1E7CB4}"/>
              </a:ext>
            </a:extLst>
          </p:cNvPr>
          <p:cNvSpPr>
            <a:spLocks noChangeArrowheads="1"/>
          </p:cNvSpPr>
          <p:nvPr/>
        </p:nvSpPr>
        <p:spPr bwMode="auto">
          <a:xfrm>
            <a:off x="5831843" y="2748398"/>
            <a:ext cx="1521921" cy="1492513"/>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dirty="0">
              <a:solidFill>
                <a:schemeClr val="bg1"/>
              </a:solidFill>
              <a:effectLst>
                <a:outerShdw blurRad="38100" dist="38100" dir="2700000" algn="tl">
                  <a:srgbClr val="000000">
                    <a:alpha val="43137"/>
                  </a:srgbClr>
                </a:outerShdw>
              </a:effectLst>
            </a:endParaRPr>
          </a:p>
        </p:txBody>
      </p:sp>
      <p:grpSp>
        <p:nvGrpSpPr>
          <p:cNvPr id="41" name="Group 15">
            <a:extLst>
              <a:ext uri="{FF2B5EF4-FFF2-40B4-BE49-F238E27FC236}">
                <a16:creationId xmlns:a16="http://schemas.microsoft.com/office/drawing/2014/main" id="{5F604FC5-3538-F5EA-9E19-577D53643AEE}"/>
              </a:ext>
            </a:extLst>
          </p:cNvPr>
          <p:cNvGrpSpPr/>
          <p:nvPr/>
        </p:nvGrpSpPr>
        <p:grpSpPr>
          <a:xfrm>
            <a:off x="1237733" y="4656611"/>
            <a:ext cx="3896237" cy="1484719"/>
            <a:chOff x="332936" y="2737438"/>
            <a:chExt cx="3896237" cy="1484719"/>
          </a:xfrm>
        </p:grpSpPr>
        <p:sp>
          <p:nvSpPr>
            <p:cNvPr id="42" name="TextBox 16">
              <a:extLst>
                <a:ext uri="{FF2B5EF4-FFF2-40B4-BE49-F238E27FC236}">
                  <a16:creationId xmlns:a16="http://schemas.microsoft.com/office/drawing/2014/main" id="{B526FC23-DDC6-B49E-A38D-307693D9CF70}"/>
                </a:ext>
              </a:extLst>
            </p:cNvPr>
            <p:cNvSpPr txBox="1"/>
            <p:nvPr/>
          </p:nvSpPr>
          <p:spPr>
            <a:xfrm>
              <a:off x="332936" y="2737438"/>
              <a:ext cx="2926080" cy="338554"/>
            </a:xfrm>
            <a:prstGeom prst="rect">
              <a:avLst/>
            </a:prstGeom>
            <a:noFill/>
          </p:spPr>
          <p:txBody>
            <a:bodyPr wrap="square" lIns="0" rIns="0" rtlCol="0" anchor="b">
              <a:spAutoFit/>
            </a:bodyPr>
            <a:lstStyle/>
            <a:p>
              <a:pPr algn="ctr"/>
              <a:r>
                <a:rPr lang="en-US" sz="1600" b="1" noProof="1">
                  <a:solidFill>
                    <a:srgbClr val="00B050"/>
                  </a:solidFill>
                  <a:latin typeface="Tahoma" panose="020B0604030504040204" pitchFamily="34" charset="0"/>
                  <a:ea typeface="Tahoma" panose="020B0604030504040204" pitchFamily="34" charset="0"/>
                  <a:cs typeface="Tahoma" panose="020B0604030504040204" pitchFamily="34" charset="0"/>
                </a:rPr>
                <a:t>Misional</a:t>
              </a:r>
            </a:p>
          </p:txBody>
        </p:sp>
        <p:sp>
          <p:nvSpPr>
            <p:cNvPr id="43" name="TextBox 17">
              <a:extLst>
                <a:ext uri="{FF2B5EF4-FFF2-40B4-BE49-F238E27FC236}">
                  <a16:creationId xmlns:a16="http://schemas.microsoft.com/office/drawing/2014/main" id="{34B25FD4-987A-7A28-99EA-572A90AEEC30}"/>
                </a:ext>
              </a:extLst>
            </p:cNvPr>
            <p:cNvSpPr txBox="1"/>
            <p:nvPr/>
          </p:nvSpPr>
          <p:spPr>
            <a:xfrm>
              <a:off x="1303093" y="3052606"/>
              <a:ext cx="2926080" cy="1169551"/>
            </a:xfrm>
            <a:prstGeom prst="rect">
              <a:avLst/>
            </a:prstGeom>
            <a:noFill/>
          </p:spPr>
          <p:txBody>
            <a:bodyPr wrap="square" lIns="0" rIns="0" rtlCol="0" anchor="t">
              <a:spAutoFit/>
            </a:bodyPr>
            <a:lstStyle/>
            <a:p>
              <a:pPr marL="285750" indent="-285750" algn="just">
                <a:buFont typeface="Arial" panose="020B0604020202020204" pitchFamily="34" charset="0"/>
                <a:buChar char="•"/>
              </a:pP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Gestión Biosólidos</a:t>
              </a:r>
            </a:p>
            <a:p>
              <a:pPr marL="285750" indent="-285750" algn="just">
                <a:buFont typeface="Arial" panose="020B0604020202020204" pitchFamily="34" charset="0"/>
                <a:buChar char="•"/>
              </a:pP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Comité de Contratación-2</a:t>
              </a:r>
            </a:p>
            <a:p>
              <a:pPr marL="285750" indent="-285750" algn="just">
                <a:buFont typeface="Arial" panose="020B0604020202020204" pitchFamily="34" charset="0"/>
                <a:buChar char="•"/>
              </a:pP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Administración de Contratos-2</a:t>
              </a:r>
            </a:p>
            <a:p>
              <a:pPr marL="285750" indent="-285750" algn="just">
                <a:buFont typeface="Arial" panose="020B0604020202020204" pitchFamily="34" charset="0"/>
                <a:buChar char="•"/>
              </a:pPr>
              <a:r>
                <a:rPr lang="es-ES" sz="1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Medición del nivel de perdidas en el circuito centro</a:t>
              </a: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de Quibdó. </a:t>
              </a:r>
            </a:p>
          </p:txBody>
        </p:sp>
      </p:grpSp>
      <p:grpSp>
        <p:nvGrpSpPr>
          <p:cNvPr id="44" name="Group 22">
            <a:extLst>
              <a:ext uri="{FF2B5EF4-FFF2-40B4-BE49-F238E27FC236}">
                <a16:creationId xmlns:a16="http://schemas.microsoft.com/office/drawing/2014/main" id="{DB0A28C6-9232-124F-36E9-681D870D30BC}"/>
              </a:ext>
            </a:extLst>
          </p:cNvPr>
          <p:cNvGrpSpPr/>
          <p:nvPr/>
        </p:nvGrpSpPr>
        <p:grpSpPr>
          <a:xfrm>
            <a:off x="2961626" y="1048630"/>
            <a:ext cx="3753828" cy="1742834"/>
            <a:chOff x="9405268" y="1701771"/>
            <a:chExt cx="3753828" cy="1742834"/>
          </a:xfrm>
        </p:grpSpPr>
        <p:sp>
          <p:nvSpPr>
            <p:cNvPr id="45" name="TextBox 23">
              <a:extLst>
                <a:ext uri="{FF2B5EF4-FFF2-40B4-BE49-F238E27FC236}">
                  <a16:creationId xmlns:a16="http://schemas.microsoft.com/office/drawing/2014/main" id="{7DF64C09-A11C-83D9-2F0F-4066898F59D4}"/>
                </a:ext>
              </a:extLst>
            </p:cNvPr>
            <p:cNvSpPr txBox="1"/>
            <p:nvPr/>
          </p:nvSpPr>
          <p:spPr>
            <a:xfrm>
              <a:off x="9405268" y="1701771"/>
              <a:ext cx="2926080" cy="338554"/>
            </a:xfrm>
            <a:prstGeom prst="rect">
              <a:avLst/>
            </a:prstGeom>
            <a:noFill/>
          </p:spPr>
          <p:txBody>
            <a:bodyPr wrap="square" lIns="0" rIns="0" rtlCol="0" anchor="b">
              <a:spAutoFit/>
            </a:bodyPr>
            <a:lstStyle/>
            <a:p>
              <a:pPr algn="ctr"/>
              <a:r>
                <a:rPr lang="en-US" sz="1600" b="1" noProof="1">
                  <a:solidFill>
                    <a:srgbClr val="7DD227"/>
                  </a:solidFill>
                  <a:latin typeface="Tahoma" panose="020B0604030504040204" pitchFamily="34" charset="0"/>
                  <a:ea typeface="Tahoma" panose="020B0604030504040204" pitchFamily="34" charset="0"/>
                  <a:cs typeface="Tahoma" panose="020B0604030504040204" pitchFamily="34" charset="0"/>
                </a:rPr>
                <a:t>Estratégico</a:t>
              </a:r>
            </a:p>
          </p:txBody>
        </p:sp>
        <p:sp>
          <p:nvSpPr>
            <p:cNvPr id="46" name="TextBox 24">
              <a:extLst>
                <a:ext uri="{FF2B5EF4-FFF2-40B4-BE49-F238E27FC236}">
                  <a16:creationId xmlns:a16="http://schemas.microsoft.com/office/drawing/2014/main" id="{B97D6E49-F84D-A716-61C3-6B11FD1C1135}"/>
                </a:ext>
              </a:extLst>
            </p:cNvPr>
            <p:cNvSpPr txBox="1"/>
            <p:nvPr/>
          </p:nvSpPr>
          <p:spPr>
            <a:xfrm>
              <a:off x="10233016" y="2059610"/>
              <a:ext cx="2926080" cy="1384995"/>
            </a:xfrm>
            <a:prstGeom prst="rect">
              <a:avLst/>
            </a:prstGeom>
            <a:noFill/>
          </p:spPr>
          <p:txBody>
            <a:bodyPr wrap="square" lIns="0" rIns="0" rtlCol="0" anchor="t">
              <a:spAutoFit/>
            </a:bodyPr>
            <a:lstStyle>
              <a:defPPr>
                <a:defRPr lang="es-CO"/>
              </a:defPPr>
              <a:lvl1pPr algn="just">
                <a:defRPr>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285750" indent="-285750">
                <a:buFont typeface="Arial" panose="020B0604020202020204" pitchFamily="34" charset="0"/>
                <a:buChar char="•"/>
              </a:pPr>
              <a:r>
                <a:rPr lang="en-US" sz="1400" noProof="1"/>
                <a:t>Control Interno MIPG-2</a:t>
              </a:r>
            </a:p>
            <a:p>
              <a:pPr marL="285750" indent="-285750">
                <a:buFont typeface="Arial" panose="020B0604020202020204" pitchFamily="34" charset="0"/>
                <a:buChar char="•"/>
              </a:pPr>
              <a:r>
                <a:rPr lang="en-US" sz="1400" noProof="1"/>
                <a:t>Transparencia por Colombia</a:t>
              </a:r>
            </a:p>
            <a:p>
              <a:pPr marL="285750" indent="-285750">
                <a:buFont typeface="Arial" panose="020B0604020202020204" pitchFamily="34" charset="0"/>
                <a:buChar char="•"/>
              </a:pPr>
              <a:r>
                <a:rPr lang="en-US" sz="1400" noProof="1"/>
                <a:t>Plan Anticorrupción </a:t>
              </a:r>
            </a:p>
            <a:p>
              <a:pPr marL="285750" indent="-285750">
                <a:buFont typeface="Arial" panose="020B0604020202020204" pitchFamily="34" charset="0"/>
                <a:buChar char="•"/>
              </a:pPr>
              <a:r>
                <a:rPr lang="en-US" sz="1400" noProof="1"/>
                <a:t>Relacionamiento con Entes Externos de Control  </a:t>
              </a:r>
            </a:p>
            <a:p>
              <a:pPr marL="285750" indent="-285750">
                <a:buFont typeface="Arial" panose="020B0604020202020204" pitchFamily="34" charset="0"/>
                <a:buChar char="•"/>
              </a:pPr>
              <a:r>
                <a:rPr lang="en-US" sz="1400" noProof="1"/>
                <a:t>Planes de Mejoramiento-2 </a:t>
              </a:r>
            </a:p>
          </p:txBody>
        </p:sp>
      </p:grpSp>
      <p:grpSp>
        <p:nvGrpSpPr>
          <p:cNvPr id="47" name="Group 19">
            <a:extLst>
              <a:ext uri="{FF2B5EF4-FFF2-40B4-BE49-F238E27FC236}">
                <a16:creationId xmlns:a16="http://schemas.microsoft.com/office/drawing/2014/main" id="{56FFCF4B-CD2A-14DE-61A1-CBEADAB0A78B}"/>
              </a:ext>
            </a:extLst>
          </p:cNvPr>
          <p:cNvGrpSpPr/>
          <p:nvPr/>
        </p:nvGrpSpPr>
        <p:grpSpPr>
          <a:xfrm>
            <a:off x="4595457" y="4085049"/>
            <a:ext cx="4003858" cy="1925553"/>
            <a:chOff x="332936" y="2750877"/>
            <a:chExt cx="4003858" cy="1925553"/>
          </a:xfrm>
        </p:grpSpPr>
        <p:sp>
          <p:nvSpPr>
            <p:cNvPr id="48" name="TextBox 20">
              <a:extLst>
                <a:ext uri="{FF2B5EF4-FFF2-40B4-BE49-F238E27FC236}">
                  <a16:creationId xmlns:a16="http://schemas.microsoft.com/office/drawing/2014/main" id="{48654C6A-A46D-74BA-5B57-F27767E71600}"/>
                </a:ext>
              </a:extLst>
            </p:cNvPr>
            <p:cNvSpPr txBox="1"/>
            <p:nvPr/>
          </p:nvSpPr>
          <p:spPr>
            <a:xfrm>
              <a:off x="332936" y="2750877"/>
              <a:ext cx="2926080" cy="338554"/>
            </a:xfrm>
            <a:prstGeom prst="rect">
              <a:avLst/>
            </a:prstGeom>
            <a:noFill/>
          </p:spPr>
          <p:txBody>
            <a:bodyPr wrap="square" lIns="0" rIns="0" rtlCol="0" anchor="b">
              <a:spAutoFit/>
            </a:bodyPr>
            <a:lstStyle/>
            <a:p>
              <a:pPr algn="ctr"/>
              <a:r>
                <a:rPr lang="en-US" sz="1600" b="1" noProof="1">
                  <a:solidFill>
                    <a:srgbClr val="FFC000"/>
                  </a:solidFill>
                  <a:latin typeface="Tahoma" panose="020B0604030504040204" pitchFamily="34" charset="0"/>
                  <a:ea typeface="Tahoma" panose="020B0604030504040204" pitchFamily="34" charset="0"/>
                  <a:cs typeface="Tahoma" panose="020B0604030504040204" pitchFamily="34" charset="0"/>
                </a:rPr>
                <a:t>Apoyo</a:t>
              </a:r>
            </a:p>
          </p:txBody>
        </p:sp>
        <p:sp>
          <p:nvSpPr>
            <p:cNvPr id="49" name="TextBox 21">
              <a:extLst>
                <a:ext uri="{FF2B5EF4-FFF2-40B4-BE49-F238E27FC236}">
                  <a16:creationId xmlns:a16="http://schemas.microsoft.com/office/drawing/2014/main" id="{51A6F3C2-F8BD-B2ED-A86B-E74597AF6066}"/>
                </a:ext>
              </a:extLst>
            </p:cNvPr>
            <p:cNvSpPr txBox="1"/>
            <p:nvPr/>
          </p:nvSpPr>
          <p:spPr>
            <a:xfrm>
              <a:off x="1410714" y="3075992"/>
              <a:ext cx="2926080" cy="1600438"/>
            </a:xfrm>
            <a:prstGeom prst="rect">
              <a:avLst/>
            </a:prstGeom>
            <a:noFill/>
          </p:spPr>
          <p:txBody>
            <a:bodyPr wrap="square" lIns="0" rIns="0" rtlCol="0" anchor="t">
              <a:spAutoFit/>
            </a:bodyPr>
            <a:lstStyle/>
            <a:p>
              <a:pPr marL="285750" indent="-285750" algn="just">
                <a:buFont typeface="Arial" panose="020B0604020202020204" pitchFamily="34" charset="0"/>
                <a:buChar char="•"/>
              </a:pP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Control Interno Contable-2</a:t>
              </a:r>
            </a:p>
            <a:p>
              <a:pPr marL="285750" indent="-285750" algn="just">
                <a:buFont typeface="Arial" panose="020B0604020202020204" pitchFamily="34" charset="0"/>
                <a:buChar char="•"/>
              </a:pP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Proceso Interno Financiero</a:t>
              </a:r>
            </a:p>
            <a:p>
              <a:pPr marL="285750" indent="-285750" algn="just">
                <a:buFont typeface="Arial" panose="020B0604020202020204" pitchFamily="34" charset="0"/>
                <a:buChar char="•"/>
              </a:pP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Derechos de Autor -2</a:t>
              </a:r>
            </a:p>
            <a:p>
              <a:pPr marL="285750" indent="-285750" algn="just">
                <a:buFont typeface="Arial" panose="020B0604020202020204" pitchFamily="34" charset="0"/>
                <a:buChar char="•"/>
              </a:pP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PQR-2</a:t>
              </a:r>
            </a:p>
            <a:p>
              <a:pPr marL="285750" indent="-285750" algn="just">
                <a:buFont typeface="Arial" panose="020B0604020202020204" pitchFamily="34" charset="0"/>
                <a:buChar char="•"/>
              </a:pP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Ciberseguridad-2</a:t>
              </a:r>
            </a:p>
            <a:p>
              <a:pPr marL="285750" indent="-285750" algn="just">
                <a:buFont typeface="Arial" panose="020B0604020202020204" pitchFamily="34" charset="0"/>
                <a:buChar char="•"/>
              </a:pP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Proyectos de Infraestructura</a:t>
              </a:r>
            </a:p>
            <a:p>
              <a:pPr marL="285750" indent="-285750" algn="just">
                <a:buFont typeface="Arial" panose="020B0604020202020204" pitchFamily="34" charset="0"/>
                <a:buChar char="•"/>
              </a:pP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Mantenimiento.</a:t>
              </a:r>
            </a:p>
          </p:txBody>
        </p:sp>
      </p:grpSp>
      <p:grpSp>
        <p:nvGrpSpPr>
          <p:cNvPr id="53" name="Group 25">
            <a:extLst>
              <a:ext uri="{FF2B5EF4-FFF2-40B4-BE49-F238E27FC236}">
                <a16:creationId xmlns:a16="http://schemas.microsoft.com/office/drawing/2014/main" id="{18825CAE-7152-A3EB-9984-6184C63F539F}"/>
              </a:ext>
            </a:extLst>
          </p:cNvPr>
          <p:cNvGrpSpPr/>
          <p:nvPr/>
        </p:nvGrpSpPr>
        <p:grpSpPr>
          <a:xfrm>
            <a:off x="8395642" y="4148180"/>
            <a:ext cx="3766729" cy="842439"/>
            <a:chOff x="8921977" y="1589836"/>
            <a:chExt cx="3766729" cy="842439"/>
          </a:xfrm>
        </p:grpSpPr>
        <p:sp>
          <p:nvSpPr>
            <p:cNvPr id="54" name="TextBox 26">
              <a:extLst>
                <a:ext uri="{FF2B5EF4-FFF2-40B4-BE49-F238E27FC236}">
                  <a16:creationId xmlns:a16="http://schemas.microsoft.com/office/drawing/2014/main" id="{E4CB89BA-4962-498B-0F25-11EC6FD9F28D}"/>
                </a:ext>
              </a:extLst>
            </p:cNvPr>
            <p:cNvSpPr txBox="1"/>
            <p:nvPr/>
          </p:nvSpPr>
          <p:spPr>
            <a:xfrm>
              <a:off x="8921977" y="1589836"/>
              <a:ext cx="2926080" cy="338554"/>
            </a:xfrm>
            <a:prstGeom prst="rect">
              <a:avLst/>
            </a:prstGeom>
            <a:noFill/>
          </p:spPr>
          <p:txBody>
            <a:bodyPr wrap="square" lIns="0" rIns="0" rtlCol="0" anchor="b">
              <a:spAutoFit/>
            </a:bodyPr>
            <a:lstStyle/>
            <a:p>
              <a:pPr algn="ctr"/>
              <a:r>
                <a:rPr lang="en-US" sz="1600" b="1" noProof="1">
                  <a:solidFill>
                    <a:srgbClr val="00B0F0"/>
                  </a:solidFill>
                  <a:latin typeface="Tahoma" panose="020B0604030504040204" pitchFamily="34" charset="0"/>
                  <a:ea typeface="Tahoma" panose="020B0604030504040204" pitchFamily="34" charset="0"/>
                  <a:cs typeface="Tahoma" panose="020B0604030504040204" pitchFamily="34" charset="0"/>
                </a:rPr>
                <a:t>Proyectos</a:t>
              </a:r>
            </a:p>
          </p:txBody>
        </p:sp>
        <p:sp>
          <p:nvSpPr>
            <p:cNvPr id="55" name="TextBox 27">
              <a:extLst>
                <a:ext uri="{FF2B5EF4-FFF2-40B4-BE49-F238E27FC236}">
                  <a16:creationId xmlns:a16="http://schemas.microsoft.com/office/drawing/2014/main" id="{FBB3D077-3EC7-4D9F-4F1A-30A260BC1841}"/>
                </a:ext>
              </a:extLst>
            </p:cNvPr>
            <p:cNvSpPr txBox="1"/>
            <p:nvPr/>
          </p:nvSpPr>
          <p:spPr>
            <a:xfrm>
              <a:off x="9762626" y="1909055"/>
              <a:ext cx="2926080" cy="523220"/>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Aguas del Atrato</a:t>
              </a:r>
            </a:p>
            <a:p>
              <a:pPr marL="171450" indent="-171450" algn="just">
                <a:buFont typeface="Arial" panose="020B0604020202020204" pitchFamily="34" charset="0"/>
                <a:buChar char="•"/>
              </a:pPr>
              <a:r>
                <a:rPr lang="en-US" sz="1400" noProof="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Ptar Aguas Claras</a:t>
              </a:r>
            </a:p>
          </p:txBody>
        </p:sp>
      </p:grpSp>
      <p:pic>
        <p:nvPicPr>
          <p:cNvPr id="56" name="Graphic 7" descr="Bar graph with upward trend with solid fill">
            <a:extLst>
              <a:ext uri="{FF2B5EF4-FFF2-40B4-BE49-F238E27FC236}">
                <a16:creationId xmlns:a16="http://schemas.microsoft.com/office/drawing/2014/main" id="{661F811B-D807-9A3C-1010-3709062B60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081" y="3124835"/>
            <a:ext cx="719333" cy="719333"/>
          </a:xfrm>
          <a:prstGeom prst="rect">
            <a:avLst/>
          </a:prstGeom>
        </p:spPr>
      </p:pic>
      <p:pic>
        <p:nvPicPr>
          <p:cNvPr id="57" name="Graphic 9" descr="Gears with solid fill">
            <a:extLst>
              <a:ext uri="{FF2B5EF4-FFF2-40B4-BE49-F238E27FC236}">
                <a16:creationId xmlns:a16="http://schemas.microsoft.com/office/drawing/2014/main" id="{F97A37EC-C1B0-89E3-4F4B-E44BCDAC19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8763" y="3225371"/>
            <a:ext cx="719333" cy="719333"/>
          </a:xfrm>
          <a:prstGeom prst="rect">
            <a:avLst/>
          </a:prstGeom>
        </p:spPr>
      </p:pic>
      <p:pic>
        <p:nvPicPr>
          <p:cNvPr id="59" name="Graphic 11" descr="Lightbulb with solid fill">
            <a:extLst>
              <a:ext uri="{FF2B5EF4-FFF2-40B4-BE49-F238E27FC236}">
                <a16:creationId xmlns:a16="http://schemas.microsoft.com/office/drawing/2014/main" id="{4F44E062-B972-68F5-9812-0F8CB416EE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33136" y="3186366"/>
            <a:ext cx="719333" cy="719333"/>
          </a:xfrm>
          <a:prstGeom prst="rect">
            <a:avLst/>
          </a:prstGeom>
        </p:spPr>
      </p:pic>
      <p:pic>
        <p:nvPicPr>
          <p:cNvPr id="60" name="Graphic 33" descr="Bullseye with solid fill">
            <a:extLst>
              <a:ext uri="{FF2B5EF4-FFF2-40B4-BE49-F238E27FC236}">
                <a16:creationId xmlns:a16="http://schemas.microsoft.com/office/drawing/2014/main" id="{F75B28F5-A270-D341-BEE4-AFFED9E417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78156" y="3756264"/>
            <a:ext cx="666943" cy="666943"/>
          </a:xfrm>
          <a:prstGeom prst="rect">
            <a:avLst/>
          </a:prstGeom>
        </p:spPr>
      </p:pic>
      <p:sp>
        <p:nvSpPr>
          <p:cNvPr id="36" name="Rectángulo 35">
            <a:extLst>
              <a:ext uri="{FF2B5EF4-FFF2-40B4-BE49-F238E27FC236}">
                <a16:creationId xmlns:a16="http://schemas.microsoft.com/office/drawing/2014/main" id="{9ECE0B47-AB99-44CD-955B-58140186B698}"/>
              </a:ext>
            </a:extLst>
          </p:cNvPr>
          <p:cNvSpPr/>
          <p:nvPr/>
        </p:nvSpPr>
        <p:spPr>
          <a:xfrm>
            <a:off x="663874" y="427679"/>
            <a:ext cx="6611169" cy="400110"/>
          </a:xfrm>
          <a:prstGeom prst="rect">
            <a:avLst/>
          </a:prstGeom>
        </p:spPr>
        <p:txBody>
          <a:bodyPr wrap="none">
            <a:spAutoFit/>
          </a:bodyPr>
          <a:lstStyle/>
          <a:p>
            <a:pPr defTabSz="442420">
              <a:defRPr/>
            </a:pPr>
            <a:r>
              <a:rPr lang="es-ES" sz="2000" dirty="0">
                <a:ln>
                  <a:solidFill>
                    <a:srgbClr val="006600"/>
                  </a:solidFill>
                </a:ln>
                <a:solidFill>
                  <a:srgbClr val="007934"/>
                </a:solidFill>
                <a:latin typeface="Tahoma" panose="020B0604030504040204" pitchFamily="34" charset="0"/>
                <a:ea typeface="Tahoma" panose="020B0604030504040204" pitchFamily="34" charset="0"/>
                <a:cs typeface="Tahoma" panose="020B0604030504040204" pitchFamily="34" charset="0"/>
              </a:rPr>
              <a:t>2. Hechos relevantes – Temas claves Plan Auditoría 2024</a:t>
            </a:r>
          </a:p>
        </p:txBody>
      </p:sp>
      <p:grpSp>
        <p:nvGrpSpPr>
          <p:cNvPr id="2" name="Grupo 1">
            <a:extLst>
              <a:ext uri="{FF2B5EF4-FFF2-40B4-BE49-F238E27FC236}">
                <a16:creationId xmlns:a16="http://schemas.microsoft.com/office/drawing/2014/main" id="{0389E518-B3FA-9974-933B-A6C9F4728E0D}"/>
              </a:ext>
            </a:extLst>
          </p:cNvPr>
          <p:cNvGrpSpPr/>
          <p:nvPr/>
        </p:nvGrpSpPr>
        <p:grpSpPr>
          <a:xfrm>
            <a:off x="120327" y="321102"/>
            <a:ext cx="543547" cy="568851"/>
            <a:chOff x="174379" y="251546"/>
            <a:chExt cx="656973" cy="717207"/>
          </a:xfrm>
        </p:grpSpPr>
        <p:cxnSp>
          <p:nvCxnSpPr>
            <p:cNvPr id="3" name="Conector recto 2">
              <a:extLst>
                <a:ext uri="{FF2B5EF4-FFF2-40B4-BE49-F238E27FC236}">
                  <a16:creationId xmlns:a16="http://schemas.microsoft.com/office/drawing/2014/main" id="{4A304723-FB5D-5769-7253-93EAEFE66C48}"/>
                </a:ext>
              </a:extLst>
            </p:cNvPr>
            <p:cNvCxnSpPr>
              <a:cxnSpLocks/>
            </p:cNvCxnSpPr>
            <p:nvPr/>
          </p:nvCxnSpPr>
          <p:spPr>
            <a:xfrm flipV="1">
              <a:off x="831352" y="251546"/>
              <a:ext cx="0" cy="717207"/>
            </a:xfrm>
            <a:prstGeom prst="line">
              <a:avLst/>
            </a:prstGeom>
            <a:ln w="38100">
              <a:solidFill>
                <a:srgbClr val="AFABAB"/>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694318C8-ED00-FEFE-6BCB-F961F8D955E7}"/>
                </a:ext>
              </a:extLst>
            </p:cNvPr>
            <p:cNvPicPr>
              <a:picLocks noChangeAspect="1"/>
            </p:cNvPicPr>
            <p:nvPr/>
          </p:nvPicPr>
          <p:blipFill>
            <a:blip r:embed="rId10">
              <a:alphaModFix/>
              <a:duotone>
                <a:prstClr val="black"/>
                <a:srgbClr val="7AD400">
                  <a:tint val="45000"/>
                  <a:satMod val="400000"/>
                </a:srgbClr>
              </a:duotone>
              <a:lum bright="-33000" contrast="10000"/>
            </a:blip>
            <a:stretch>
              <a:fillRect/>
            </a:stretch>
          </p:blipFill>
          <p:spPr>
            <a:xfrm rot="18110664">
              <a:off x="277474" y="282529"/>
              <a:ext cx="422621" cy="628811"/>
            </a:xfrm>
            <a:prstGeom prst="rect">
              <a:avLst/>
            </a:prstGeom>
            <a:noFill/>
          </p:spPr>
        </p:pic>
      </p:grpSp>
    </p:spTree>
    <p:extLst>
      <p:ext uri="{BB962C8B-B14F-4D97-AF65-F5344CB8AC3E}">
        <p14:creationId xmlns:p14="http://schemas.microsoft.com/office/powerpoint/2010/main" val="132124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3A198D26-E8B8-4CF4-A683-1942E99870F2}"/>
              </a:ext>
            </a:extLst>
          </p:cNvPr>
          <p:cNvCxnSpPr>
            <a:cxnSpLocks/>
          </p:cNvCxnSpPr>
          <p:nvPr/>
        </p:nvCxnSpPr>
        <p:spPr>
          <a:xfrm flipV="1">
            <a:off x="6327188" y="5223074"/>
            <a:ext cx="0" cy="1197350"/>
          </a:xfrm>
          <a:prstGeom prst="line">
            <a:avLst/>
          </a:prstGeom>
          <a:ln>
            <a:solidFill>
              <a:srgbClr val="92D00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409F348A-B592-4BEB-B7F4-BF4DD20CF67D}"/>
              </a:ext>
            </a:extLst>
          </p:cNvPr>
          <p:cNvSpPr txBox="1"/>
          <p:nvPr/>
        </p:nvSpPr>
        <p:spPr>
          <a:xfrm>
            <a:off x="6327188" y="5544750"/>
            <a:ext cx="5457271" cy="553998"/>
          </a:xfrm>
          <a:prstGeom prst="rect">
            <a:avLst/>
          </a:prstGeom>
          <a:noFill/>
          <a:effectLst>
            <a:outerShdw blurRad="50800" dist="38100" dir="2700000" algn="tl" rotWithShape="0">
              <a:prstClr val="black">
                <a:alpha val="97000"/>
              </a:prstClr>
            </a:outerShdw>
          </a:effectLst>
        </p:spPr>
        <p:txBody>
          <a:bodyPr wrap="square" rtlCol="0">
            <a:spAutoFit/>
          </a:bodyPr>
          <a:lstStyle/>
          <a:p>
            <a:r>
              <a:rPr lang="es-ES" sz="3000" b="1" i="1" dirty="0">
                <a:solidFill>
                  <a:schemeClr val="bg1"/>
                </a:solidFill>
                <a:latin typeface="Tahoma" panose="020B0604030504040204" pitchFamily="34" charset="0"/>
                <a:ea typeface="Tahoma" panose="020B0604030504040204" pitchFamily="34" charset="0"/>
                <a:cs typeface="Tahoma" panose="020B0604030504040204" pitchFamily="34" charset="0"/>
              </a:rPr>
              <a:t>¡GRACIAS !</a:t>
            </a:r>
            <a:endParaRPr lang="es-ES" sz="3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8441646"/>
      </p:ext>
    </p:extLst>
  </p:cSld>
  <p:clrMapOvr>
    <a:masterClrMapping/>
  </p:clrMapOvr>
</p:sld>
</file>

<file path=ppt/theme/theme1.xml><?xml version="1.0" encoding="utf-8"?>
<a:theme xmlns:a="http://schemas.openxmlformats.org/drawingml/2006/main" name="9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ebbfa72-b3b6-4c1f-8b23-058d4f67f013}" enabled="1" method="Privileged" siteId="{bf1ce8b5-5d39-4bc5-ad6e-07b3e4d7d67a}" contentBits="0" removed="0"/>
</clbl:labelList>
</file>

<file path=docProps/app.xml><?xml version="1.0" encoding="utf-8"?>
<Properties xmlns="http://schemas.openxmlformats.org/officeDocument/2006/extended-properties" xmlns:vt="http://schemas.openxmlformats.org/officeDocument/2006/docPropsVTypes">
  <TotalTime>3944</TotalTime>
  <Words>838</Words>
  <Application>Microsoft Office PowerPoint</Application>
  <PresentationFormat>Panorámica</PresentationFormat>
  <Paragraphs>173</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Tahoma</vt:lpstr>
      <vt:lpstr>9_Tema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 VIVIAN VERA RODRIGUEZ</dc:creator>
  <cp:lastModifiedBy>MELFY GONZALEZ HERRERA</cp:lastModifiedBy>
  <cp:revision>25</cp:revision>
  <dcterms:created xsi:type="dcterms:W3CDTF">2022-07-18T01:54:53Z</dcterms:created>
  <dcterms:modified xsi:type="dcterms:W3CDTF">2024-05-16T11:27:26Z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6bb131-2344-48ed-84db-fe1e84a9fae2_Enabled">
    <vt:lpwstr>true</vt:lpwstr>
  </property>
  <property fmtid="{D5CDD505-2E9C-101B-9397-08002B2CF9AE}" pid="3" name="MSIP_Label_666bb131-2344-48ed-84db-fe1e84a9fae2_SetDate">
    <vt:lpwstr>2022-07-18T01:54:53Z</vt:lpwstr>
  </property>
  <property fmtid="{D5CDD505-2E9C-101B-9397-08002B2CF9AE}" pid="4" name="MSIP_Label_666bb131-2344-48ed-84db-fe1e84a9fae2_Method">
    <vt:lpwstr>Standard</vt:lpwstr>
  </property>
  <property fmtid="{D5CDD505-2E9C-101B-9397-08002B2CF9AE}" pid="5" name="MSIP_Label_666bb131-2344-48ed-84db-fe1e84a9fae2_Name">
    <vt:lpwstr>666bb131-2344-48ed-84db-fe1e84a9fae2</vt:lpwstr>
  </property>
  <property fmtid="{D5CDD505-2E9C-101B-9397-08002B2CF9AE}" pid="6" name="MSIP_Label_666bb131-2344-48ed-84db-fe1e84a9fae2_SiteId">
    <vt:lpwstr>bf1ce8b5-5d39-4bc5-ad6e-07b3e4d7d67a</vt:lpwstr>
  </property>
  <property fmtid="{D5CDD505-2E9C-101B-9397-08002B2CF9AE}" pid="7" name="MSIP_Label_666bb131-2344-48ed-84db-fe1e84a9fae2_ActionId">
    <vt:lpwstr>2d804b9b-13f5-41a7-8049-b4243031dd6e</vt:lpwstr>
  </property>
  <property fmtid="{D5CDD505-2E9C-101B-9397-08002B2CF9AE}" pid="8" name="MSIP_Label_666bb131-2344-48ed-84db-fe1e84a9fae2_ContentBits">
    <vt:lpwstr>0</vt:lpwstr>
  </property>
</Properties>
</file>