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no"?>
<Relationships xmlns="http://schemas.openxmlformats.org/package/2006/relationships">
<Relationship Id="rId1" Target="ppt/presentation.xml" Type="http://schemas.openxmlformats.org/officeDocument/2006/relationships/officeDocument"/>
<Relationship Id="rId2" Target="docProps/thumbnail.jpeg" Type="http://schemas.openxmlformats.org/package/2006/relationships/metadata/thumbnail"/>
<Relationship Id="rId3" Target="docProps/core.xml" Type="http://schemas.openxmlformats.org/package/2006/relationships/metadata/core-properties"/>
<Relationship Id="rId4" Target="docProps/app.xml" Type="http://schemas.openxmlformats.org/officeDocument/2006/relationships/extended-properties"/>
<Relationship Id="rId5" Target="docProps/custom.xml" Type="http://schemas.openxmlformats.org/officeDocument/2006/relationships/custom-properties"/>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302" r:id="rId6"/>
    <p:sldId id="335" r:id="rId7"/>
    <p:sldId id="332" r:id="rId8"/>
    <p:sldId id="349" r:id="rId9"/>
    <p:sldId id="359" r:id="rId10"/>
    <p:sldId id="358" r:id="rId11"/>
    <p:sldId id="311" r:id="rId12"/>
    <p:sldId id="262" r:id="rId1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GYORY ZABALA URIBE" initials="MZU" lastIdx="4" clrIdx="0"/>
  <p:cmAuthor id="1" name="dell" initials="d"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BF0C"/>
    <a:srgbClr val="007635"/>
    <a:srgbClr val="007934"/>
    <a:srgbClr val="FF9933"/>
    <a:srgbClr val="FF6600"/>
    <a:srgbClr val="CC00CC"/>
    <a:srgbClr val="FFFF99"/>
    <a:srgbClr val="FEE6EF"/>
    <a:srgbClr val="7AD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1" autoAdjust="0"/>
    <p:restoredTop sz="94624" autoAdjust="0"/>
  </p:normalViewPr>
  <p:slideViewPr>
    <p:cSldViewPr snapToGrid="0">
      <p:cViewPr>
        <p:scale>
          <a:sx n="70" d="100"/>
          <a:sy n="70" d="100"/>
        </p:scale>
        <p:origin x="-1109" y="-58"/>
      </p:cViewPr>
      <p:guideLst>
        <p:guide orient="horz" pos="2160"/>
        <p:guide pos="2880"/>
      </p:guideLst>
    </p:cSldViewPr>
  </p:slideViewPr>
  <p:outlineViewPr>
    <p:cViewPr>
      <p:scale>
        <a:sx n="33" d="100"/>
        <a:sy n="33" d="100"/>
      </p:scale>
      <p:origin x="0" y="4522"/>
    </p:cViewPr>
  </p:outlineViewPr>
  <p:notesTextViewPr>
    <p:cViewPr>
      <p:scale>
        <a:sx n="100" d="100"/>
        <a:sy n="100" d="100"/>
      </p:scale>
      <p:origin x="0" y="0"/>
    </p:cViewPr>
  </p:notesTextViewPr>
  <p:gridSpacing cx="72008" cy="72008"/>
</p:viewPr>
</file>

<file path=ppt/_rels/presentation.xml.rels><?xml version="1.0" encoding="UTF-8" standalone="no"?>
<Relationships xmlns="http://schemas.openxmlformats.org/package/2006/relationships">
<Relationship Id="rId1" Target="../customXml/item1.xml" Type="http://schemas.openxmlformats.org/officeDocument/2006/relationships/customXml"/>
<Relationship Id="rId10" Target="slides/slide6.xml" Type="http://schemas.openxmlformats.org/officeDocument/2006/relationships/slide"/>
<Relationship Id="rId11" Target="slides/slide7.xml" Type="http://schemas.openxmlformats.org/officeDocument/2006/relationships/slide"/>
<Relationship Id="rId12" Target="slides/slide8.xml" Type="http://schemas.openxmlformats.org/officeDocument/2006/relationships/slide"/>
<Relationship Id="rId13" Target="slides/slide9.xml" Type="http://schemas.openxmlformats.org/officeDocument/2006/relationships/slide"/>
<Relationship Id="rId14" Target="notesMasters/notesMaster1.xml" Type="http://schemas.openxmlformats.org/officeDocument/2006/relationships/notesMaster"/>
<Relationship Id="rId15" Target="commentAuthors.xml" Type="http://schemas.openxmlformats.org/officeDocument/2006/relationships/commentAuthors"/>
<Relationship Id="rId16" Target="presProps.xml" Type="http://schemas.openxmlformats.org/officeDocument/2006/relationships/presProps"/>
<Relationship Id="rId17" Target="viewProps.xml" Type="http://schemas.openxmlformats.org/officeDocument/2006/relationships/viewProps"/>
<Relationship Id="rId18" Target="theme/theme1.xml" Type="http://schemas.openxmlformats.org/officeDocument/2006/relationships/theme"/>
<Relationship Id="rId19" Target="tableStyles.xml" Type="http://schemas.openxmlformats.org/officeDocument/2006/relationships/tableStyles"/>
<Relationship Id="rId2" Target="../customXml/item2.xml" Type="http://schemas.openxmlformats.org/officeDocument/2006/relationships/customXml"/>
<Relationship Id="rId3" Target="../customXml/item3.xml" Type="http://schemas.openxmlformats.org/officeDocument/2006/relationships/customXml"/>
<Relationship Id="rId4" Target="slideMasters/slideMaster1.xml" Type="http://schemas.openxmlformats.org/officeDocument/2006/relationships/slideMaster"/>
<Relationship Id="rId5" Target="slides/slide1.xml" Type="http://schemas.openxmlformats.org/officeDocument/2006/relationships/slide"/>
<Relationship Id="rId6" Target="slides/slide2.xml" Type="http://schemas.openxmlformats.org/officeDocument/2006/relationships/slide"/>
<Relationship Id="rId7" Target="slides/slide3.xml" Type="http://schemas.openxmlformats.org/officeDocument/2006/relationships/slide"/>
<Relationship Id="rId8" Target="slides/slide4.xml" Type="http://schemas.openxmlformats.org/officeDocument/2006/relationships/slide"/>
<Relationship Id="rId9" Target="slides/slide5.xml" Type="http://schemas.openxmlformats.org/officeDocument/2006/relationships/slide"/>
</Relationships>

</file>

<file path=ppt/notesMasters/_rels/notesMaster1.xml.rels><?xml version="1.0" encoding="UTF-8" standalone="no"?>
<Relationships xmlns="http://schemas.openxmlformats.org/package/2006/relationships">
<Relationship Id="rId1" Target="../theme/theme2.xml" Type="http://schemas.openxmlformats.org/officeDocument/2006/relationships/theme"/>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BE8CDA-3D05-4DD0-8715-E76C1A60743B}" type="datetimeFigureOut">
              <a:rPr lang="es-CO" smtClean="0"/>
              <a:pPr/>
              <a:t>01/04/2014</a:t>
            </a:fld>
            <a:endParaRPr lang="es-CO"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184D17-2FDB-4EC8-BDEC-7A251800F36C}" type="slidenum">
              <a:rPr lang="es-CO" smtClean="0"/>
              <a:pPr/>
              <a:t>‹Nº›</a:t>
            </a:fld>
            <a:endParaRPr lang="es-CO" dirty="0"/>
          </a:p>
        </p:txBody>
      </p:sp>
    </p:spTree>
    <p:extLst>
      <p:ext uri="{BB962C8B-B14F-4D97-AF65-F5344CB8AC3E}">
        <p14:creationId xmlns:p14="http://schemas.microsoft.com/office/powerpoint/2010/main" val="3717311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xml" Type="http://schemas.openxmlformats.org/officeDocument/2006/relationships/slide"/>
</Relationships>

</file>

<file path=ppt/notesSlides/_rels/notesSlide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xml" Type="http://schemas.openxmlformats.org/officeDocument/2006/relationships/slide"/>
</Relationships>

</file>

<file path=ppt/notesSlides/_rels/notesSlide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3.xml" Type="http://schemas.openxmlformats.org/officeDocument/2006/relationships/slide"/>
</Relationships>

</file>

<file path=ppt/notesSlides/_rels/notesSlide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9.xml" Type="http://schemas.openxmlformats.org/officeDocument/2006/relationships/slide"/>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0184D17-2FDB-4EC8-BDEC-7A251800F36C}" type="slidenum">
              <a:rPr lang="es-CO" smtClean="0"/>
              <a:pPr/>
              <a:t>1</a:t>
            </a:fld>
            <a:endParaRPr lang="es-CO"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0184D17-2FDB-4EC8-BDEC-7A251800F36C}" type="slidenum">
              <a:rPr lang="es-CO" smtClean="0"/>
              <a:pPr/>
              <a:t>2</a:t>
            </a:fld>
            <a:endParaRPr lang="es-CO"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CO" dirty="0" smtClean="0"/>
          </a:p>
        </p:txBody>
      </p:sp>
      <p:sp>
        <p:nvSpPr>
          <p:cNvPr id="4" name="3 Marcador de número de diapositiva"/>
          <p:cNvSpPr>
            <a:spLocks noGrp="1"/>
          </p:cNvSpPr>
          <p:nvPr>
            <p:ph type="sldNum" sz="quarter" idx="5"/>
          </p:nvPr>
        </p:nvSpPr>
        <p:spPr/>
        <p:txBody>
          <a:bodyPr/>
          <a:lstStyle/>
          <a:p>
            <a:pPr>
              <a:defRPr/>
            </a:pPr>
            <a:fld id="{AED81BE7-66B2-4D56-A94A-61CA4A26060D}" type="slidenum">
              <a:rPr lang="es-CO" smtClean="0"/>
              <a:pPr>
                <a:defRPr/>
              </a:pPr>
              <a:t>3</a:t>
            </a:fld>
            <a:endParaRPr lang="es-CO"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0184D17-2FDB-4EC8-BDEC-7A251800F36C}" type="slidenum">
              <a:rPr lang="es-CO" smtClean="0"/>
              <a:pPr/>
              <a:t>9</a:t>
            </a:fld>
            <a:endParaRPr lang="es-CO" dirty="0"/>
          </a:p>
        </p:txBody>
      </p:sp>
    </p:spTree>
  </p:cSld>
  <p:clrMapOvr>
    <a:masterClrMapping/>
  </p:clrMapOvr>
</p:notes>
</file>

<file path=ppt/slideLayouts/_rels/slideLayout1.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1.jpeg" Type="http://schemas.openxmlformats.org/officeDocument/2006/relationships/image"/>
</Relationships>

</file>

<file path=ppt/slideLayouts/_rels/slideLayout2.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3.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4.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5.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6.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7.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8.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3.jpeg" Type="http://schemas.openxmlformats.org/officeDocument/2006/relationships/image"/>
</Relationships>

</file>

<file path=ppt/slideLayouts/_rels/slideLayout9.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inicial">
    <p:spTree>
      <p:nvGrpSpPr>
        <p:cNvPr id="1" name=""/>
        <p:cNvGrpSpPr/>
        <p:nvPr/>
      </p:nvGrpSpPr>
      <p:grpSpPr>
        <a:xfrm>
          <a:off x="0" y="0"/>
          <a:ext cx="0" cy="0"/>
          <a:chOff x="0" y="0"/>
          <a:chExt cx="0" cy="0"/>
        </a:xfrm>
      </p:grpSpPr>
      <p:pic>
        <p:nvPicPr>
          <p:cNvPr id="7" name="6 Imagen" descr="PlantillaInicialPresentacion.jpg"/>
          <p:cNvPicPr>
            <a:picLocks noChangeAspect="1"/>
          </p:cNvPicPr>
          <p:nvPr userDrawn="1"/>
        </p:nvPicPr>
        <p:blipFill>
          <a:blip r:embed="rId2" cstate="print"/>
          <a:stretch>
            <a:fillRect/>
          </a:stretch>
        </p:blipFill>
        <p:spPr>
          <a:xfrm>
            <a:off x="0" y="0"/>
            <a:ext cx="9144000" cy="6858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Diapositiva Agenda">
    <p:spTree>
      <p:nvGrpSpPr>
        <p:cNvPr id="1" name=""/>
        <p:cNvGrpSpPr/>
        <p:nvPr/>
      </p:nvGrpSpPr>
      <p:grpSpPr>
        <a:xfrm>
          <a:off x="0" y="0"/>
          <a:ext cx="0" cy="0"/>
          <a:chOff x="0" y="0"/>
          <a:chExt cx="0" cy="0"/>
        </a:xfrm>
      </p:grpSpPr>
      <p:pic>
        <p:nvPicPr>
          <p:cNvPr id="8" name="7 Imagen" descr="04_Plantilla_contenidos.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1 Título"/>
          <p:cNvSpPr>
            <a:spLocks noGrp="1"/>
          </p:cNvSpPr>
          <p:nvPr>
            <p:ph type="title" hasCustomPrompt="1"/>
          </p:nvPr>
        </p:nvSpPr>
        <p:spPr>
          <a:xfrm>
            <a:off x="467544" y="332656"/>
            <a:ext cx="7571184" cy="792088"/>
          </a:xfrm>
          <a:prstGeom prst="rect">
            <a:avLst/>
          </a:prstGeom>
        </p:spPr>
        <p:txBody>
          <a:bodyPr>
            <a:normAutofit/>
          </a:bodyPr>
          <a:lstStyle>
            <a:lvl1pPr algn="l">
              <a:defRPr sz="2800" b="1">
                <a:solidFill>
                  <a:srgbClr val="007934"/>
                </a:solidFill>
                <a:latin typeface="Trebuchet MS" pitchFamily="34" charset="0"/>
              </a:defRPr>
            </a:lvl1pPr>
          </a:lstStyle>
          <a:p>
            <a:r>
              <a:rPr lang="es-ES" dirty="0" smtClean="0"/>
              <a:t>Título agenda </a:t>
            </a:r>
            <a:endParaRPr lang="es-CO" dirty="0"/>
          </a:p>
        </p:txBody>
      </p:sp>
      <p:sp>
        <p:nvSpPr>
          <p:cNvPr id="3" name="2 Marcador de contenido"/>
          <p:cNvSpPr>
            <a:spLocks noGrp="1"/>
          </p:cNvSpPr>
          <p:nvPr>
            <p:ph idx="1" hasCustomPrompt="1"/>
          </p:nvPr>
        </p:nvSpPr>
        <p:spPr>
          <a:xfrm>
            <a:off x="457200" y="1988840"/>
            <a:ext cx="7931224" cy="3600401"/>
          </a:xfrm>
          <a:prstGeom prst="rect">
            <a:avLst/>
          </a:prstGeom>
        </p:spPr>
        <p:txBody>
          <a:bodyPr>
            <a:normAutofit/>
          </a:bodyPr>
          <a:lstStyle>
            <a:lvl1pPr>
              <a:buFont typeface="Courier New" pitchFamily="49" charset="0"/>
              <a:buChar char="o"/>
              <a:defRPr sz="2000" b="1" baseline="0">
                <a:solidFill>
                  <a:schemeClr val="tx1">
                    <a:lumMod val="65000"/>
                    <a:lumOff val="35000"/>
                  </a:schemeClr>
                </a:solidFill>
                <a:latin typeface="Trebuchet MS" pitchFamily="34" charset="0"/>
              </a:defRPr>
            </a:lvl1pPr>
            <a:lvl2pPr>
              <a:buFont typeface="Arial" pitchFamily="34" charset="0"/>
              <a:buChar char="•"/>
              <a:defRPr sz="1600" baseline="0">
                <a:solidFill>
                  <a:schemeClr val="tx1">
                    <a:lumMod val="50000"/>
                    <a:lumOff val="50000"/>
                  </a:schemeClr>
                </a:solidFill>
                <a:latin typeface="Trebuchet MS" pitchFamily="34" charset="0"/>
              </a:defRPr>
            </a:lvl2pPr>
          </a:lstStyle>
          <a:p>
            <a:pPr lvl="0"/>
            <a:r>
              <a:rPr lang="es-ES" dirty="0" smtClean="0"/>
              <a:t>Título subtema 1</a:t>
            </a:r>
          </a:p>
          <a:p>
            <a:pPr lvl="1"/>
            <a:r>
              <a:rPr lang="es-ES" dirty="0" smtClean="0"/>
              <a:t>Título subtema 1.1</a:t>
            </a:r>
          </a:p>
          <a:p>
            <a:pPr lvl="1"/>
            <a:r>
              <a:rPr lang="es-ES" dirty="0" smtClean="0"/>
              <a:t>Título subtema 1.2</a:t>
            </a:r>
          </a:p>
          <a:p>
            <a:pPr lvl="0"/>
            <a:r>
              <a:rPr lang="es-ES" dirty="0" smtClean="0"/>
              <a:t>Título subtema 2</a:t>
            </a:r>
          </a:p>
          <a:p>
            <a:pPr lvl="1"/>
            <a:r>
              <a:rPr lang="es-ES" dirty="0" smtClean="0"/>
              <a:t>Título subtema 2.1</a:t>
            </a:r>
          </a:p>
          <a:p>
            <a:pPr lvl="1"/>
            <a:r>
              <a:rPr lang="es-ES" dirty="0" smtClean="0"/>
              <a:t>Título Subtema 2.2</a:t>
            </a:r>
          </a:p>
          <a:p>
            <a:pPr lvl="0"/>
            <a:r>
              <a:rPr lang="es-ES" dirty="0" smtClean="0"/>
              <a:t>Título subtema 3</a:t>
            </a:r>
          </a:p>
          <a:p>
            <a:pPr lvl="1"/>
            <a:r>
              <a:rPr lang="es-ES" dirty="0" smtClean="0"/>
              <a:t>Título subtema 3.1</a:t>
            </a:r>
          </a:p>
          <a:p>
            <a:pPr lvl="1"/>
            <a:r>
              <a:rPr lang="es-ES" dirty="0" smtClean="0"/>
              <a:t>Título Subtema 3.2</a:t>
            </a:r>
            <a:endParaRPr lang="es-CO" dirty="0"/>
          </a:p>
        </p:txBody>
      </p:sp>
      <p:sp>
        <p:nvSpPr>
          <p:cNvPr id="5" name="1 Título"/>
          <p:cNvSpPr txBox="1">
            <a:spLocks/>
          </p:cNvSpPr>
          <p:nvPr userDrawn="1"/>
        </p:nvSpPr>
        <p:spPr>
          <a:xfrm>
            <a:off x="467544" y="1340768"/>
            <a:ext cx="7571184" cy="504056"/>
          </a:xfrm>
          <a:prstGeom prst="rect">
            <a:avLst/>
          </a:prstGeom>
        </p:spPr>
        <p:txBody>
          <a:bodyPr>
            <a:normAutofit/>
          </a:bodyPr>
          <a:lstStyle>
            <a:lvl1pPr algn="l">
              <a:defRPr sz="2800" b="1">
                <a:solidFill>
                  <a:srgbClr val="007934"/>
                </a:solidFill>
                <a:latin typeface="Trebuchet MS"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CO" sz="2400" b="1" i="0" u="none" strike="noStrike" kern="1200" cap="none" spc="0" normalizeH="0" baseline="0" noProof="0" dirty="0">
              <a:ln>
                <a:noFill/>
              </a:ln>
              <a:solidFill>
                <a:srgbClr val="5DBF0C"/>
              </a:solidFill>
              <a:effectLst/>
              <a:uLnTx/>
              <a:uFillTx/>
              <a:latin typeface="Trebuchet MS" pitchFamily="34" charset="0"/>
              <a:ea typeface="+mj-ea"/>
              <a:cs typeface="+mj-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título presentación">
    <p:spTree>
      <p:nvGrpSpPr>
        <p:cNvPr id="1" name=""/>
        <p:cNvGrpSpPr/>
        <p:nvPr/>
      </p:nvGrpSpPr>
      <p:grpSpPr>
        <a:xfrm>
          <a:off x="0" y="0"/>
          <a:ext cx="0" cy="0"/>
          <a:chOff x="0" y="0"/>
          <a:chExt cx="0" cy="0"/>
        </a:xfrm>
      </p:grpSpPr>
      <p:pic>
        <p:nvPicPr>
          <p:cNvPr id="4" name="3 Imagen" descr="04_Plantilla_contenidos.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1 Título"/>
          <p:cNvSpPr>
            <a:spLocks noGrp="1"/>
          </p:cNvSpPr>
          <p:nvPr>
            <p:ph type="title" hasCustomPrompt="1"/>
          </p:nvPr>
        </p:nvSpPr>
        <p:spPr>
          <a:xfrm>
            <a:off x="1115616" y="2780928"/>
            <a:ext cx="6768752" cy="1362075"/>
          </a:xfrm>
          <a:prstGeom prst="rect">
            <a:avLst/>
          </a:prstGeom>
        </p:spPr>
        <p:txBody>
          <a:bodyPr anchor="t"/>
          <a:lstStyle>
            <a:lvl1pPr algn="ctr">
              <a:lnSpc>
                <a:spcPts val="4000"/>
              </a:lnSpc>
              <a:defRPr lang="es-CO" sz="4000" b="1" baseline="0" dirty="0">
                <a:solidFill>
                  <a:srgbClr val="007934"/>
                </a:solidFill>
                <a:latin typeface="Trebuchet MS" pitchFamily="34" charset="0"/>
              </a:defRPr>
            </a:lvl1pPr>
          </a:lstStyle>
          <a:p>
            <a:r>
              <a:rPr lang="es-ES" dirty="0" smtClean="0"/>
              <a:t>Título principal de la</a:t>
            </a:r>
            <a:br>
              <a:rPr lang="es-ES" dirty="0" smtClean="0"/>
            </a:br>
            <a:r>
              <a:rPr lang="es-ES" dirty="0" smtClean="0"/>
              <a:t>Presentación</a:t>
            </a:r>
            <a:endParaRPr lang="es-CO"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a títulos">
    <p:spTree>
      <p:nvGrpSpPr>
        <p:cNvPr id="1" name=""/>
        <p:cNvGrpSpPr/>
        <p:nvPr/>
      </p:nvGrpSpPr>
      <p:grpSpPr>
        <a:xfrm>
          <a:off x="0" y="0"/>
          <a:ext cx="0" cy="0"/>
          <a:chOff x="0" y="0"/>
          <a:chExt cx="0" cy="0"/>
        </a:xfrm>
      </p:grpSpPr>
      <p:pic>
        <p:nvPicPr>
          <p:cNvPr id="6" name="5 Imagen" descr="04_Plantilla_contenidos.jpg"/>
          <p:cNvPicPr>
            <a:picLocks noChangeAspect="1"/>
          </p:cNvPicPr>
          <p:nvPr userDrawn="1"/>
        </p:nvPicPr>
        <p:blipFill>
          <a:blip r:embed="rId2" cstate="print"/>
          <a:stretch>
            <a:fillRect/>
          </a:stretch>
        </p:blipFill>
        <p:spPr>
          <a:xfrm>
            <a:off x="0" y="0"/>
            <a:ext cx="9144000" cy="6858000"/>
          </a:xfrm>
          <a:prstGeom prst="rect">
            <a:avLst/>
          </a:prstGeom>
        </p:spPr>
      </p:pic>
      <p:sp>
        <p:nvSpPr>
          <p:cNvPr id="11" name="1 Título"/>
          <p:cNvSpPr>
            <a:spLocks noGrp="1"/>
          </p:cNvSpPr>
          <p:nvPr>
            <p:ph type="title" hasCustomPrompt="1"/>
          </p:nvPr>
        </p:nvSpPr>
        <p:spPr>
          <a:xfrm>
            <a:off x="539552" y="1556792"/>
            <a:ext cx="3816424" cy="3744416"/>
          </a:xfrm>
          <a:prstGeom prst="rect">
            <a:avLst/>
          </a:prstGeom>
        </p:spPr>
        <p:txBody>
          <a:bodyPr/>
          <a:lstStyle>
            <a:lvl1pPr algn="just">
              <a:defRPr sz="1800">
                <a:solidFill>
                  <a:schemeClr val="tx1">
                    <a:lumMod val="65000"/>
                    <a:lumOff val="35000"/>
                  </a:schemeClr>
                </a:solidFill>
                <a:latin typeface="Trebuchet MS" pitchFamily="34" charset="0"/>
              </a:defRPr>
            </a:lvl1pPr>
          </a:lstStyle>
          <a:p>
            <a:r>
              <a:rPr lang="es-ES" dirty="0" smtClean="0"/>
              <a:t>Texto párrafo subtema, escriba aquí la información relacionada con el subtema. Texto párrafo subtema, escriba aquí la información relacionada con el subtema. Texto párrafo subtema, escriba aquí la información relacionada con el subtema. Texto párrafo subtema, escriba aquí la información relacionada con el subtema.</a:t>
            </a:r>
            <a:endParaRPr lang="es-CO" dirty="0"/>
          </a:p>
        </p:txBody>
      </p:sp>
      <p:sp>
        <p:nvSpPr>
          <p:cNvPr id="12" name="2 Marcador de texto"/>
          <p:cNvSpPr>
            <a:spLocks noGrp="1"/>
          </p:cNvSpPr>
          <p:nvPr>
            <p:ph type="body" idx="13" hasCustomPrompt="1"/>
          </p:nvPr>
        </p:nvSpPr>
        <p:spPr>
          <a:xfrm>
            <a:off x="539552" y="260649"/>
            <a:ext cx="7772400" cy="288032"/>
          </a:xfrm>
          <a:prstGeom prst="rect">
            <a:avLst/>
          </a:prstGeom>
        </p:spPr>
        <p:txBody>
          <a:bodyPr anchor="b"/>
          <a:lstStyle>
            <a:lvl1pPr marL="0" indent="0">
              <a:buNone/>
              <a:defRPr sz="1400" baseline="0">
                <a:solidFill>
                  <a:schemeClr val="tx1">
                    <a:tint val="75000"/>
                  </a:schemeClr>
                </a:solidFill>
                <a:latin typeface="Trebuchet MS"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smtClean="0"/>
              <a:t>Tema principal presentación</a:t>
            </a:r>
          </a:p>
        </p:txBody>
      </p:sp>
      <p:sp>
        <p:nvSpPr>
          <p:cNvPr id="13" name="2 Marcador de texto"/>
          <p:cNvSpPr>
            <a:spLocks noGrp="1"/>
          </p:cNvSpPr>
          <p:nvPr>
            <p:ph type="body" idx="14" hasCustomPrompt="1"/>
          </p:nvPr>
        </p:nvSpPr>
        <p:spPr>
          <a:xfrm>
            <a:off x="544016" y="548680"/>
            <a:ext cx="7772400" cy="432048"/>
          </a:xfrm>
          <a:prstGeom prst="rect">
            <a:avLst/>
          </a:prstGeom>
        </p:spPr>
        <p:txBody>
          <a:bodyPr anchor="b"/>
          <a:lstStyle>
            <a:lvl1pPr marL="0" indent="0">
              <a:buNone/>
              <a:defRPr sz="3200" b="1" baseline="0">
                <a:solidFill>
                  <a:srgbClr val="007934"/>
                </a:solidFill>
                <a:latin typeface="Trebuchet MS"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smtClean="0"/>
              <a:t>Título diapositiva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a título - subtítulo">
    <p:spTree>
      <p:nvGrpSpPr>
        <p:cNvPr id="1" name=""/>
        <p:cNvGrpSpPr/>
        <p:nvPr/>
      </p:nvGrpSpPr>
      <p:grpSpPr>
        <a:xfrm>
          <a:off x="0" y="0"/>
          <a:ext cx="0" cy="0"/>
          <a:chOff x="0" y="0"/>
          <a:chExt cx="0" cy="0"/>
        </a:xfrm>
      </p:grpSpPr>
      <p:pic>
        <p:nvPicPr>
          <p:cNvPr id="9" name="8 Imagen" descr="04_Plantilla_contenidos.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1 Título"/>
          <p:cNvSpPr>
            <a:spLocks noGrp="1"/>
          </p:cNvSpPr>
          <p:nvPr>
            <p:ph type="title" hasCustomPrompt="1"/>
          </p:nvPr>
        </p:nvSpPr>
        <p:spPr>
          <a:xfrm>
            <a:off x="539552" y="1844824"/>
            <a:ext cx="3816424" cy="3384376"/>
          </a:xfrm>
          <a:prstGeom prst="rect">
            <a:avLst/>
          </a:prstGeom>
        </p:spPr>
        <p:txBody>
          <a:bodyPr/>
          <a:lstStyle>
            <a:lvl1pPr algn="just">
              <a:defRPr sz="1800">
                <a:solidFill>
                  <a:schemeClr val="tx1">
                    <a:lumMod val="65000"/>
                    <a:lumOff val="35000"/>
                  </a:schemeClr>
                </a:solidFill>
                <a:latin typeface="Trebuchet MS" pitchFamily="34" charset="0"/>
              </a:defRPr>
            </a:lvl1pPr>
          </a:lstStyle>
          <a:p>
            <a:r>
              <a:rPr lang="es-ES" dirty="0" smtClean="0"/>
              <a:t>Texto párrafo subtema, escriba aquí la información relacionada con el subtema. Texto párrafo subtema, escriba aquí la información relacionada con el subtema. Texto párrafo subtema, escriba aquí la información relacionada con el subtema. Texto párrafo subtema, escriba aquí la información relacionada con el subtema.</a:t>
            </a:r>
            <a:endParaRPr lang="es-CO" dirty="0"/>
          </a:p>
        </p:txBody>
      </p:sp>
      <p:sp>
        <p:nvSpPr>
          <p:cNvPr id="6" name="2 Marcador de texto"/>
          <p:cNvSpPr>
            <a:spLocks noGrp="1"/>
          </p:cNvSpPr>
          <p:nvPr>
            <p:ph type="body" idx="15" hasCustomPrompt="1"/>
          </p:nvPr>
        </p:nvSpPr>
        <p:spPr>
          <a:xfrm>
            <a:off x="544016" y="1340768"/>
            <a:ext cx="7772400" cy="432048"/>
          </a:xfrm>
          <a:prstGeom prst="rect">
            <a:avLst/>
          </a:prstGeom>
        </p:spPr>
        <p:txBody>
          <a:bodyPr anchor="b"/>
          <a:lstStyle>
            <a:lvl1pPr marL="0" indent="0">
              <a:buNone/>
              <a:defRPr sz="2400" b="1" baseline="0">
                <a:solidFill>
                  <a:srgbClr val="5DBF0C"/>
                </a:solidFill>
                <a:latin typeface="Trebuchet MS"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smtClean="0"/>
              <a:t>Subtítulo diapositiva</a:t>
            </a:r>
          </a:p>
        </p:txBody>
      </p:sp>
      <p:sp>
        <p:nvSpPr>
          <p:cNvPr id="7" name="2 Marcador de texto"/>
          <p:cNvSpPr>
            <a:spLocks noGrp="1"/>
          </p:cNvSpPr>
          <p:nvPr>
            <p:ph type="body" idx="13" hasCustomPrompt="1"/>
          </p:nvPr>
        </p:nvSpPr>
        <p:spPr>
          <a:xfrm>
            <a:off x="539552" y="260649"/>
            <a:ext cx="7772400" cy="288032"/>
          </a:xfrm>
          <a:prstGeom prst="rect">
            <a:avLst/>
          </a:prstGeom>
        </p:spPr>
        <p:txBody>
          <a:bodyPr anchor="b"/>
          <a:lstStyle>
            <a:lvl1pPr marL="0" indent="0">
              <a:buNone/>
              <a:defRPr sz="1400" baseline="0">
                <a:solidFill>
                  <a:schemeClr val="tx1">
                    <a:tint val="75000"/>
                  </a:schemeClr>
                </a:solidFill>
                <a:latin typeface="Trebuchet MS"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smtClean="0"/>
              <a:t>Tema principal presentación</a:t>
            </a:r>
          </a:p>
        </p:txBody>
      </p:sp>
      <p:sp>
        <p:nvSpPr>
          <p:cNvPr id="11" name="2 Marcador de texto"/>
          <p:cNvSpPr>
            <a:spLocks noGrp="1"/>
          </p:cNvSpPr>
          <p:nvPr>
            <p:ph type="body" idx="14" hasCustomPrompt="1"/>
          </p:nvPr>
        </p:nvSpPr>
        <p:spPr>
          <a:xfrm>
            <a:off x="544016" y="548680"/>
            <a:ext cx="7772400" cy="432048"/>
          </a:xfrm>
          <a:prstGeom prst="rect">
            <a:avLst/>
          </a:prstGeom>
        </p:spPr>
        <p:txBody>
          <a:bodyPr anchor="b"/>
          <a:lstStyle>
            <a:lvl1pPr marL="0" indent="0">
              <a:buNone/>
              <a:defRPr sz="3200" b="1" baseline="0">
                <a:solidFill>
                  <a:srgbClr val="007934"/>
                </a:solidFill>
                <a:latin typeface="Trebuchet MS"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smtClean="0"/>
              <a:t>Título diapositiva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Diseño personalizado">
    <p:spTree>
      <p:nvGrpSpPr>
        <p:cNvPr id="1" name=""/>
        <p:cNvGrpSpPr/>
        <p:nvPr/>
      </p:nvGrpSpPr>
      <p:grpSpPr>
        <a:xfrm>
          <a:off x="0" y="0"/>
          <a:ext cx="0" cy="0"/>
          <a:chOff x="0" y="0"/>
          <a:chExt cx="0" cy="0"/>
        </a:xfrm>
      </p:grpSpPr>
      <p:pic>
        <p:nvPicPr>
          <p:cNvPr id="7" name="6 Imagen" descr="04_Plantilla_contenidos.jpg"/>
          <p:cNvPicPr>
            <a:picLocks noChangeAspect="1"/>
          </p:cNvPicPr>
          <p:nvPr userDrawn="1"/>
        </p:nvPicPr>
        <p:blipFill>
          <a:blip r:embed="rId2" cstate="print"/>
          <a:stretch>
            <a:fillRect/>
          </a:stretch>
        </p:blipFill>
        <p:spPr>
          <a:xfrm>
            <a:off x="0" y="0"/>
            <a:ext cx="9144000" cy="6858000"/>
          </a:xfrm>
          <a:prstGeom prst="rect">
            <a:avLst/>
          </a:prstGeom>
        </p:spPr>
      </p:pic>
      <p:sp>
        <p:nvSpPr>
          <p:cNvPr id="4" name="1 Título"/>
          <p:cNvSpPr>
            <a:spLocks noGrp="1"/>
          </p:cNvSpPr>
          <p:nvPr>
            <p:ph type="title" hasCustomPrompt="1"/>
          </p:nvPr>
        </p:nvSpPr>
        <p:spPr>
          <a:xfrm>
            <a:off x="467544" y="332656"/>
            <a:ext cx="7571184" cy="792088"/>
          </a:xfrm>
          <a:prstGeom prst="rect">
            <a:avLst/>
          </a:prstGeom>
        </p:spPr>
        <p:txBody>
          <a:bodyPr>
            <a:normAutofit/>
          </a:bodyPr>
          <a:lstStyle>
            <a:lvl1pPr algn="l">
              <a:defRPr sz="2800" b="1" baseline="0">
                <a:solidFill>
                  <a:srgbClr val="007934"/>
                </a:solidFill>
                <a:latin typeface="Trebuchet MS" pitchFamily="34" charset="0"/>
              </a:defRPr>
            </a:lvl1pPr>
          </a:lstStyle>
          <a:p>
            <a:r>
              <a:rPr lang="es-ES" dirty="0" smtClean="0"/>
              <a:t>Contacto</a:t>
            </a:r>
            <a:endParaRPr lang="es-CO" dirty="0"/>
          </a:p>
        </p:txBody>
      </p:sp>
      <p:sp>
        <p:nvSpPr>
          <p:cNvPr id="5" name="2 Marcador de contenido"/>
          <p:cNvSpPr>
            <a:spLocks noGrp="1"/>
          </p:cNvSpPr>
          <p:nvPr>
            <p:ph idx="1" hasCustomPrompt="1"/>
          </p:nvPr>
        </p:nvSpPr>
        <p:spPr>
          <a:xfrm>
            <a:off x="457200" y="1463040"/>
            <a:ext cx="7931224" cy="4126201"/>
          </a:xfrm>
          <a:prstGeom prst="rect">
            <a:avLst/>
          </a:prstGeom>
        </p:spPr>
        <p:txBody>
          <a:bodyPr>
            <a:normAutofit/>
          </a:bodyPr>
          <a:lstStyle>
            <a:lvl1pPr>
              <a:buFont typeface="Courier New" pitchFamily="49" charset="0"/>
              <a:buChar char="o"/>
              <a:defRPr sz="2000" b="1" baseline="0">
                <a:solidFill>
                  <a:schemeClr val="tx1">
                    <a:lumMod val="65000"/>
                    <a:lumOff val="35000"/>
                  </a:schemeClr>
                </a:solidFill>
                <a:latin typeface="Trebuchet MS" pitchFamily="34" charset="0"/>
              </a:defRPr>
            </a:lvl1pPr>
            <a:lvl2pPr>
              <a:buFont typeface="Arial" pitchFamily="34" charset="0"/>
              <a:buChar char="•"/>
              <a:defRPr sz="1600" baseline="0">
                <a:solidFill>
                  <a:schemeClr val="tx1">
                    <a:lumMod val="50000"/>
                    <a:lumOff val="50000"/>
                  </a:schemeClr>
                </a:solidFill>
                <a:latin typeface="Trebuchet MS" pitchFamily="34" charset="0"/>
              </a:defRPr>
            </a:lvl2pPr>
          </a:lstStyle>
          <a:p>
            <a:pPr lvl="0"/>
            <a:r>
              <a:rPr lang="es-ES" dirty="0" smtClean="0"/>
              <a:t>Nombre expositor</a:t>
            </a:r>
          </a:p>
          <a:p>
            <a:pPr marL="719138" lvl="1" indent="0">
              <a:lnSpc>
                <a:spcPct val="150000"/>
              </a:lnSpc>
              <a:buNone/>
            </a:pPr>
            <a:r>
              <a:rPr lang="es-CO" dirty="0" smtClean="0"/>
              <a:t>correoexpositor@epm.com.co</a:t>
            </a:r>
            <a:br>
              <a:rPr lang="es-CO" dirty="0" smtClean="0"/>
            </a:br>
            <a:r>
              <a:rPr lang="es-CO" dirty="0" smtClean="0"/>
              <a:t>Teléfono: +57-4 380 8080 </a:t>
            </a:r>
            <a:br>
              <a:rPr lang="es-CO" dirty="0" smtClean="0"/>
            </a:br>
            <a:r>
              <a:rPr lang="es-CO" dirty="0" smtClean="0"/>
              <a:t>Móvil: 300 123 4567</a:t>
            </a:r>
          </a:p>
          <a:p>
            <a:pPr marL="719138" lvl="1" indent="0">
              <a:lnSpc>
                <a:spcPct val="150000"/>
              </a:lnSpc>
              <a:buNone/>
            </a:pPr>
            <a:r>
              <a:rPr lang="es-CO" dirty="0" smtClean="0"/>
              <a:t>Fax: +57-4 265 9350 </a:t>
            </a:r>
            <a:endParaRPr lang="es-ES" dirty="0" smtClean="0"/>
          </a:p>
        </p:txBody>
      </p:sp>
      <p:sp>
        <p:nvSpPr>
          <p:cNvPr id="6" name="1 Título"/>
          <p:cNvSpPr txBox="1">
            <a:spLocks/>
          </p:cNvSpPr>
          <p:nvPr userDrawn="1"/>
        </p:nvSpPr>
        <p:spPr>
          <a:xfrm>
            <a:off x="467544" y="1340768"/>
            <a:ext cx="7571184" cy="504056"/>
          </a:xfrm>
          <a:prstGeom prst="rect">
            <a:avLst/>
          </a:prstGeom>
        </p:spPr>
        <p:txBody>
          <a:bodyPr>
            <a:normAutofit/>
          </a:bodyPr>
          <a:lstStyle>
            <a:lvl1pPr algn="l">
              <a:defRPr sz="2800" b="1">
                <a:solidFill>
                  <a:srgbClr val="007934"/>
                </a:solidFill>
                <a:latin typeface="Trebuchet MS"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CO" sz="2400" b="1" i="0" u="none" strike="noStrike" kern="1200" cap="none" spc="0" normalizeH="0" baseline="0" noProof="0" dirty="0">
              <a:ln>
                <a:noFill/>
              </a:ln>
              <a:solidFill>
                <a:srgbClr val="5DBF0C"/>
              </a:solidFill>
              <a:effectLst/>
              <a:uLnTx/>
              <a:uFillTx/>
              <a:latin typeface="Trebuchet MS" pitchFamily="34" charset="0"/>
              <a:ea typeface="+mj-ea"/>
              <a:cs typeface="+mj-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Diseño personalizado">
    <p:spTree>
      <p:nvGrpSpPr>
        <p:cNvPr id="1" name=""/>
        <p:cNvGrpSpPr/>
        <p:nvPr/>
      </p:nvGrpSpPr>
      <p:grpSpPr>
        <a:xfrm>
          <a:off x="0" y="0"/>
          <a:ext cx="0" cy="0"/>
          <a:chOff x="0" y="0"/>
          <a:chExt cx="0" cy="0"/>
        </a:xfrm>
      </p:grpSpPr>
      <p:pic>
        <p:nvPicPr>
          <p:cNvPr id="7" name="6 Imagen" descr="04_Plantilla_contenidos.jpg"/>
          <p:cNvPicPr>
            <a:picLocks noChangeAspect="1"/>
          </p:cNvPicPr>
          <p:nvPr userDrawn="1"/>
        </p:nvPicPr>
        <p:blipFill>
          <a:blip r:embed="rId2" cstate="print"/>
          <a:stretch>
            <a:fillRect/>
          </a:stretch>
        </p:blipFill>
        <p:spPr>
          <a:xfrm>
            <a:off x="0" y="0"/>
            <a:ext cx="9144000" cy="6858000"/>
          </a:xfrm>
          <a:prstGeom prst="rect">
            <a:avLst/>
          </a:prstGeom>
        </p:spPr>
      </p:pic>
      <p:sp>
        <p:nvSpPr>
          <p:cNvPr id="4" name="1 Título"/>
          <p:cNvSpPr>
            <a:spLocks noGrp="1"/>
          </p:cNvSpPr>
          <p:nvPr>
            <p:ph type="title" hasCustomPrompt="1"/>
          </p:nvPr>
        </p:nvSpPr>
        <p:spPr>
          <a:xfrm>
            <a:off x="467544" y="332656"/>
            <a:ext cx="7571184" cy="792088"/>
          </a:xfrm>
          <a:prstGeom prst="rect">
            <a:avLst/>
          </a:prstGeom>
        </p:spPr>
        <p:txBody>
          <a:bodyPr>
            <a:normAutofit/>
          </a:bodyPr>
          <a:lstStyle>
            <a:lvl1pPr algn="l">
              <a:defRPr sz="2800" b="1" baseline="0">
                <a:solidFill>
                  <a:srgbClr val="007934"/>
                </a:solidFill>
                <a:latin typeface="Trebuchet MS" pitchFamily="34" charset="0"/>
              </a:defRPr>
            </a:lvl1pPr>
          </a:lstStyle>
          <a:p>
            <a:r>
              <a:rPr lang="es-ES" dirty="0" smtClean="0"/>
              <a:t>Bibliografía / </a:t>
            </a:r>
            <a:r>
              <a:rPr lang="es-ES" dirty="0" err="1" smtClean="0"/>
              <a:t>cibergrafía</a:t>
            </a:r>
            <a:r>
              <a:rPr lang="es-ES" dirty="0" smtClean="0"/>
              <a:t> / créditos</a:t>
            </a:r>
            <a:endParaRPr lang="es-CO" dirty="0"/>
          </a:p>
        </p:txBody>
      </p:sp>
      <p:sp>
        <p:nvSpPr>
          <p:cNvPr id="5" name="2 Marcador de contenido"/>
          <p:cNvSpPr>
            <a:spLocks noGrp="1"/>
          </p:cNvSpPr>
          <p:nvPr>
            <p:ph idx="1" hasCustomPrompt="1"/>
          </p:nvPr>
        </p:nvSpPr>
        <p:spPr>
          <a:xfrm>
            <a:off x="457200" y="1463040"/>
            <a:ext cx="7931224" cy="4126201"/>
          </a:xfrm>
          <a:prstGeom prst="rect">
            <a:avLst/>
          </a:prstGeom>
        </p:spPr>
        <p:txBody>
          <a:bodyPr>
            <a:normAutofit/>
          </a:bodyPr>
          <a:lstStyle>
            <a:lvl1pPr>
              <a:buFont typeface="Courier New" pitchFamily="49" charset="0"/>
              <a:buChar char="o"/>
              <a:defRPr sz="2000" b="1" baseline="0">
                <a:solidFill>
                  <a:schemeClr val="tx1">
                    <a:lumMod val="65000"/>
                    <a:lumOff val="35000"/>
                  </a:schemeClr>
                </a:solidFill>
                <a:latin typeface="Trebuchet MS" pitchFamily="34" charset="0"/>
              </a:defRPr>
            </a:lvl1pPr>
            <a:lvl2pPr>
              <a:buFont typeface="Arial" pitchFamily="34" charset="0"/>
              <a:buChar char="•"/>
              <a:defRPr sz="1600" baseline="0">
                <a:solidFill>
                  <a:schemeClr val="tx1">
                    <a:lumMod val="50000"/>
                    <a:lumOff val="50000"/>
                  </a:schemeClr>
                </a:solidFill>
                <a:latin typeface="Trebuchet MS" pitchFamily="34" charset="0"/>
              </a:defRPr>
            </a:lvl2pPr>
          </a:lstStyle>
          <a:p>
            <a:pPr lvl="0"/>
            <a:r>
              <a:rPr lang="es-ES" dirty="0" smtClean="0"/>
              <a:t>Nombre libro</a:t>
            </a:r>
          </a:p>
          <a:p>
            <a:pPr lvl="1"/>
            <a:r>
              <a:rPr lang="es-ES" dirty="0" smtClean="0"/>
              <a:t>Autor / Edición  / página / </a:t>
            </a:r>
          </a:p>
          <a:p>
            <a:pPr lvl="0"/>
            <a:r>
              <a:rPr lang="es-ES" dirty="0" smtClean="0"/>
              <a:t>Nombre sitio web</a:t>
            </a:r>
          </a:p>
          <a:p>
            <a:pPr lvl="1"/>
            <a:r>
              <a:rPr lang="es-ES" dirty="0" smtClean="0"/>
              <a:t>Enlace / fecha</a:t>
            </a:r>
          </a:p>
          <a:p>
            <a:pPr lvl="0"/>
            <a:r>
              <a:rPr lang="es-ES" dirty="0" smtClean="0"/>
              <a:t>Colaboradores</a:t>
            </a:r>
          </a:p>
          <a:p>
            <a:pPr lvl="1"/>
            <a:r>
              <a:rPr lang="es-CO" dirty="0" smtClean="0"/>
              <a:t>Nombre colaborador</a:t>
            </a:r>
          </a:p>
        </p:txBody>
      </p:sp>
      <p:sp>
        <p:nvSpPr>
          <p:cNvPr id="6" name="1 Título"/>
          <p:cNvSpPr txBox="1">
            <a:spLocks/>
          </p:cNvSpPr>
          <p:nvPr userDrawn="1"/>
        </p:nvSpPr>
        <p:spPr>
          <a:xfrm>
            <a:off x="467544" y="1340768"/>
            <a:ext cx="7571184" cy="504056"/>
          </a:xfrm>
          <a:prstGeom prst="rect">
            <a:avLst/>
          </a:prstGeom>
        </p:spPr>
        <p:txBody>
          <a:bodyPr>
            <a:normAutofit/>
          </a:bodyPr>
          <a:lstStyle>
            <a:lvl1pPr algn="l">
              <a:defRPr sz="2800" b="1">
                <a:solidFill>
                  <a:srgbClr val="007934"/>
                </a:solidFill>
                <a:latin typeface="Trebuchet MS"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CO" sz="2400" b="1" i="0" u="none" strike="noStrike" kern="1200" cap="none" spc="0" normalizeH="0" baseline="0" noProof="0" dirty="0">
              <a:ln>
                <a:noFill/>
              </a:ln>
              <a:solidFill>
                <a:srgbClr val="5DBF0C"/>
              </a:solidFill>
              <a:effectLst/>
              <a:uLnTx/>
              <a:uFillTx/>
              <a:latin typeface="Trebuchet MS" pitchFamily="34" charset="0"/>
              <a:ea typeface="+mj-ea"/>
              <a:cs typeface="+mj-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apositiva agradecimiento">
    <p:spTree>
      <p:nvGrpSpPr>
        <p:cNvPr id="1" name=""/>
        <p:cNvGrpSpPr/>
        <p:nvPr/>
      </p:nvGrpSpPr>
      <p:grpSpPr>
        <a:xfrm>
          <a:off x="0" y="0"/>
          <a:ext cx="0" cy="0"/>
          <a:chOff x="0" y="0"/>
          <a:chExt cx="0" cy="0"/>
        </a:xfrm>
      </p:grpSpPr>
      <p:pic>
        <p:nvPicPr>
          <p:cNvPr id="3" name="2 Imagen" descr="08_Agradecimiento.jpg"/>
          <p:cNvPicPr>
            <a:picLocks noChangeAspect="1"/>
          </p:cNvPicPr>
          <p:nvPr userDrawn="1"/>
        </p:nvPicPr>
        <p:blipFill>
          <a:blip r:embed="rId2" cstate="print"/>
          <a:stretch>
            <a:fillRect/>
          </a:stretch>
        </p:blipFill>
        <p:spPr>
          <a:xfrm>
            <a:off x="0" y="0"/>
            <a:ext cx="9144000" cy="68580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eparador 02">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no"?>
<Relationships xmlns="http://schemas.openxmlformats.org/package/2006/relationships">
<Relationship Id="rId1" Target="../slideLayouts/slideLayout1.xml" Type="http://schemas.openxmlformats.org/officeDocument/2006/relationships/slideLayout"/>
<Relationship Id="rId10" Target="../theme/theme1.xml" Type="http://schemas.openxmlformats.org/officeDocument/2006/relationships/theme"/>
<Relationship Id="rId2" Target="../slideLayouts/slideLayout2.xml" Type="http://schemas.openxmlformats.org/officeDocument/2006/relationships/slideLayout"/>
<Relationship Id="rId3" Target="../slideLayouts/slideLayout3.xml" Type="http://schemas.openxmlformats.org/officeDocument/2006/relationships/slideLayout"/>
<Relationship Id="rId4" Target="../slideLayouts/slideLayout4.xml" Type="http://schemas.openxmlformats.org/officeDocument/2006/relationships/slideLayout"/>
<Relationship Id="rId5" Target="../slideLayouts/slideLayout5.xml" Type="http://schemas.openxmlformats.org/officeDocument/2006/relationships/slideLayout"/>
<Relationship Id="rId6" Target="../slideLayouts/slideLayout6.xml" Type="http://schemas.openxmlformats.org/officeDocument/2006/relationships/slideLayout"/>
<Relationship Id="rId7" Target="../slideLayouts/slideLayout7.xml" Type="http://schemas.openxmlformats.org/officeDocument/2006/relationships/slideLayout"/>
<Relationship Id="rId8" Target="../slideLayouts/slideLayout8.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61" r:id="rId5"/>
    <p:sldLayoutId id="2147483669" r:id="rId6"/>
    <p:sldLayoutId id="2147483670" r:id="rId7"/>
    <p:sldLayoutId id="2147483662" r:id="rId8"/>
    <p:sldLayoutId id="2147483671"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no"?>
<Relationships xmlns="http://schemas.openxmlformats.org/package/2006/relationships">
<Relationship Id="rId1" Target="../slideLayouts/slideLayout1.xml" Type="http://schemas.openxmlformats.org/officeDocument/2006/relationships/slideLayout"/>
<Relationship Id="rId2" Target="../notesSlides/notesSlide1.xml" Type="http://schemas.openxmlformats.org/officeDocument/2006/relationships/notesSlide"/>
</Relationships>

</file>

<file path=ppt/slides/_rels/slide2.xml.rels><?xml version="1.0" encoding="UTF-8" standalone="no"?>
<Relationships xmlns="http://schemas.openxmlformats.org/package/2006/relationships">
<Relationship Id="rId1" Target="../slideLayouts/slideLayout9.xml" Type="http://schemas.openxmlformats.org/officeDocument/2006/relationships/slideLayout"/>
<Relationship Id="rId2" Target="../notesSlides/notesSlide2.xml" Type="http://schemas.openxmlformats.org/officeDocument/2006/relationships/notesSlide"/>
<Relationship Id="rId3" Target="../media/image4.jpeg" Type="http://schemas.openxmlformats.org/officeDocument/2006/relationships/image"/>
<Relationship Id="rId4" Target="../media/image5.png" Type="http://schemas.openxmlformats.org/officeDocument/2006/relationships/image"/>
</Relationships>

</file>

<file path=ppt/slides/_rels/slide3.xml.rels><?xml version="1.0" encoding="UTF-8" standalone="no"?>
<Relationships xmlns="http://schemas.openxmlformats.org/package/2006/relationships">
<Relationship Id="rId1" Target="../slideLayouts/slideLayout3.xml" Type="http://schemas.openxmlformats.org/officeDocument/2006/relationships/slideLayout"/>
<Relationship Id="rId2" Target="../notesSlides/notesSlide3.xml" Type="http://schemas.openxmlformats.org/officeDocument/2006/relationships/notesSlide"/>
</Relationships>

</file>

<file path=ppt/slides/_rels/slide4.xml.rels><?xml version="1.0" encoding="UTF-8" standalone="no"?>
<Relationships xmlns="http://schemas.openxmlformats.org/package/2006/relationships">
<Relationship Id="rId1" Target="../slideLayouts/slideLayout5.xml" Type="http://schemas.openxmlformats.org/officeDocument/2006/relationships/slideLayout"/>
</Relationships>

</file>

<file path=ppt/slides/_rels/slide5.xml.rels><?xml version="1.0" encoding="UTF-8" standalone="no"?>
<Relationships xmlns="http://schemas.openxmlformats.org/package/2006/relationships">
<Relationship Id="rId1" Target="../slideLayouts/slideLayout5.xml" Type="http://schemas.openxmlformats.org/officeDocument/2006/relationships/slideLayout"/>
</Relationships>

</file>

<file path=ppt/slides/_rels/slide6.xml.rels><?xml version="1.0" encoding="UTF-8" standalone="no"?>
<Relationships xmlns="http://schemas.openxmlformats.org/package/2006/relationships">
<Relationship Id="rId1" Target="../slideLayouts/slideLayout5.xml" Type="http://schemas.openxmlformats.org/officeDocument/2006/relationships/slideLayout"/>
</Relationships>

</file>

<file path=ppt/slides/_rels/slide7.xml.rels><?xml version="1.0" encoding="UTF-8" standalone="no"?>
<Relationships xmlns="http://schemas.openxmlformats.org/package/2006/relationships">
<Relationship Id="rId1" Target="../slideLayouts/slideLayout5.xml" Type="http://schemas.openxmlformats.org/officeDocument/2006/relationships/slideLayout"/>
</Relationships>

</file>

<file path=ppt/slides/_rels/slide8.xml.rels><?xml version="1.0" encoding="UTF-8" standalone="no"?>
<Relationships xmlns="http://schemas.openxmlformats.org/package/2006/relationships">
<Relationship Id="rId1" Target="../slideLayouts/slideLayout5.xml" Type="http://schemas.openxmlformats.org/officeDocument/2006/relationships/slideLayout"/>
</Relationships>

</file>

<file path=ppt/slides/_rels/slide9.xml.rels><?xml version="1.0" encoding="UTF-8" standalone="no"?>
<Relationships xmlns="http://schemas.openxmlformats.org/package/2006/relationships">
<Relationship Id="rId1" Target="../slideLayouts/slideLayout8.xml" Type="http://schemas.openxmlformats.org/officeDocument/2006/relationships/slideLayout"/>
<Relationship Id="rId2" Target="../notesSlides/notesSlide4.xml" Type="http://schemas.openxmlformats.org/officeDocument/2006/relationships/notesSlide"/>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134732015_niña3.jpg"/>
          <p:cNvPicPr>
            <a:picLocks noChangeAspect="1"/>
          </p:cNvPicPr>
          <p:nvPr/>
        </p:nvPicPr>
        <p:blipFill>
          <a:blip r:embed="rId3" cstate="print"/>
          <a:stretch>
            <a:fillRect/>
          </a:stretch>
        </p:blipFill>
        <p:spPr>
          <a:xfrm>
            <a:off x="0" y="0"/>
            <a:ext cx="9144000" cy="6858000"/>
          </a:xfrm>
          <a:prstGeom prst="rect">
            <a:avLst/>
          </a:prstGeom>
        </p:spPr>
      </p:pic>
      <p:pic>
        <p:nvPicPr>
          <p:cNvPr id="15" name="14 Imagen" descr="CapaSeparadorTemaPlantilla.png"/>
          <p:cNvPicPr>
            <a:picLocks noChangeAspect="1"/>
          </p:cNvPicPr>
          <p:nvPr/>
        </p:nvPicPr>
        <p:blipFill>
          <a:blip r:embed="rId4" cstate="print"/>
          <a:stretch>
            <a:fillRect/>
          </a:stretch>
        </p:blipFill>
        <p:spPr>
          <a:xfrm>
            <a:off x="1" y="0"/>
            <a:ext cx="9143999" cy="6858000"/>
          </a:xfrm>
          <a:prstGeom prst="rect">
            <a:avLst/>
          </a:prstGeom>
        </p:spPr>
      </p:pic>
      <p:sp>
        <p:nvSpPr>
          <p:cNvPr id="6" name="7 Marcador de texto"/>
          <p:cNvSpPr txBox="1">
            <a:spLocks/>
          </p:cNvSpPr>
          <p:nvPr/>
        </p:nvSpPr>
        <p:spPr>
          <a:xfrm>
            <a:off x="2319924" y="6032522"/>
            <a:ext cx="6428284" cy="432048"/>
          </a:xfrm>
          <a:prstGeom prst="rect">
            <a:avLst/>
          </a:prstGeom>
        </p:spPr>
        <p:txBody>
          <a:bodyPr/>
          <a:lstStyle/>
          <a:p>
            <a:pPr marL="342900" lvl="0" indent="-342900">
              <a:spcBef>
                <a:spcPct val="20000"/>
              </a:spcBef>
              <a:defRPr/>
            </a:pPr>
            <a:r>
              <a:rPr kumimoji="0" lang="es-CO" sz="3200" b="1" i="0" u="none" strike="noStrike" kern="1200" cap="none" spc="0" normalizeH="0" baseline="0" noProof="0" dirty="0" smtClean="0">
                <a:ln>
                  <a:noFill/>
                </a:ln>
                <a:solidFill>
                  <a:srgbClr val="007635"/>
                </a:solidFill>
                <a:effectLst/>
                <a:uLnTx/>
                <a:uFillTx/>
                <a:latin typeface="Trebuchet MS" pitchFamily="34" charset="0"/>
              </a:rPr>
              <a:t>Plan Anual Auditoría 2014 </a:t>
            </a:r>
            <a:endParaRPr kumimoji="0" lang="es-CO" sz="3200" b="1" i="0" u="none" strike="noStrike" kern="1200" cap="none" spc="0" normalizeH="0" baseline="0" noProof="0" dirty="0">
              <a:ln>
                <a:noFill/>
              </a:ln>
              <a:solidFill>
                <a:srgbClr val="007635"/>
              </a:solidFill>
              <a:effectLst/>
              <a:uLnTx/>
              <a:uFillTx/>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Tabla"/>
          <p:cNvGraphicFramePr>
            <a:graphicFrameLocks noGrp="1"/>
          </p:cNvGraphicFramePr>
          <p:nvPr>
            <p:extLst>
              <p:ext uri="{D42A27DB-BD31-4B8C-83A1-F6EECF244321}">
                <p14:modId xmlns:p14="http://schemas.microsoft.com/office/powerpoint/2010/main" val="3681114439"/>
              </p:ext>
            </p:extLst>
          </p:nvPr>
        </p:nvGraphicFramePr>
        <p:xfrm>
          <a:off x="1908175" y="1039645"/>
          <a:ext cx="5121275" cy="2052722"/>
        </p:xfrm>
        <a:graphic>
          <a:graphicData uri="http://schemas.openxmlformats.org/drawingml/2006/table">
            <a:tbl>
              <a:tblPr firstRow="1" bandRow="1">
                <a:tableStyleId>{5C22544A-7EE6-4342-B048-85BDC9FD1C3A}</a:tableStyleId>
              </a:tblPr>
              <a:tblGrid>
                <a:gridCol w="3393351"/>
                <a:gridCol w="1727924"/>
              </a:tblGrid>
              <a:tr h="579178">
                <a:tc>
                  <a:txBody>
                    <a:bodyPr/>
                    <a:lstStyle/>
                    <a:p>
                      <a:pPr algn="ctr"/>
                      <a:r>
                        <a:rPr lang="es-CO" sz="1600" dirty="0" smtClean="0">
                          <a:solidFill>
                            <a:schemeClr val="tx1"/>
                          </a:solidFill>
                        </a:rPr>
                        <a:t>Recursos</a:t>
                      </a:r>
                      <a:endParaRPr lang="es-CO" sz="1600" dirty="0">
                        <a:solidFill>
                          <a:schemeClr val="tx1"/>
                        </a:solidFill>
                      </a:endParaRPr>
                    </a:p>
                  </a:txBody>
                  <a:tcPr marL="91412" marR="91412" marT="45734" marB="45734"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rgbClr val="92D050">
                        <a:alpha val="46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600" dirty="0" smtClean="0">
                          <a:solidFill>
                            <a:schemeClr val="tx1"/>
                          </a:solidFill>
                        </a:rPr>
                        <a:t>Disponibilidad 2014</a:t>
                      </a:r>
                    </a:p>
                  </a:txBody>
                  <a:tcPr marL="91412" marR="91412" marT="45734" marB="45734"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rgbClr val="92D050">
                        <a:alpha val="46000"/>
                      </a:srgbClr>
                    </a:solidFill>
                  </a:tcPr>
                </a:tc>
              </a:tr>
              <a:tr h="3683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600" dirty="0" smtClean="0">
                          <a:solidFill>
                            <a:schemeClr val="tx1"/>
                          </a:solidFill>
                        </a:rPr>
                        <a:t>Profesionales de Auditoria</a:t>
                      </a:r>
                      <a:r>
                        <a:rPr lang="es-CO" sz="1600" baseline="0" dirty="0" smtClean="0">
                          <a:solidFill>
                            <a:schemeClr val="tx1"/>
                          </a:solidFill>
                        </a:rPr>
                        <a:t> Interna</a:t>
                      </a:r>
                      <a:endParaRPr lang="es-CO" sz="1600" dirty="0" smtClean="0">
                        <a:solidFill>
                          <a:schemeClr val="tx1"/>
                        </a:solidFill>
                      </a:endParaRPr>
                    </a:p>
                  </a:txBody>
                  <a:tcPr marL="91412" marR="91412" marT="45734" marB="45734"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r>
                        <a:rPr lang="es-CO" sz="1600" dirty="0" smtClean="0">
                          <a:solidFill>
                            <a:schemeClr val="tx1"/>
                          </a:solidFill>
                        </a:rPr>
                        <a:t>2</a:t>
                      </a:r>
                      <a:endParaRPr lang="es-CO" sz="1600" dirty="0">
                        <a:solidFill>
                          <a:schemeClr val="tx1"/>
                        </a:solidFill>
                      </a:endParaRPr>
                    </a:p>
                  </a:txBody>
                  <a:tcPr marL="91412" marR="91412" marT="45734" marB="45734"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r>
              <a:tr h="368386">
                <a:tc>
                  <a:txBody>
                    <a:bodyPr/>
                    <a:lstStyle/>
                    <a:p>
                      <a:r>
                        <a:rPr lang="es-CO" sz="1600" dirty="0" smtClean="0">
                          <a:solidFill>
                            <a:schemeClr val="tx1"/>
                          </a:solidFill>
                        </a:rPr>
                        <a:t>Horas Operativas (aseguramiento)</a:t>
                      </a:r>
                      <a:endParaRPr lang="es-CO" sz="1600" dirty="0">
                        <a:solidFill>
                          <a:schemeClr val="tx1"/>
                        </a:solidFill>
                      </a:endParaRPr>
                    </a:p>
                  </a:txBody>
                  <a:tcPr marL="91412" marR="91412" marT="45734" marB="45734"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r>
                        <a:rPr lang="es-CO" sz="1600" dirty="0" smtClean="0">
                          <a:solidFill>
                            <a:schemeClr val="tx1"/>
                          </a:solidFill>
                        </a:rPr>
                        <a:t>2.640</a:t>
                      </a:r>
                      <a:endParaRPr lang="es-CO" sz="1600" dirty="0">
                        <a:solidFill>
                          <a:schemeClr val="tx1"/>
                        </a:solidFill>
                      </a:endParaRPr>
                    </a:p>
                  </a:txBody>
                  <a:tcPr marL="91412" marR="91412" marT="45734" marB="45734"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r>
              <a:tr h="3683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600" dirty="0" smtClean="0">
                          <a:solidFill>
                            <a:schemeClr val="tx1"/>
                          </a:solidFill>
                        </a:rPr>
                        <a:t>Horas Operativas (Consultoría)</a:t>
                      </a:r>
                      <a:endParaRPr lang="es-CO" sz="1600" dirty="0">
                        <a:solidFill>
                          <a:schemeClr val="tx1"/>
                        </a:solidFill>
                      </a:endParaRPr>
                    </a:p>
                  </a:txBody>
                  <a:tcPr marL="91412" marR="91412" marT="45734" marB="45734"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r>
                        <a:rPr lang="es-CO" sz="1600" dirty="0" smtClean="0">
                          <a:solidFill>
                            <a:schemeClr val="tx1"/>
                          </a:solidFill>
                        </a:rPr>
                        <a:t>843</a:t>
                      </a:r>
                      <a:endParaRPr lang="es-CO" sz="1600" dirty="0">
                        <a:solidFill>
                          <a:schemeClr val="tx1"/>
                        </a:solidFill>
                      </a:endParaRPr>
                    </a:p>
                  </a:txBody>
                  <a:tcPr marL="91412" marR="91412" marT="45734" marB="45734"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r>
              <a:tr h="368386">
                <a:tc>
                  <a:txBody>
                    <a:bodyPr/>
                    <a:lstStyle/>
                    <a:p>
                      <a:r>
                        <a:rPr lang="es-CO" sz="1600" dirty="0" smtClean="0">
                          <a:solidFill>
                            <a:schemeClr val="tx1"/>
                          </a:solidFill>
                        </a:rPr>
                        <a:t>Horas No Operativas</a:t>
                      </a:r>
                      <a:endParaRPr lang="es-CO" sz="1600" dirty="0">
                        <a:solidFill>
                          <a:schemeClr val="tx1"/>
                        </a:solidFill>
                      </a:endParaRPr>
                    </a:p>
                  </a:txBody>
                  <a:tcPr marL="91412" marR="91412" marT="45734" marB="45734"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CO" sz="1600" dirty="0" smtClean="0">
                          <a:solidFill>
                            <a:schemeClr val="tx1"/>
                          </a:solidFill>
                        </a:rPr>
                        <a:t>927</a:t>
                      </a:r>
                      <a:endParaRPr lang="es-CO" sz="1600" dirty="0">
                        <a:solidFill>
                          <a:schemeClr val="tx1"/>
                        </a:solidFill>
                      </a:endParaRPr>
                    </a:p>
                  </a:txBody>
                  <a:tcPr marL="91412" marR="91412" marT="45734" marB="45734"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7 Rectángulo"/>
          <p:cNvSpPr/>
          <p:nvPr/>
        </p:nvSpPr>
        <p:spPr>
          <a:xfrm>
            <a:off x="974370" y="3243421"/>
            <a:ext cx="7605712" cy="3416320"/>
          </a:xfrm>
          <a:prstGeom prst="rect">
            <a:avLst/>
          </a:prstGeom>
        </p:spPr>
        <p:txBody>
          <a:bodyPr>
            <a:spAutoFit/>
          </a:bodyPr>
          <a:lstStyle/>
          <a:p>
            <a:pPr>
              <a:buFont typeface="Wingdings" pitchFamily="2" charset="2"/>
              <a:buChar char="Ø"/>
              <a:defRPr/>
            </a:pPr>
            <a:r>
              <a:rPr lang="es-MX" dirty="0" smtClean="0">
                <a:latin typeface="+mn-lt"/>
              </a:rPr>
              <a:t>  Criterios </a:t>
            </a:r>
            <a:r>
              <a:rPr lang="es-MX" dirty="0">
                <a:latin typeface="+mn-lt"/>
              </a:rPr>
              <a:t>utilizados para elaborar el plan de auditoría:</a:t>
            </a:r>
          </a:p>
          <a:p>
            <a:pPr>
              <a:defRPr/>
            </a:pPr>
            <a:endParaRPr lang="es-MX" dirty="0">
              <a:latin typeface="+mn-lt"/>
            </a:endParaRPr>
          </a:p>
          <a:p>
            <a:pPr marL="447675" indent="-180975" algn="just">
              <a:buFont typeface="Arial" panose="020B0604020202020204" pitchFamily="34" charset="0"/>
              <a:buChar char="•"/>
              <a:defRPr/>
            </a:pPr>
            <a:r>
              <a:rPr lang="es-CO" dirty="0">
                <a:latin typeface="+mn-lt"/>
              </a:rPr>
              <a:t>Funciones primordialmente enfocadas al aseguramiento y la consulta </a:t>
            </a:r>
          </a:p>
          <a:p>
            <a:pPr marL="447675" indent="-180975" algn="just">
              <a:buFont typeface="Arial" panose="020B0604020202020204" pitchFamily="34" charset="0"/>
              <a:buChar char="•"/>
              <a:defRPr/>
            </a:pPr>
            <a:endParaRPr lang="es-CO" sz="1200" u="sng" dirty="0">
              <a:latin typeface="+mn-lt"/>
            </a:endParaRPr>
          </a:p>
          <a:p>
            <a:pPr marL="447675" indent="-180975" algn="just">
              <a:buFont typeface="Arial" panose="020B0604020202020204" pitchFamily="34" charset="0"/>
              <a:buChar char="•"/>
              <a:defRPr/>
            </a:pPr>
            <a:r>
              <a:rPr lang="es-MX" dirty="0">
                <a:latin typeface="+mn-lt"/>
              </a:rPr>
              <a:t>Requerimientos de EPM  y de la Administración</a:t>
            </a:r>
          </a:p>
          <a:p>
            <a:pPr marL="447675" indent="-180975" algn="just">
              <a:buFont typeface="Arial" panose="020B0604020202020204" pitchFamily="34" charset="0"/>
              <a:buChar char="•"/>
              <a:defRPr/>
            </a:pPr>
            <a:endParaRPr lang="es-CO" sz="1200" u="sng" dirty="0">
              <a:latin typeface="+mn-lt"/>
            </a:endParaRPr>
          </a:p>
          <a:p>
            <a:pPr marL="447675" indent="-180975" algn="just">
              <a:buFont typeface="Arial" panose="020B0604020202020204" pitchFamily="34" charset="0"/>
              <a:buChar char="•"/>
              <a:defRPr/>
            </a:pPr>
            <a:r>
              <a:rPr lang="es-CO" dirty="0">
                <a:latin typeface="+mn-lt"/>
              </a:rPr>
              <a:t>Revisión del Universo de Auditoria: procesos, proyectos y activos de Tecnología, utilizando la metodología y lineamientos enviados por la </a:t>
            </a:r>
            <a:r>
              <a:rPr lang="es-CO" dirty="0" smtClean="0">
                <a:latin typeface="+mn-lt"/>
              </a:rPr>
              <a:t>Vicepresidencia </a:t>
            </a:r>
            <a:r>
              <a:rPr lang="es-CO" dirty="0">
                <a:latin typeface="+mn-lt"/>
              </a:rPr>
              <a:t>de </a:t>
            </a:r>
            <a:r>
              <a:rPr lang="es-CO" dirty="0" smtClean="0">
                <a:latin typeface="+mn-lt"/>
              </a:rPr>
              <a:t>Auditoría Corporativa </a:t>
            </a:r>
            <a:r>
              <a:rPr lang="es-CO" dirty="0">
                <a:latin typeface="+mn-lt"/>
              </a:rPr>
              <a:t>de </a:t>
            </a:r>
            <a:r>
              <a:rPr lang="es-CO" dirty="0" smtClean="0">
                <a:latin typeface="+mn-lt"/>
              </a:rPr>
              <a:t>EPM.</a:t>
            </a:r>
            <a:endParaRPr lang="es-CO" dirty="0">
              <a:latin typeface="+mn-lt"/>
            </a:endParaRPr>
          </a:p>
          <a:p>
            <a:pPr marL="447675" indent="-180975" algn="just">
              <a:buFont typeface="Arial" panose="020B0604020202020204" pitchFamily="34" charset="0"/>
              <a:buChar char="•"/>
              <a:defRPr/>
            </a:pPr>
            <a:endParaRPr lang="es-CO" sz="1200" dirty="0">
              <a:latin typeface="+mn-lt"/>
            </a:endParaRPr>
          </a:p>
          <a:p>
            <a:pPr marL="447675" indent="-180975" algn="just">
              <a:buFont typeface="Arial" panose="020B0604020202020204" pitchFamily="34" charset="0"/>
              <a:buChar char="•"/>
              <a:defRPr/>
            </a:pPr>
            <a:r>
              <a:rPr lang="es-CO" dirty="0">
                <a:latin typeface="+mn-lt"/>
              </a:rPr>
              <a:t>Identificación de otras actividades de obligatorio cumplimiento y tareas administrativas.</a:t>
            </a:r>
            <a:endParaRPr lang="es-MX" dirty="0">
              <a:latin typeface="+mn-lt"/>
            </a:endParaRPr>
          </a:p>
        </p:txBody>
      </p:sp>
      <p:sp>
        <p:nvSpPr>
          <p:cNvPr id="11" name="3 Marcador de texto"/>
          <p:cNvSpPr txBox="1">
            <a:spLocks/>
          </p:cNvSpPr>
          <p:nvPr/>
        </p:nvSpPr>
        <p:spPr>
          <a:xfrm>
            <a:off x="539552" y="260649"/>
            <a:ext cx="7772400" cy="28803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CO" sz="1400" dirty="0">
                <a:solidFill>
                  <a:schemeClr val="tx1">
                    <a:tint val="75000"/>
                  </a:schemeClr>
                </a:solidFill>
                <a:latin typeface="Trebuchet MS" pitchFamily="34" charset="0"/>
              </a:rPr>
              <a:t>Plan Anual Auditoría 2014 </a:t>
            </a:r>
            <a:r>
              <a:rPr lang="es-CO" sz="1400" dirty="0" smtClean="0">
                <a:solidFill>
                  <a:schemeClr val="tx1">
                    <a:tint val="75000"/>
                  </a:schemeClr>
                </a:solidFill>
                <a:latin typeface="Trebuchet MS" pitchFamily="34" charset="0"/>
              </a:rPr>
              <a:t>AGUAS NACIONALES EPM</a:t>
            </a:r>
            <a:endParaRPr lang="es-CO" sz="1400" dirty="0">
              <a:solidFill>
                <a:schemeClr val="tx1">
                  <a:tint val="75000"/>
                </a:schemeClr>
              </a:solidFill>
              <a:latin typeface="Trebuchet MS" pitchFamily="34" charset="0"/>
            </a:endParaRPr>
          </a:p>
        </p:txBody>
      </p:sp>
      <p:sp>
        <p:nvSpPr>
          <p:cNvPr id="12" name="4 Marcador de texto"/>
          <p:cNvSpPr txBox="1">
            <a:spLocks/>
          </p:cNvSpPr>
          <p:nvPr/>
        </p:nvSpPr>
        <p:spPr>
          <a:xfrm>
            <a:off x="544016" y="412200"/>
            <a:ext cx="7772400" cy="43204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CO" b="1" dirty="0" smtClean="0">
                <a:solidFill>
                  <a:srgbClr val="007934"/>
                </a:solidFill>
                <a:latin typeface="Trebuchet MS" pitchFamily="34" charset="0"/>
              </a:rPr>
              <a:t>Aspectos Generales</a:t>
            </a:r>
            <a:endParaRPr lang="es-CO" b="1" dirty="0">
              <a:solidFill>
                <a:srgbClr val="007934"/>
              </a:solidFill>
              <a:latin typeface="Trebuchet MS" pitchFamily="34" charset="0"/>
            </a:endParaRPr>
          </a:p>
        </p:txBody>
      </p:sp>
    </p:spTree>
    <p:extLst>
      <p:ext uri="{BB962C8B-B14F-4D97-AF65-F5344CB8AC3E}">
        <p14:creationId xmlns:p14="http://schemas.microsoft.com/office/powerpoint/2010/main" val="385401586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texto"/>
          <p:cNvSpPr>
            <a:spLocks noGrp="1"/>
          </p:cNvSpPr>
          <p:nvPr>
            <p:ph type="body" idx="13"/>
          </p:nvPr>
        </p:nvSpPr>
        <p:spPr/>
        <p:txBody>
          <a:bodyPr/>
          <a:lstStyle/>
          <a:p>
            <a:r>
              <a:rPr lang="es-CO" dirty="0"/>
              <a:t>Plan Anual Auditoría 2014 AGUAS NACIONALES EPM</a:t>
            </a:r>
          </a:p>
        </p:txBody>
      </p:sp>
      <p:graphicFrame>
        <p:nvGraphicFramePr>
          <p:cNvPr id="11" name="10 Tabla"/>
          <p:cNvGraphicFramePr>
            <a:graphicFrameLocks noGrp="1"/>
          </p:cNvGraphicFramePr>
          <p:nvPr>
            <p:extLst>
              <p:ext uri="{D42A27DB-BD31-4B8C-83A1-F6EECF244321}">
                <p14:modId xmlns:p14="http://schemas.microsoft.com/office/powerpoint/2010/main" val="2843563354"/>
              </p:ext>
            </p:extLst>
          </p:nvPr>
        </p:nvGraphicFramePr>
        <p:xfrm>
          <a:off x="941697" y="1595912"/>
          <a:ext cx="7328847" cy="3324441"/>
        </p:xfrm>
        <a:graphic>
          <a:graphicData uri="http://schemas.openxmlformats.org/drawingml/2006/table">
            <a:tbl>
              <a:tblPr>
                <a:tableStyleId>{BDBED569-4797-4DF1-A0F4-6AAB3CD982D8}</a:tableStyleId>
              </a:tblPr>
              <a:tblGrid>
                <a:gridCol w="1886358"/>
                <a:gridCol w="978111"/>
                <a:gridCol w="691663"/>
                <a:gridCol w="691663"/>
                <a:gridCol w="754544"/>
                <a:gridCol w="649746"/>
                <a:gridCol w="838381"/>
                <a:gridCol w="838381"/>
              </a:tblGrid>
              <a:tr h="509872">
                <a:tc rowSpan="2">
                  <a:txBody>
                    <a:bodyPr/>
                    <a:lstStyle/>
                    <a:p>
                      <a:pPr algn="ctr" fontAlgn="b"/>
                      <a:r>
                        <a:rPr lang="es-CO" sz="1200" b="1" u="none" strike="noStrike" dirty="0">
                          <a:latin typeface="+mn-lt"/>
                        </a:rPr>
                        <a:t> </a:t>
                      </a:r>
                    </a:p>
                    <a:p>
                      <a:pPr algn="ctr" fontAlgn="b"/>
                      <a:r>
                        <a:rPr lang="es-CO" sz="1200" b="1" u="none" strike="noStrike" dirty="0" smtClean="0">
                          <a:latin typeface="+mn-lt"/>
                        </a:rPr>
                        <a:t>Empresa/Calificación</a:t>
                      </a:r>
                      <a:endParaRPr lang="es-CO" sz="1200" b="1" i="0" u="none" strike="noStrike" dirty="0">
                        <a:solidFill>
                          <a:srgbClr val="000000"/>
                        </a:solidFill>
                        <a:latin typeface="+mn-lt"/>
                      </a:endParaRPr>
                    </a:p>
                  </a:txBody>
                  <a:tcPr marL="0" marR="0" marT="0" marB="0" anchor="ctr">
                    <a:solidFill>
                      <a:schemeClr val="accent2"/>
                    </a:solidFill>
                  </a:tcPr>
                </a:tc>
                <a:tc rowSpan="2">
                  <a:txBody>
                    <a:bodyPr/>
                    <a:lstStyle/>
                    <a:p>
                      <a:pPr algn="ctr" fontAlgn="b"/>
                      <a:r>
                        <a:rPr lang="es-CO" sz="1200" b="1" u="none" strike="noStrike" dirty="0" smtClean="0">
                          <a:latin typeface="+mn-lt"/>
                        </a:rPr>
                        <a:t> </a:t>
                      </a:r>
                    </a:p>
                    <a:p>
                      <a:pPr algn="ctr" fontAlgn="b"/>
                      <a:r>
                        <a:rPr lang="es-CO" sz="1200" b="1" u="none" strike="noStrike" dirty="0" smtClean="0">
                          <a:latin typeface="+mn-lt"/>
                        </a:rPr>
                        <a:t>Universo Consolidado</a:t>
                      </a:r>
                      <a:r>
                        <a:rPr lang="es-CO" sz="1200" b="1" u="none" strike="noStrike" dirty="0">
                          <a:latin typeface="+mn-lt"/>
                        </a:rPr>
                        <a:t> </a:t>
                      </a:r>
                      <a:endParaRPr lang="es-CO" sz="1200" b="1" i="0" u="none" strike="noStrike" dirty="0">
                        <a:solidFill>
                          <a:srgbClr val="000000"/>
                        </a:solidFill>
                        <a:latin typeface="+mn-lt"/>
                      </a:endParaRPr>
                    </a:p>
                  </a:txBody>
                  <a:tcPr marL="0" marR="0" marT="0" marB="0" anchor="ctr">
                    <a:solidFill>
                      <a:schemeClr val="accent2"/>
                    </a:solidFill>
                  </a:tcPr>
                </a:tc>
                <a:tc gridSpan="3">
                  <a:txBody>
                    <a:bodyPr/>
                    <a:lstStyle/>
                    <a:p>
                      <a:pPr algn="ctr" fontAlgn="b"/>
                      <a:r>
                        <a:rPr lang="es-CO" sz="1200" b="1" u="none" strike="noStrike" dirty="0"/>
                        <a:t>Resultados Priorización </a:t>
                      </a:r>
                      <a:endParaRPr lang="es-CO" sz="1200" b="1" i="0" u="none" strike="noStrike" dirty="0">
                        <a:solidFill>
                          <a:srgbClr val="000000"/>
                        </a:solidFill>
                        <a:latin typeface="Calibri"/>
                      </a:endParaRPr>
                    </a:p>
                  </a:txBody>
                  <a:tcPr marL="0" marR="0" marT="0" marB="0" anchor="ctr">
                    <a:solidFill>
                      <a:schemeClr val="accent2"/>
                    </a:solidFill>
                  </a:tcPr>
                </a:tc>
                <a:tc hMerge="1">
                  <a:txBody>
                    <a:bodyPr/>
                    <a:lstStyle/>
                    <a:p>
                      <a:endParaRPr lang="es-CO"/>
                    </a:p>
                  </a:txBody>
                  <a:tcPr/>
                </a:tc>
                <a:tc hMerge="1">
                  <a:txBody>
                    <a:bodyPr/>
                    <a:lstStyle/>
                    <a:p>
                      <a:endParaRPr lang="es-CO"/>
                    </a:p>
                  </a:txBody>
                  <a:tcPr/>
                </a:tc>
                <a:tc gridSpan="2">
                  <a:txBody>
                    <a:bodyPr/>
                    <a:lstStyle/>
                    <a:p>
                      <a:pPr algn="ctr" fontAlgn="b"/>
                      <a:r>
                        <a:rPr lang="es-CO" sz="1200" b="1" u="none" strike="noStrike" dirty="0"/>
                        <a:t> Se Evaluará </a:t>
                      </a:r>
                      <a:endParaRPr lang="es-CO" sz="1200" b="1" i="0" u="none" strike="noStrike" dirty="0">
                        <a:solidFill>
                          <a:srgbClr val="000000"/>
                        </a:solidFill>
                        <a:latin typeface="Calibri"/>
                      </a:endParaRPr>
                    </a:p>
                  </a:txBody>
                  <a:tcPr marL="0" marR="0" marT="0" marB="0" anchor="ctr">
                    <a:solidFill>
                      <a:schemeClr val="accent2"/>
                    </a:solidFill>
                  </a:tcPr>
                </a:tc>
                <a:tc hMerge="1">
                  <a:txBody>
                    <a:bodyPr/>
                    <a:lstStyle/>
                    <a:p>
                      <a:endParaRPr lang="es-CO"/>
                    </a:p>
                  </a:txBody>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CO" sz="1200" b="1" u="none" strike="noStrike" dirty="0" smtClean="0"/>
                        <a:t>Dedicación Horas</a:t>
                      </a:r>
                      <a:endParaRPr lang="es-CO" sz="1200" b="1" i="0" u="none" strike="noStrike" dirty="0">
                        <a:solidFill>
                          <a:srgbClr val="000000"/>
                        </a:solidFill>
                        <a:latin typeface="Calibri"/>
                      </a:endParaRPr>
                    </a:p>
                  </a:txBody>
                  <a:tcPr marL="0" marR="0" marT="0" marB="0" anchor="ctr">
                    <a:solidFill>
                      <a:schemeClr val="accent2"/>
                    </a:solidFill>
                  </a:tcPr>
                </a:tc>
              </a:tr>
              <a:tr h="346517">
                <a:tc vMerge="1">
                  <a:txBody>
                    <a:bodyPr/>
                    <a:lstStyle/>
                    <a:p>
                      <a:pPr algn="l" fontAlgn="b"/>
                      <a:endParaRPr lang="es-CO"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vMerge="1">
                  <a:txBody>
                    <a:bodyPr/>
                    <a:lstStyle/>
                    <a:p>
                      <a:pPr algn="l" fontAlgn="b"/>
                      <a:endParaRPr lang="es-CO"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ctr" fontAlgn="b"/>
                      <a:r>
                        <a:rPr lang="es-CO" sz="1200" b="1" u="none" strike="noStrike" dirty="0">
                          <a:latin typeface="+mn-lt"/>
                        </a:rPr>
                        <a:t>Alto</a:t>
                      </a:r>
                      <a:endParaRPr lang="es-CO" sz="1200" b="1" i="0" u="none" strike="noStrike" dirty="0">
                        <a:solidFill>
                          <a:srgbClr val="000000"/>
                        </a:solidFill>
                        <a:latin typeface="+mn-lt"/>
                      </a:endParaRPr>
                    </a:p>
                  </a:txBody>
                  <a:tcPr marL="0" marR="0" marT="0" marB="0" anchor="ctr">
                    <a:solidFill>
                      <a:schemeClr val="accent2"/>
                    </a:solidFill>
                  </a:tcPr>
                </a:tc>
                <a:tc>
                  <a:txBody>
                    <a:bodyPr/>
                    <a:lstStyle/>
                    <a:p>
                      <a:pPr algn="ctr" fontAlgn="b"/>
                      <a:r>
                        <a:rPr lang="es-CO" sz="1200" b="1" u="none" strike="noStrike" dirty="0">
                          <a:latin typeface="+mn-lt"/>
                        </a:rPr>
                        <a:t>Medio</a:t>
                      </a:r>
                      <a:endParaRPr lang="es-CO" sz="1200" b="1" i="0" u="none" strike="noStrike" dirty="0">
                        <a:solidFill>
                          <a:srgbClr val="000000"/>
                        </a:solidFill>
                        <a:latin typeface="+mn-lt"/>
                      </a:endParaRPr>
                    </a:p>
                  </a:txBody>
                  <a:tcPr marL="0" marR="0" marT="0" marB="0" anchor="ctr">
                    <a:solidFill>
                      <a:schemeClr val="accent2"/>
                    </a:solidFill>
                  </a:tcPr>
                </a:tc>
                <a:tc>
                  <a:txBody>
                    <a:bodyPr/>
                    <a:lstStyle/>
                    <a:p>
                      <a:pPr algn="ctr" fontAlgn="b"/>
                      <a:r>
                        <a:rPr lang="es-CO" sz="1200" b="1" u="none" strike="noStrike" dirty="0">
                          <a:latin typeface="+mn-lt"/>
                        </a:rPr>
                        <a:t>Bajo</a:t>
                      </a:r>
                      <a:endParaRPr lang="es-CO" sz="1200" b="1" i="0" u="none" strike="noStrike" dirty="0">
                        <a:solidFill>
                          <a:srgbClr val="000000"/>
                        </a:solidFill>
                        <a:latin typeface="+mn-lt"/>
                      </a:endParaRPr>
                    </a:p>
                  </a:txBody>
                  <a:tcPr marL="0" marR="0" marT="0" marB="0" anchor="ctr">
                    <a:solidFill>
                      <a:schemeClr val="accent2"/>
                    </a:solidFill>
                  </a:tcPr>
                </a:tc>
                <a:tc>
                  <a:txBody>
                    <a:bodyPr/>
                    <a:lstStyle/>
                    <a:p>
                      <a:pPr algn="ctr" fontAlgn="b"/>
                      <a:r>
                        <a:rPr lang="es-CO" sz="1200" b="1" u="none" strike="noStrike" dirty="0">
                          <a:latin typeface="+mn-lt"/>
                        </a:rPr>
                        <a:t>Si</a:t>
                      </a:r>
                      <a:endParaRPr lang="es-CO" sz="1200" b="1" i="0" u="none" strike="noStrike" dirty="0">
                        <a:solidFill>
                          <a:srgbClr val="000000"/>
                        </a:solidFill>
                        <a:latin typeface="+mn-lt"/>
                      </a:endParaRPr>
                    </a:p>
                  </a:txBody>
                  <a:tcPr marL="0" marR="0" marT="0" marB="0" anchor="ctr">
                    <a:solidFill>
                      <a:schemeClr val="accent2"/>
                    </a:solidFill>
                  </a:tcPr>
                </a:tc>
                <a:tc>
                  <a:txBody>
                    <a:bodyPr/>
                    <a:lstStyle/>
                    <a:p>
                      <a:pPr algn="ctr" fontAlgn="b"/>
                      <a:r>
                        <a:rPr lang="es-CO" sz="1200" b="1" u="none" strike="noStrike" dirty="0" smtClean="0">
                          <a:latin typeface="+mn-lt"/>
                        </a:rPr>
                        <a:t>No </a:t>
                      </a:r>
                      <a:r>
                        <a:rPr lang="es-CO" sz="1200" b="1" u="none" strike="noStrike" baseline="30000" dirty="0" smtClean="0">
                          <a:latin typeface="+mn-lt"/>
                        </a:rPr>
                        <a:t>(*)</a:t>
                      </a:r>
                      <a:endParaRPr lang="es-CO" sz="1200" b="1" i="0" u="none" strike="noStrike" baseline="30000" dirty="0">
                        <a:solidFill>
                          <a:srgbClr val="000000"/>
                        </a:solidFill>
                        <a:latin typeface="+mn-lt"/>
                      </a:endParaRPr>
                    </a:p>
                  </a:txBody>
                  <a:tcPr marL="0" marR="0" marT="0" marB="0" anchor="ctr">
                    <a:solidFill>
                      <a:schemeClr val="accent2"/>
                    </a:solidFill>
                  </a:tcPr>
                </a:tc>
                <a:tc vMerge="1">
                  <a:txBody>
                    <a:bodyPr/>
                    <a:lstStyle/>
                    <a:p>
                      <a:pPr algn="ctr" fontAlgn="b"/>
                      <a:endParaRPr lang="es-CO" sz="1200" b="1" i="0" u="none" strike="noStrike" baseline="30000" dirty="0">
                        <a:solidFill>
                          <a:srgbClr val="000000"/>
                        </a:solidFill>
                        <a:latin typeface="+mn-lt"/>
                      </a:endParaRPr>
                    </a:p>
                  </a:txBody>
                  <a:tcPr marL="0" marR="0" marT="0" marB="0" anchor="b">
                    <a:solidFill>
                      <a:schemeClr val="accent2"/>
                    </a:solidFill>
                  </a:tcPr>
                </a:tc>
              </a:tr>
              <a:tr h="340075">
                <a:tc>
                  <a:txBody>
                    <a:bodyPr/>
                    <a:lstStyle/>
                    <a:p>
                      <a:pPr lvl="1" algn="l" fontAlgn="b"/>
                      <a:r>
                        <a:rPr lang="es-CO" sz="1600" b="1" i="0" u="none" strike="noStrike" dirty="0" smtClean="0">
                          <a:solidFill>
                            <a:srgbClr val="000000"/>
                          </a:solidFill>
                          <a:latin typeface="+mn-lt"/>
                        </a:rPr>
                        <a:t>     </a:t>
                      </a:r>
                      <a:endParaRPr lang="es-CO" sz="1600" b="1" i="0" u="none" strike="noStrike" dirty="0">
                        <a:solidFill>
                          <a:srgbClr val="000000"/>
                        </a:solidFill>
                        <a:latin typeface="+mn-lt"/>
                      </a:endParaRPr>
                    </a:p>
                  </a:txBody>
                  <a:tcPr marL="0" marR="0" marT="0" marB="0" anchor="b">
                    <a:solidFill>
                      <a:srgbClr val="5DBF0C"/>
                    </a:solidFill>
                  </a:tcPr>
                </a:tc>
                <a:tc>
                  <a:txBody>
                    <a:bodyPr/>
                    <a:lstStyle/>
                    <a:p>
                      <a:pPr algn="l" fontAlgn="b"/>
                      <a:endParaRPr lang="es-CO" sz="1600" b="1" i="0" u="none" strike="noStrike" dirty="0">
                        <a:solidFill>
                          <a:srgbClr val="000000"/>
                        </a:solidFill>
                        <a:latin typeface="+mn-lt"/>
                      </a:endParaRPr>
                    </a:p>
                  </a:txBody>
                  <a:tcPr marL="0" marR="0" marT="0" marB="0" anchor="b">
                    <a:solidFill>
                      <a:srgbClr val="5DBF0C"/>
                    </a:solidFill>
                  </a:tcPr>
                </a:tc>
                <a:tc>
                  <a:txBody>
                    <a:bodyPr/>
                    <a:lstStyle/>
                    <a:p>
                      <a:pPr algn="ctr" fontAlgn="b"/>
                      <a:endParaRPr lang="es-CO" sz="1600" b="1" i="0" u="none" strike="noStrike" dirty="0">
                        <a:solidFill>
                          <a:srgbClr val="000000"/>
                        </a:solidFill>
                        <a:latin typeface="+mn-lt"/>
                      </a:endParaRPr>
                    </a:p>
                  </a:txBody>
                  <a:tcPr marL="0" marR="0" marT="0" marB="0" anchor="b">
                    <a:solidFill>
                      <a:srgbClr val="5DBF0C"/>
                    </a:solidFill>
                  </a:tcPr>
                </a:tc>
                <a:tc>
                  <a:txBody>
                    <a:bodyPr/>
                    <a:lstStyle/>
                    <a:p>
                      <a:pPr algn="ctr" fontAlgn="b"/>
                      <a:endParaRPr lang="es-CO" sz="1600" b="1" i="0" u="none" strike="noStrike" dirty="0">
                        <a:solidFill>
                          <a:srgbClr val="000000"/>
                        </a:solidFill>
                        <a:latin typeface="+mn-lt"/>
                      </a:endParaRPr>
                    </a:p>
                  </a:txBody>
                  <a:tcPr marL="0" marR="0" marT="0" marB="0" anchor="b">
                    <a:solidFill>
                      <a:srgbClr val="5DBF0C"/>
                    </a:solidFill>
                  </a:tcPr>
                </a:tc>
                <a:tc>
                  <a:txBody>
                    <a:bodyPr/>
                    <a:lstStyle/>
                    <a:p>
                      <a:pPr algn="ctr" fontAlgn="b"/>
                      <a:endParaRPr lang="es-CO" sz="1600" b="1" i="0" u="none" strike="noStrike" dirty="0">
                        <a:solidFill>
                          <a:srgbClr val="000000"/>
                        </a:solidFill>
                        <a:latin typeface="+mn-lt"/>
                      </a:endParaRPr>
                    </a:p>
                  </a:txBody>
                  <a:tcPr marL="0" marR="0" marT="0" marB="0" anchor="b">
                    <a:solidFill>
                      <a:srgbClr val="5DBF0C"/>
                    </a:solidFill>
                  </a:tcPr>
                </a:tc>
                <a:tc>
                  <a:txBody>
                    <a:bodyPr/>
                    <a:lstStyle/>
                    <a:p>
                      <a:pPr algn="l" fontAlgn="b"/>
                      <a:endParaRPr lang="es-CO" sz="1600" b="1" i="0" u="none" strike="noStrike" dirty="0">
                        <a:solidFill>
                          <a:srgbClr val="000000"/>
                        </a:solidFill>
                        <a:latin typeface="+mn-lt"/>
                      </a:endParaRPr>
                    </a:p>
                  </a:txBody>
                  <a:tcPr marL="0" marR="0" marT="0" marB="0" anchor="b">
                    <a:solidFill>
                      <a:srgbClr val="5DBF0C"/>
                    </a:solidFill>
                  </a:tcPr>
                </a:tc>
                <a:tc>
                  <a:txBody>
                    <a:bodyPr/>
                    <a:lstStyle/>
                    <a:p>
                      <a:pPr algn="l" fontAlgn="b"/>
                      <a:endParaRPr lang="es-CO" sz="1600" b="0" i="0" u="none" strike="noStrike" dirty="0">
                        <a:solidFill>
                          <a:srgbClr val="000000"/>
                        </a:solidFill>
                        <a:latin typeface="+mn-lt"/>
                      </a:endParaRPr>
                    </a:p>
                  </a:txBody>
                  <a:tcPr marL="0" marR="0" marT="0" marB="0" anchor="b">
                    <a:solidFill>
                      <a:srgbClr val="5DBF0C"/>
                    </a:solidFill>
                  </a:tcPr>
                </a:tc>
                <a:tc>
                  <a:txBody>
                    <a:bodyPr/>
                    <a:lstStyle/>
                    <a:p>
                      <a:pPr algn="l" fontAlgn="b"/>
                      <a:endParaRPr lang="es-CO" sz="1600" b="0" i="0" u="none" strike="noStrike" dirty="0">
                        <a:solidFill>
                          <a:srgbClr val="000000"/>
                        </a:solidFill>
                        <a:latin typeface="+mn-lt"/>
                      </a:endParaRPr>
                    </a:p>
                  </a:txBody>
                  <a:tcPr marL="0" marR="0" marT="0" marB="0" anchor="b">
                    <a:solidFill>
                      <a:srgbClr val="5DBF0C"/>
                    </a:solidFill>
                  </a:tcPr>
                </a:tc>
              </a:tr>
              <a:tr h="340075">
                <a:tc>
                  <a:txBody>
                    <a:bodyPr/>
                    <a:lstStyle/>
                    <a:p>
                      <a:pPr marL="457200" marR="0" lvl="1" indent="0" algn="l" defTabSz="914400" rtl="0" eaLnBrk="1" fontAlgn="ctr" latinLnBrk="0" hangingPunct="1">
                        <a:lnSpc>
                          <a:spcPct val="100000"/>
                        </a:lnSpc>
                        <a:spcBef>
                          <a:spcPts val="0"/>
                        </a:spcBef>
                        <a:spcAft>
                          <a:spcPts val="0"/>
                        </a:spcAft>
                        <a:buClrTx/>
                        <a:buSzTx/>
                        <a:buFontTx/>
                        <a:buNone/>
                        <a:tabLst/>
                        <a:defRPr/>
                      </a:pPr>
                      <a:r>
                        <a:rPr lang="es-CO" sz="1600" u="none" strike="noStrike" dirty="0" smtClean="0">
                          <a:latin typeface="+mn-lt"/>
                        </a:rPr>
                        <a:t># Procesos</a:t>
                      </a:r>
                      <a:endParaRPr lang="es-CO" sz="1600" b="1" i="0" u="none" strike="noStrike" dirty="0" smtClean="0">
                        <a:solidFill>
                          <a:srgbClr val="000000"/>
                        </a:solidFill>
                        <a:latin typeface="+mn-lt"/>
                      </a:endParaRPr>
                    </a:p>
                  </a:txBody>
                  <a:tcPr marL="0" marR="0" marT="0" marB="0" anchor="ctr"/>
                </a:tc>
                <a:tc>
                  <a:txBody>
                    <a:bodyPr/>
                    <a:lstStyle/>
                    <a:p>
                      <a:pPr algn="ctr" fontAlgn="ctr"/>
                      <a:r>
                        <a:rPr lang="es-CO" sz="1600" b="0" i="0" u="none" strike="noStrike" dirty="0" smtClean="0">
                          <a:solidFill>
                            <a:srgbClr val="000000"/>
                          </a:solidFill>
                          <a:latin typeface="+mn-lt"/>
                        </a:rPr>
                        <a:t>53</a:t>
                      </a:r>
                      <a:endParaRPr lang="es-CO" sz="1600" b="0" i="0" u="none" strike="noStrike" dirty="0">
                        <a:solidFill>
                          <a:srgbClr val="000000"/>
                        </a:solidFill>
                        <a:latin typeface="+mn-lt"/>
                      </a:endParaRPr>
                    </a:p>
                  </a:txBody>
                  <a:tcPr marL="0" marR="0" marT="0" marB="0" anchor="ctr"/>
                </a:tc>
                <a:tc>
                  <a:txBody>
                    <a:bodyPr/>
                    <a:lstStyle/>
                    <a:p>
                      <a:pPr algn="ctr" fontAlgn="b"/>
                      <a:r>
                        <a:rPr lang="es-CO" sz="1600" u="none" strike="noStrike" dirty="0" smtClean="0">
                          <a:latin typeface="+mn-lt"/>
                        </a:rPr>
                        <a:t>17</a:t>
                      </a:r>
                      <a:endParaRPr lang="es-CO" sz="1600" b="0" i="0" u="none" strike="noStrike" dirty="0">
                        <a:solidFill>
                          <a:srgbClr val="000000"/>
                        </a:solidFill>
                        <a:latin typeface="+mn-lt"/>
                      </a:endParaRPr>
                    </a:p>
                  </a:txBody>
                  <a:tcPr marL="0" marR="0" marT="0" marB="0" anchor="ctr"/>
                </a:tc>
                <a:tc>
                  <a:txBody>
                    <a:bodyPr/>
                    <a:lstStyle/>
                    <a:p>
                      <a:pPr algn="ctr" fontAlgn="b"/>
                      <a:r>
                        <a:rPr lang="es-CO" sz="1600" u="none" strike="noStrike" dirty="0" smtClean="0">
                          <a:latin typeface="+mn-lt"/>
                        </a:rPr>
                        <a:t>31</a:t>
                      </a:r>
                      <a:endParaRPr lang="es-CO" sz="1600" b="0" i="0" u="none" strike="noStrike" dirty="0">
                        <a:solidFill>
                          <a:srgbClr val="000000"/>
                        </a:solidFill>
                        <a:latin typeface="+mn-lt"/>
                      </a:endParaRPr>
                    </a:p>
                  </a:txBody>
                  <a:tcPr marL="0" marR="0" marT="0" marB="0" anchor="ctr"/>
                </a:tc>
                <a:tc>
                  <a:txBody>
                    <a:bodyPr/>
                    <a:lstStyle/>
                    <a:p>
                      <a:pPr algn="ctr" fontAlgn="b"/>
                      <a:r>
                        <a:rPr lang="es-CO" sz="1600" u="none" strike="noStrike" dirty="0" smtClean="0">
                          <a:latin typeface="+mn-lt"/>
                        </a:rPr>
                        <a:t>5</a:t>
                      </a:r>
                      <a:endParaRPr lang="es-CO" sz="1600" b="0" i="0" u="none" strike="noStrike" dirty="0">
                        <a:solidFill>
                          <a:srgbClr val="000000"/>
                        </a:solidFill>
                        <a:latin typeface="+mn-lt"/>
                      </a:endParaRPr>
                    </a:p>
                  </a:txBody>
                  <a:tcPr marL="0" marR="0" marT="0" marB="0" anchor="ctr"/>
                </a:tc>
                <a:tc>
                  <a:txBody>
                    <a:bodyPr/>
                    <a:lstStyle/>
                    <a:p>
                      <a:pPr algn="ctr" fontAlgn="ctr"/>
                      <a:r>
                        <a:rPr lang="es-CO" sz="1600" u="none" strike="noStrike" kern="1200" dirty="0" smtClean="0">
                          <a:solidFill>
                            <a:schemeClr val="tx1"/>
                          </a:solidFill>
                          <a:latin typeface="+mn-lt"/>
                          <a:ea typeface="+mn-ea"/>
                          <a:cs typeface="+mn-cs"/>
                        </a:rPr>
                        <a:t>16</a:t>
                      </a:r>
                      <a:endParaRPr lang="es-CO" sz="1600" u="none" strike="noStrike" kern="1200" dirty="0">
                        <a:solidFill>
                          <a:schemeClr val="tx1"/>
                        </a:solidFill>
                        <a:latin typeface="+mn-lt"/>
                        <a:ea typeface="+mn-ea"/>
                        <a:cs typeface="+mn-cs"/>
                      </a:endParaRPr>
                    </a:p>
                  </a:txBody>
                  <a:tcPr marL="0" marR="0" marT="0" marB="0" anchor="ctr"/>
                </a:tc>
                <a:tc>
                  <a:txBody>
                    <a:bodyPr/>
                    <a:lstStyle/>
                    <a:p>
                      <a:pPr algn="ctr" fontAlgn="ctr"/>
                      <a:r>
                        <a:rPr lang="es-CO" sz="1600" b="0" i="0" u="none" strike="noStrike" dirty="0" smtClean="0">
                          <a:solidFill>
                            <a:srgbClr val="000000"/>
                          </a:solidFill>
                          <a:latin typeface="+mn-lt"/>
                        </a:rPr>
                        <a:t>1</a:t>
                      </a:r>
                      <a:endParaRPr lang="es-CO" sz="1600" b="0" i="0" u="none" strike="noStrike" dirty="0">
                        <a:solidFill>
                          <a:srgbClr val="000000"/>
                        </a:solidFill>
                        <a:latin typeface="+mn-lt"/>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O" sz="1600" b="0" i="0" u="none" strike="noStrike" kern="1200" dirty="0" smtClean="0">
                          <a:solidFill>
                            <a:srgbClr val="000000"/>
                          </a:solidFill>
                          <a:latin typeface="+mn-lt"/>
                          <a:ea typeface="+mn-ea"/>
                          <a:cs typeface="+mn-cs"/>
                        </a:rPr>
                        <a:t>2.460</a:t>
                      </a:r>
                    </a:p>
                  </a:txBody>
                  <a:tcPr marL="0" marR="0" marT="0" marB="0" anchor="ctr"/>
                </a:tc>
              </a:tr>
              <a:tr h="340075">
                <a:tc>
                  <a:txBody>
                    <a:bodyPr/>
                    <a:lstStyle/>
                    <a:p>
                      <a:pPr lvl="1" algn="l" fontAlgn="ctr"/>
                      <a:endParaRPr lang="es-CO" sz="1600" b="1" i="0" u="none" strike="noStrike" dirty="0">
                        <a:solidFill>
                          <a:srgbClr val="000000"/>
                        </a:solidFill>
                        <a:latin typeface="+mn-lt"/>
                      </a:endParaRPr>
                    </a:p>
                  </a:txBody>
                  <a:tcPr marL="0" marR="0" marT="0" marB="0" anchor="ctr">
                    <a:solidFill>
                      <a:srgbClr val="5DBF0C"/>
                    </a:solidFill>
                  </a:tcPr>
                </a:tc>
                <a:tc>
                  <a:txBody>
                    <a:bodyPr/>
                    <a:lstStyle/>
                    <a:p>
                      <a:pPr algn="ctr" fontAlgn="ctr"/>
                      <a:endParaRPr lang="es-CO" sz="1600" b="0" i="0" u="none" strike="noStrike" dirty="0">
                        <a:solidFill>
                          <a:srgbClr val="000000"/>
                        </a:solidFill>
                        <a:latin typeface="+mn-lt"/>
                      </a:endParaRPr>
                    </a:p>
                  </a:txBody>
                  <a:tcPr marL="0" marR="0" marT="0" marB="0" anchor="ctr">
                    <a:solidFill>
                      <a:srgbClr val="5DBF0C"/>
                    </a:solidFill>
                  </a:tcPr>
                </a:tc>
                <a:tc>
                  <a:txBody>
                    <a:bodyPr/>
                    <a:lstStyle/>
                    <a:p>
                      <a:pPr algn="ctr" fontAlgn="b"/>
                      <a:endParaRPr lang="es-CO" sz="1600" b="1" i="0" u="none" strike="noStrike" dirty="0">
                        <a:solidFill>
                          <a:srgbClr val="000000"/>
                        </a:solidFill>
                        <a:latin typeface="+mn-lt"/>
                      </a:endParaRPr>
                    </a:p>
                  </a:txBody>
                  <a:tcPr marL="0" marR="0" marT="0" marB="0" anchor="ctr">
                    <a:solidFill>
                      <a:srgbClr val="5DBF0C"/>
                    </a:solidFill>
                  </a:tcPr>
                </a:tc>
                <a:tc>
                  <a:txBody>
                    <a:bodyPr/>
                    <a:lstStyle/>
                    <a:p>
                      <a:pPr algn="ctr" fontAlgn="b"/>
                      <a:endParaRPr lang="es-CO" sz="1600" b="1" i="0" u="none" strike="noStrike" dirty="0">
                        <a:solidFill>
                          <a:srgbClr val="000000"/>
                        </a:solidFill>
                        <a:latin typeface="+mn-lt"/>
                      </a:endParaRPr>
                    </a:p>
                  </a:txBody>
                  <a:tcPr marL="0" marR="0" marT="0" marB="0" anchor="ctr">
                    <a:solidFill>
                      <a:srgbClr val="5DBF0C"/>
                    </a:solidFill>
                  </a:tcPr>
                </a:tc>
                <a:tc>
                  <a:txBody>
                    <a:bodyPr/>
                    <a:lstStyle/>
                    <a:p>
                      <a:pPr algn="ctr" fontAlgn="b"/>
                      <a:endParaRPr lang="es-CO" sz="1600" b="1" i="0" u="none" strike="noStrike" dirty="0">
                        <a:solidFill>
                          <a:srgbClr val="000000"/>
                        </a:solidFill>
                        <a:latin typeface="+mn-lt"/>
                      </a:endParaRPr>
                    </a:p>
                  </a:txBody>
                  <a:tcPr marL="0" marR="0" marT="0" marB="0" anchor="ctr">
                    <a:solidFill>
                      <a:srgbClr val="5DBF0C"/>
                    </a:solidFill>
                  </a:tcPr>
                </a:tc>
                <a:tc>
                  <a:txBody>
                    <a:bodyPr/>
                    <a:lstStyle/>
                    <a:p>
                      <a:pPr algn="ctr" fontAlgn="ctr"/>
                      <a:endParaRPr lang="es-CO" sz="1600" b="0" i="0" u="none" strike="noStrike" dirty="0">
                        <a:solidFill>
                          <a:srgbClr val="000000"/>
                        </a:solidFill>
                        <a:latin typeface="+mn-lt"/>
                      </a:endParaRPr>
                    </a:p>
                  </a:txBody>
                  <a:tcPr marL="0" marR="0" marT="0" marB="0" anchor="ctr">
                    <a:solidFill>
                      <a:srgbClr val="5DBF0C"/>
                    </a:solidFill>
                  </a:tcPr>
                </a:tc>
                <a:tc>
                  <a:txBody>
                    <a:bodyPr/>
                    <a:lstStyle/>
                    <a:p>
                      <a:pPr algn="ctr" fontAlgn="ctr"/>
                      <a:endParaRPr lang="es-CO" sz="1600" b="0" i="0" u="none" strike="noStrike" dirty="0">
                        <a:solidFill>
                          <a:srgbClr val="000000"/>
                        </a:solidFill>
                        <a:latin typeface="+mn-lt"/>
                      </a:endParaRPr>
                    </a:p>
                  </a:txBody>
                  <a:tcPr marL="0" marR="0" marT="0" marB="0" anchor="ctr">
                    <a:solidFill>
                      <a:srgbClr val="5DBF0C"/>
                    </a:solidFill>
                  </a:tcPr>
                </a:tc>
                <a:tc>
                  <a:txBody>
                    <a:bodyPr/>
                    <a:lstStyle/>
                    <a:p>
                      <a:pPr algn="ctr" fontAlgn="ctr"/>
                      <a:endParaRPr lang="es-CO" sz="1600" b="0" i="0" u="none" strike="noStrike" kern="1200" dirty="0">
                        <a:solidFill>
                          <a:srgbClr val="000000"/>
                        </a:solidFill>
                        <a:latin typeface="+mn-lt"/>
                        <a:ea typeface="+mn-ea"/>
                        <a:cs typeface="+mn-cs"/>
                      </a:endParaRPr>
                    </a:p>
                  </a:txBody>
                  <a:tcPr marL="0" marR="0" marT="0" marB="0" anchor="ctr">
                    <a:solidFill>
                      <a:srgbClr val="5DBF0C"/>
                    </a:solidFill>
                  </a:tcPr>
                </a:tc>
              </a:tr>
              <a:tr h="340075">
                <a:tc>
                  <a:txBody>
                    <a:bodyPr/>
                    <a:lstStyle/>
                    <a:p>
                      <a:pPr marL="457200" marR="0" lvl="1" indent="0" algn="l" defTabSz="914400" rtl="0" eaLnBrk="1" fontAlgn="ctr" latinLnBrk="0" hangingPunct="1">
                        <a:lnSpc>
                          <a:spcPct val="100000"/>
                        </a:lnSpc>
                        <a:spcBef>
                          <a:spcPts val="0"/>
                        </a:spcBef>
                        <a:spcAft>
                          <a:spcPts val="0"/>
                        </a:spcAft>
                        <a:buClrTx/>
                        <a:buSzTx/>
                        <a:buFontTx/>
                        <a:buNone/>
                        <a:tabLst/>
                        <a:defRPr/>
                      </a:pPr>
                      <a:r>
                        <a:rPr lang="es-CO" sz="1600" u="none" strike="noStrike" dirty="0" smtClean="0">
                          <a:latin typeface="+mn-lt"/>
                        </a:rPr>
                        <a:t># Proyectos</a:t>
                      </a:r>
                      <a:endParaRPr lang="es-CO" sz="1600" b="1" i="0" u="none" strike="noStrike" dirty="0" smtClean="0">
                        <a:solidFill>
                          <a:srgbClr val="000000"/>
                        </a:solidFill>
                        <a:latin typeface="+mn-lt"/>
                      </a:endParaRPr>
                    </a:p>
                  </a:txBody>
                  <a:tcPr marL="0" marR="0" marT="0" marB="0" anchor="ctr"/>
                </a:tc>
                <a:tc>
                  <a:txBody>
                    <a:bodyPr/>
                    <a:lstStyle/>
                    <a:p>
                      <a:pPr algn="ctr" fontAlgn="ctr"/>
                      <a:r>
                        <a:rPr lang="es-CO" sz="1600" b="0" i="0" u="none" strike="noStrike" dirty="0" smtClean="0">
                          <a:solidFill>
                            <a:srgbClr val="000000"/>
                          </a:solidFill>
                          <a:latin typeface="+mn-lt"/>
                        </a:rPr>
                        <a:t>1</a:t>
                      </a:r>
                      <a:endParaRPr lang="es-CO" sz="1600" b="0" i="0" u="none" strike="noStrike" dirty="0">
                        <a:solidFill>
                          <a:srgbClr val="000000"/>
                        </a:solidFill>
                        <a:latin typeface="+mn-lt"/>
                      </a:endParaRPr>
                    </a:p>
                  </a:txBody>
                  <a:tcPr marL="0" marR="0" marT="0" marB="0" anchor="ctr"/>
                </a:tc>
                <a:tc>
                  <a:txBody>
                    <a:bodyPr/>
                    <a:lstStyle/>
                    <a:p>
                      <a:pPr algn="ctr" fontAlgn="b"/>
                      <a:r>
                        <a:rPr lang="es-CO" sz="1600" b="0" i="0" u="none" strike="noStrike" dirty="0" smtClean="0">
                          <a:solidFill>
                            <a:srgbClr val="000000"/>
                          </a:solidFill>
                          <a:latin typeface="+mn-lt"/>
                        </a:rPr>
                        <a:t>1</a:t>
                      </a:r>
                      <a:endParaRPr lang="es-CO" sz="1600" b="0" i="0" u="none" strike="noStrike" dirty="0">
                        <a:solidFill>
                          <a:srgbClr val="000000"/>
                        </a:solidFill>
                        <a:latin typeface="+mn-lt"/>
                      </a:endParaRPr>
                    </a:p>
                  </a:txBody>
                  <a:tcPr marL="0" marR="0" marT="0" marB="0" anchor="ctr"/>
                </a:tc>
                <a:tc>
                  <a:txBody>
                    <a:bodyPr/>
                    <a:lstStyle/>
                    <a:p>
                      <a:pPr algn="ctr" fontAlgn="b"/>
                      <a:r>
                        <a:rPr lang="es-CO" sz="1600" b="0" i="0" u="none" strike="noStrike" dirty="0" smtClean="0">
                          <a:solidFill>
                            <a:srgbClr val="000000"/>
                          </a:solidFill>
                          <a:latin typeface="+mn-lt"/>
                        </a:rPr>
                        <a:t>0</a:t>
                      </a:r>
                      <a:endParaRPr lang="es-CO" sz="1600" b="0" i="0" u="none" strike="noStrike" dirty="0">
                        <a:solidFill>
                          <a:srgbClr val="000000"/>
                        </a:solidFill>
                        <a:latin typeface="+mn-lt"/>
                      </a:endParaRPr>
                    </a:p>
                  </a:txBody>
                  <a:tcPr marL="0" marR="0" marT="0" marB="0" anchor="ctr"/>
                </a:tc>
                <a:tc>
                  <a:txBody>
                    <a:bodyPr/>
                    <a:lstStyle/>
                    <a:p>
                      <a:pPr algn="ctr" fontAlgn="b"/>
                      <a:r>
                        <a:rPr lang="es-CO" sz="1600" b="0" i="0" u="none" strike="noStrike" dirty="0" smtClean="0">
                          <a:solidFill>
                            <a:srgbClr val="000000"/>
                          </a:solidFill>
                          <a:latin typeface="+mn-lt"/>
                        </a:rPr>
                        <a:t>0</a:t>
                      </a:r>
                      <a:endParaRPr lang="es-CO" sz="1600" b="0" i="0" u="none" strike="noStrike" dirty="0">
                        <a:solidFill>
                          <a:srgbClr val="000000"/>
                        </a:solidFill>
                        <a:latin typeface="+mn-lt"/>
                      </a:endParaRPr>
                    </a:p>
                  </a:txBody>
                  <a:tcPr marL="0" marR="0" marT="0" marB="0" anchor="ctr"/>
                </a:tc>
                <a:tc>
                  <a:txBody>
                    <a:bodyPr/>
                    <a:lstStyle/>
                    <a:p>
                      <a:pPr algn="ctr" fontAlgn="ctr"/>
                      <a:r>
                        <a:rPr lang="es-CO" sz="1600" b="0" i="0" u="none" strike="noStrike" kern="1200" dirty="0" smtClean="0">
                          <a:solidFill>
                            <a:srgbClr val="000000"/>
                          </a:solidFill>
                          <a:latin typeface="+mn-lt"/>
                          <a:ea typeface="+mn-ea"/>
                          <a:cs typeface="+mn-cs"/>
                        </a:rPr>
                        <a:t>1</a:t>
                      </a:r>
                      <a:endParaRPr lang="es-CO" sz="1600" b="0" i="0" u="none" strike="noStrike" kern="1200" dirty="0">
                        <a:solidFill>
                          <a:srgbClr val="000000"/>
                        </a:solidFill>
                        <a:latin typeface="+mn-lt"/>
                        <a:ea typeface="+mn-ea"/>
                        <a:cs typeface="+mn-cs"/>
                      </a:endParaRPr>
                    </a:p>
                  </a:txBody>
                  <a:tcPr marL="0" marR="0" marT="0" marB="0" anchor="ctr"/>
                </a:tc>
                <a:tc>
                  <a:txBody>
                    <a:bodyPr/>
                    <a:lstStyle/>
                    <a:p>
                      <a:pPr algn="ctr" fontAlgn="ctr"/>
                      <a:r>
                        <a:rPr lang="es-CO" sz="1600" b="0" i="0" u="none" strike="noStrike" dirty="0" smtClean="0">
                          <a:solidFill>
                            <a:srgbClr val="000000"/>
                          </a:solidFill>
                          <a:latin typeface="+mn-lt"/>
                        </a:rPr>
                        <a:t>0</a:t>
                      </a:r>
                      <a:endParaRPr lang="es-CO" sz="1600" b="0" i="0" u="none" strike="noStrike" dirty="0">
                        <a:solidFill>
                          <a:srgbClr val="000000"/>
                        </a:solidFill>
                        <a:latin typeface="+mn-lt"/>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O" sz="1600" b="0" i="0" u="none" strike="noStrike" kern="1200" dirty="0" smtClean="0">
                          <a:solidFill>
                            <a:srgbClr val="000000"/>
                          </a:solidFill>
                          <a:latin typeface="+mn-lt"/>
                          <a:ea typeface="+mn-ea"/>
                          <a:cs typeface="+mn-cs"/>
                        </a:rPr>
                        <a:t>180</a:t>
                      </a:r>
                    </a:p>
                  </a:txBody>
                  <a:tcPr marL="0" marR="0" marT="0" marB="0" anchor="ctr"/>
                </a:tc>
              </a:tr>
              <a:tr h="340075">
                <a:tc>
                  <a:txBody>
                    <a:bodyPr/>
                    <a:lstStyle/>
                    <a:p>
                      <a:pPr lvl="1" algn="l" fontAlgn="ctr"/>
                      <a:endParaRPr lang="es-CO" sz="1600" b="1" i="0" u="none" strike="noStrike" dirty="0">
                        <a:solidFill>
                          <a:srgbClr val="000000"/>
                        </a:solidFill>
                        <a:latin typeface="+mn-lt"/>
                      </a:endParaRPr>
                    </a:p>
                  </a:txBody>
                  <a:tcPr marL="0" marR="0" marT="0" marB="0" anchor="ctr">
                    <a:solidFill>
                      <a:srgbClr val="5DBF0C"/>
                    </a:solidFill>
                  </a:tcPr>
                </a:tc>
                <a:tc>
                  <a:txBody>
                    <a:bodyPr/>
                    <a:lstStyle/>
                    <a:p>
                      <a:pPr algn="ctr" fontAlgn="ctr"/>
                      <a:r>
                        <a:rPr lang="es-CO" sz="1600" u="none" strike="noStrike" dirty="0">
                          <a:latin typeface="+mn-lt"/>
                        </a:rPr>
                        <a:t> </a:t>
                      </a:r>
                      <a:endParaRPr lang="es-CO" sz="1600" b="0" i="0" u="none" strike="noStrike" dirty="0">
                        <a:solidFill>
                          <a:srgbClr val="000000"/>
                        </a:solidFill>
                        <a:latin typeface="+mn-lt"/>
                      </a:endParaRPr>
                    </a:p>
                  </a:txBody>
                  <a:tcPr marL="0" marR="0" marT="0" marB="0" anchor="ctr">
                    <a:solidFill>
                      <a:srgbClr val="5DBF0C"/>
                    </a:solidFill>
                  </a:tcPr>
                </a:tc>
                <a:tc>
                  <a:txBody>
                    <a:bodyPr/>
                    <a:lstStyle/>
                    <a:p>
                      <a:pPr algn="ctr" fontAlgn="b"/>
                      <a:r>
                        <a:rPr lang="es-CO" sz="1600" u="none" strike="noStrike" dirty="0">
                          <a:latin typeface="+mn-lt"/>
                        </a:rPr>
                        <a:t> </a:t>
                      </a:r>
                      <a:endParaRPr lang="es-CO" sz="1600" b="1" i="0" u="none" strike="noStrike" dirty="0">
                        <a:solidFill>
                          <a:srgbClr val="000000"/>
                        </a:solidFill>
                        <a:latin typeface="+mn-lt"/>
                      </a:endParaRPr>
                    </a:p>
                  </a:txBody>
                  <a:tcPr marL="0" marR="0" marT="0" marB="0" anchor="ctr">
                    <a:solidFill>
                      <a:srgbClr val="5DBF0C"/>
                    </a:solidFill>
                  </a:tcPr>
                </a:tc>
                <a:tc>
                  <a:txBody>
                    <a:bodyPr/>
                    <a:lstStyle/>
                    <a:p>
                      <a:pPr algn="ctr" fontAlgn="b"/>
                      <a:r>
                        <a:rPr lang="es-CO" sz="1600" u="none" strike="noStrike" dirty="0">
                          <a:latin typeface="+mn-lt"/>
                        </a:rPr>
                        <a:t> </a:t>
                      </a:r>
                      <a:endParaRPr lang="es-CO" sz="1600" b="1" i="0" u="none" strike="noStrike" dirty="0">
                        <a:solidFill>
                          <a:srgbClr val="000000"/>
                        </a:solidFill>
                        <a:latin typeface="+mn-lt"/>
                      </a:endParaRPr>
                    </a:p>
                  </a:txBody>
                  <a:tcPr marL="0" marR="0" marT="0" marB="0" anchor="ctr">
                    <a:solidFill>
                      <a:srgbClr val="5DBF0C"/>
                    </a:solidFill>
                  </a:tcPr>
                </a:tc>
                <a:tc>
                  <a:txBody>
                    <a:bodyPr/>
                    <a:lstStyle/>
                    <a:p>
                      <a:pPr algn="ctr" fontAlgn="b"/>
                      <a:r>
                        <a:rPr lang="es-CO" sz="1600" u="none" strike="noStrike" dirty="0">
                          <a:latin typeface="+mn-lt"/>
                        </a:rPr>
                        <a:t> </a:t>
                      </a:r>
                      <a:endParaRPr lang="es-CO" sz="1600" b="1" i="0" u="none" strike="noStrike" dirty="0">
                        <a:solidFill>
                          <a:srgbClr val="000000"/>
                        </a:solidFill>
                        <a:latin typeface="+mn-lt"/>
                      </a:endParaRPr>
                    </a:p>
                  </a:txBody>
                  <a:tcPr marL="0" marR="0" marT="0" marB="0" anchor="ctr">
                    <a:solidFill>
                      <a:srgbClr val="5DBF0C"/>
                    </a:solidFill>
                  </a:tcPr>
                </a:tc>
                <a:tc>
                  <a:txBody>
                    <a:bodyPr/>
                    <a:lstStyle/>
                    <a:p>
                      <a:pPr algn="ctr" fontAlgn="ctr"/>
                      <a:endParaRPr lang="es-CO" sz="1600" b="0" i="0" u="none" strike="noStrike" dirty="0">
                        <a:solidFill>
                          <a:srgbClr val="000000"/>
                        </a:solidFill>
                        <a:latin typeface="+mn-lt"/>
                      </a:endParaRPr>
                    </a:p>
                  </a:txBody>
                  <a:tcPr marL="0" marR="0" marT="0" marB="0" anchor="ctr">
                    <a:solidFill>
                      <a:srgbClr val="5DBF0C"/>
                    </a:solidFill>
                  </a:tcPr>
                </a:tc>
                <a:tc>
                  <a:txBody>
                    <a:bodyPr/>
                    <a:lstStyle/>
                    <a:p>
                      <a:pPr algn="ctr" fontAlgn="ctr"/>
                      <a:endParaRPr lang="es-CO" sz="1600" b="0" i="0" u="none" strike="noStrike" dirty="0">
                        <a:solidFill>
                          <a:srgbClr val="000000"/>
                        </a:solidFill>
                        <a:latin typeface="+mn-lt"/>
                      </a:endParaRPr>
                    </a:p>
                  </a:txBody>
                  <a:tcPr marL="0" marR="0" marT="0" marB="0" anchor="ctr">
                    <a:solidFill>
                      <a:srgbClr val="5DBF0C"/>
                    </a:solidFill>
                  </a:tcPr>
                </a:tc>
                <a:tc>
                  <a:txBody>
                    <a:bodyPr/>
                    <a:lstStyle/>
                    <a:p>
                      <a:pPr algn="ctr" fontAlgn="ctr"/>
                      <a:endParaRPr lang="es-CO" sz="1600" b="0" i="0" u="none" strike="noStrike" kern="1200" dirty="0">
                        <a:solidFill>
                          <a:srgbClr val="000000"/>
                        </a:solidFill>
                        <a:latin typeface="+mn-lt"/>
                        <a:ea typeface="+mn-ea"/>
                        <a:cs typeface="+mn-cs"/>
                      </a:endParaRPr>
                    </a:p>
                  </a:txBody>
                  <a:tcPr marL="0" marR="0" marT="0" marB="0" anchor="ctr">
                    <a:solidFill>
                      <a:srgbClr val="5DBF0C"/>
                    </a:solidFill>
                  </a:tcPr>
                </a:tc>
              </a:tr>
              <a:tr h="448857">
                <a:tc>
                  <a:txBody>
                    <a:bodyPr/>
                    <a:lstStyle/>
                    <a:p>
                      <a:pPr marL="457200" marR="0" lvl="1" indent="0" algn="l" defTabSz="914400" rtl="0" eaLnBrk="1" fontAlgn="ctr" latinLnBrk="0" hangingPunct="1">
                        <a:lnSpc>
                          <a:spcPct val="100000"/>
                        </a:lnSpc>
                        <a:spcBef>
                          <a:spcPts val="0"/>
                        </a:spcBef>
                        <a:spcAft>
                          <a:spcPts val="0"/>
                        </a:spcAft>
                        <a:buClrTx/>
                        <a:buSzTx/>
                        <a:buFontTx/>
                        <a:buNone/>
                        <a:tabLst/>
                        <a:defRPr/>
                      </a:pPr>
                      <a:r>
                        <a:rPr lang="es-CO" sz="1600" u="none" strike="noStrike" dirty="0" smtClean="0">
                          <a:latin typeface="+mn-lt"/>
                        </a:rPr>
                        <a:t># Activos de TI</a:t>
                      </a:r>
                      <a:endParaRPr lang="es-CO" sz="1600" b="0" i="0" u="none" strike="noStrike" dirty="0">
                        <a:solidFill>
                          <a:srgbClr val="000000"/>
                        </a:solidFill>
                        <a:latin typeface="+mn-lt"/>
                      </a:endParaRPr>
                    </a:p>
                  </a:txBody>
                  <a:tcPr marL="0" marR="0" marT="0" marB="0" anchor="ctr"/>
                </a:tc>
                <a:tc>
                  <a:txBody>
                    <a:bodyPr/>
                    <a:lstStyle/>
                    <a:p>
                      <a:pPr algn="ctr" fontAlgn="ctr"/>
                      <a:r>
                        <a:rPr lang="es-CO" sz="1600" b="0" i="0" u="none" strike="noStrike" dirty="0" smtClean="0">
                          <a:solidFill>
                            <a:srgbClr val="000000"/>
                          </a:solidFill>
                          <a:latin typeface="+mn-lt"/>
                        </a:rPr>
                        <a:t>4</a:t>
                      </a:r>
                      <a:endParaRPr lang="es-CO" sz="1600" b="0" i="0" u="none" strike="noStrike" dirty="0">
                        <a:solidFill>
                          <a:srgbClr val="000000"/>
                        </a:solidFill>
                        <a:latin typeface="+mn-lt"/>
                      </a:endParaRPr>
                    </a:p>
                  </a:txBody>
                  <a:tcPr marL="0" marR="0" marT="0" marB="0" anchor="ctr"/>
                </a:tc>
                <a:tc>
                  <a:txBody>
                    <a:bodyPr/>
                    <a:lstStyle/>
                    <a:p>
                      <a:pPr algn="ctr" fontAlgn="b"/>
                      <a:r>
                        <a:rPr lang="es-CO" sz="1600" b="0" i="0" u="none" strike="noStrike" dirty="0" smtClean="0">
                          <a:solidFill>
                            <a:srgbClr val="000000"/>
                          </a:solidFill>
                          <a:latin typeface="+mn-lt"/>
                        </a:rPr>
                        <a:t>3</a:t>
                      </a:r>
                      <a:endParaRPr lang="es-CO" sz="1600" b="0" i="0" u="none" strike="noStrike" dirty="0">
                        <a:solidFill>
                          <a:srgbClr val="000000"/>
                        </a:solidFill>
                        <a:latin typeface="+mn-lt"/>
                      </a:endParaRPr>
                    </a:p>
                  </a:txBody>
                  <a:tcPr marL="0" marR="0" marT="0" marB="0" anchor="ctr"/>
                </a:tc>
                <a:tc>
                  <a:txBody>
                    <a:bodyPr/>
                    <a:lstStyle/>
                    <a:p>
                      <a:pPr algn="ctr" fontAlgn="b"/>
                      <a:r>
                        <a:rPr lang="es-CO" sz="1600" b="0" i="0" u="none" strike="noStrike" dirty="0" smtClean="0">
                          <a:solidFill>
                            <a:srgbClr val="000000"/>
                          </a:solidFill>
                          <a:latin typeface="+mn-lt"/>
                        </a:rPr>
                        <a:t>1</a:t>
                      </a:r>
                      <a:endParaRPr lang="es-CO" sz="1600" b="0" i="0" u="none" strike="noStrike" dirty="0">
                        <a:solidFill>
                          <a:srgbClr val="000000"/>
                        </a:solidFill>
                        <a:latin typeface="+mn-lt"/>
                      </a:endParaRPr>
                    </a:p>
                  </a:txBody>
                  <a:tcPr marL="0" marR="0" marT="0" marB="0" anchor="ctr"/>
                </a:tc>
                <a:tc>
                  <a:txBody>
                    <a:bodyPr/>
                    <a:lstStyle/>
                    <a:p>
                      <a:pPr algn="ctr" fontAlgn="b"/>
                      <a:r>
                        <a:rPr lang="es-CO" sz="1600" b="0" i="0" u="none" strike="noStrike" dirty="0" smtClean="0">
                          <a:solidFill>
                            <a:srgbClr val="000000"/>
                          </a:solidFill>
                          <a:latin typeface="+mn-lt"/>
                        </a:rPr>
                        <a:t>0</a:t>
                      </a:r>
                      <a:endParaRPr lang="es-CO" sz="1600" b="0" i="0" u="none" strike="noStrike" dirty="0">
                        <a:solidFill>
                          <a:srgbClr val="000000"/>
                        </a:solidFill>
                        <a:latin typeface="+mn-lt"/>
                      </a:endParaRPr>
                    </a:p>
                  </a:txBody>
                  <a:tcPr marL="0" marR="0" marT="0" marB="0" anchor="ctr"/>
                </a:tc>
                <a:tc>
                  <a:txBody>
                    <a:bodyPr/>
                    <a:lstStyle/>
                    <a:p>
                      <a:pPr algn="ctr" fontAlgn="ctr"/>
                      <a:r>
                        <a:rPr lang="es-CO" sz="1600" b="0" i="0" u="none" strike="noStrike" kern="1200" dirty="0" smtClean="0">
                          <a:solidFill>
                            <a:srgbClr val="000000"/>
                          </a:solidFill>
                          <a:latin typeface="+mn-lt"/>
                          <a:ea typeface="+mn-ea"/>
                          <a:cs typeface="+mn-cs"/>
                        </a:rPr>
                        <a:t>0</a:t>
                      </a:r>
                      <a:endParaRPr lang="es-CO" sz="1600" b="0" i="0" u="none" strike="noStrike" kern="1200" dirty="0">
                        <a:solidFill>
                          <a:srgbClr val="000000"/>
                        </a:solidFill>
                        <a:latin typeface="+mn-lt"/>
                        <a:ea typeface="+mn-ea"/>
                        <a:cs typeface="+mn-cs"/>
                      </a:endParaRPr>
                    </a:p>
                  </a:txBody>
                  <a:tcPr marL="0" marR="0" marT="0" marB="0" anchor="ctr"/>
                </a:tc>
                <a:tc>
                  <a:txBody>
                    <a:bodyPr/>
                    <a:lstStyle/>
                    <a:p>
                      <a:pPr algn="ctr" fontAlgn="ctr"/>
                      <a:r>
                        <a:rPr lang="es-CO" sz="1600" b="0" i="0" u="none" strike="noStrike" dirty="0" smtClean="0">
                          <a:solidFill>
                            <a:srgbClr val="000000"/>
                          </a:solidFill>
                          <a:latin typeface="+mn-lt"/>
                        </a:rPr>
                        <a:t>3</a:t>
                      </a:r>
                      <a:endParaRPr lang="es-CO" sz="1600" b="0" i="0" u="none" strike="noStrike" dirty="0">
                        <a:solidFill>
                          <a:srgbClr val="000000"/>
                        </a:solidFill>
                        <a:latin typeface="+mn-lt"/>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O" sz="1600" b="0" i="0" u="none" strike="noStrike" kern="1200" dirty="0" smtClean="0">
                          <a:solidFill>
                            <a:srgbClr val="000000"/>
                          </a:solidFill>
                          <a:latin typeface="+mn-lt"/>
                          <a:ea typeface="+mn-ea"/>
                          <a:cs typeface="+mn-cs"/>
                        </a:rPr>
                        <a:t>0</a:t>
                      </a:r>
                    </a:p>
                  </a:txBody>
                  <a:tcPr marL="0" marR="0" marT="0" marB="0" anchor="ctr"/>
                </a:tc>
              </a:tr>
              <a:tr h="318820">
                <a:tc>
                  <a:txBody>
                    <a:bodyPr/>
                    <a:lstStyle/>
                    <a:p>
                      <a:pPr marL="457200" marR="0" lvl="1" indent="0" algn="ctr" defTabSz="914400" rtl="0" eaLnBrk="1" fontAlgn="ctr" latinLnBrk="0" hangingPunct="1">
                        <a:lnSpc>
                          <a:spcPct val="100000"/>
                        </a:lnSpc>
                        <a:spcBef>
                          <a:spcPts val="0"/>
                        </a:spcBef>
                        <a:spcAft>
                          <a:spcPts val="0"/>
                        </a:spcAft>
                        <a:buClrTx/>
                        <a:buSzTx/>
                        <a:buFontTx/>
                        <a:buNone/>
                        <a:tabLst/>
                        <a:defRPr/>
                      </a:pPr>
                      <a:r>
                        <a:rPr lang="es-CO" sz="1500" b="1" i="0" u="none" strike="noStrike" dirty="0" smtClean="0">
                          <a:solidFill>
                            <a:srgbClr val="000000"/>
                          </a:solidFill>
                          <a:latin typeface="+mn-lt"/>
                        </a:rPr>
                        <a:t>TOTAL</a:t>
                      </a:r>
                      <a:endParaRPr lang="es-CO" sz="1500" b="1" i="0" u="none" strike="noStrike" dirty="0">
                        <a:solidFill>
                          <a:srgbClr val="000000"/>
                        </a:solidFill>
                        <a:latin typeface="+mn-lt"/>
                      </a:endParaRPr>
                    </a:p>
                  </a:txBody>
                  <a:tcPr marL="0" marR="0" marT="0" marB="0" anchor="ctr"/>
                </a:tc>
                <a:tc>
                  <a:txBody>
                    <a:bodyPr/>
                    <a:lstStyle/>
                    <a:p>
                      <a:pPr algn="ctr" fontAlgn="ctr"/>
                      <a:r>
                        <a:rPr lang="es-CO" sz="1500" b="1" i="0" u="none" strike="noStrike" dirty="0" smtClean="0">
                          <a:solidFill>
                            <a:srgbClr val="000000"/>
                          </a:solidFill>
                          <a:latin typeface="+mn-lt"/>
                        </a:rPr>
                        <a:t>58</a:t>
                      </a:r>
                      <a:endParaRPr lang="es-CO" sz="1500" b="1" i="0" u="none" strike="noStrike" dirty="0">
                        <a:solidFill>
                          <a:srgbClr val="000000"/>
                        </a:solidFill>
                        <a:latin typeface="+mn-lt"/>
                      </a:endParaRPr>
                    </a:p>
                  </a:txBody>
                  <a:tcPr marL="0" marR="0" marT="0" marB="0" anchor="ctr"/>
                </a:tc>
                <a:tc>
                  <a:txBody>
                    <a:bodyPr/>
                    <a:lstStyle/>
                    <a:p>
                      <a:pPr algn="ctr" fontAlgn="b"/>
                      <a:r>
                        <a:rPr lang="es-CO" sz="1500" b="1" i="0" u="none" strike="noStrike" dirty="0" smtClean="0">
                          <a:solidFill>
                            <a:srgbClr val="000000"/>
                          </a:solidFill>
                          <a:latin typeface="+mn-lt"/>
                        </a:rPr>
                        <a:t>21</a:t>
                      </a:r>
                      <a:endParaRPr lang="es-CO" sz="1500" b="1" i="0" u="none" strike="noStrike" dirty="0">
                        <a:solidFill>
                          <a:srgbClr val="000000"/>
                        </a:solidFill>
                        <a:latin typeface="+mn-lt"/>
                      </a:endParaRPr>
                    </a:p>
                  </a:txBody>
                  <a:tcPr marL="0" marR="0" marT="0" marB="0" anchor="ctr"/>
                </a:tc>
                <a:tc>
                  <a:txBody>
                    <a:bodyPr/>
                    <a:lstStyle/>
                    <a:p>
                      <a:pPr algn="ctr" fontAlgn="b"/>
                      <a:r>
                        <a:rPr lang="es-CO" sz="1500" b="1" i="0" u="none" strike="noStrike" dirty="0" smtClean="0">
                          <a:solidFill>
                            <a:srgbClr val="000000"/>
                          </a:solidFill>
                          <a:latin typeface="+mn-lt"/>
                        </a:rPr>
                        <a:t>32</a:t>
                      </a:r>
                      <a:endParaRPr lang="es-CO" sz="1500" b="1" i="0" u="none" strike="noStrike" dirty="0">
                        <a:solidFill>
                          <a:srgbClr val="000000"/>
                        </a:solidFill>
                        <a:latin typeface="+mn-lt"/>
                      </a:endParaRPr>
                    </a:p>
                  </a:txBody>
                  <a:tcPr marL="0" marR="0" marT="0" marB="0" anchor="ctr"/>
                </a:tc>
                <a:tc>
                  <a:txBody>
                    <a:bodyPr/>
                    <a:lstStyle/>
                    <a:p>
                      <a:pPr algn="ctr" fontAlgn="b"/>
                      <a:r>
                        <a:rPr lang="es-CO" sz="1500" b="1" i="0" u="none" strike="noStrike" dirty="0" smtClean="0">
                          <a:solidFill>
                            <a:srgbClr val="000000"/>
                          </a:solidFill>
                          <a:latin typeface="+mn-lt"/>
                        </a:rPr>
                        <a:t>5</a:t>
                      </a:r>
                      <a:endParaRPr lang="es-CO" sz="1500" b="1" i="0" u="none" strike="noStrike" dirty="0">
                        <a:solidFill>
                          <a:srgbClr val="000000"/>
                        </a:solidFill>
                        <a:latin typeface="+mn-lt"/>
                      </a:endParaRPr>
                    </a:p>
                  </a:txBody>
                  <a:tcPr marL="0" marR="0" marT="0" marB="0" anchor="ctr"/>
                </a:tc>
                <a:tc>
                  <a:txBody>
                    <a:bodyPr/>
                    <a:lstStyle/>
                    <a:p>
                      <a:pPr algn="ctr" fontAlgn="ctr"/>
                      <a:r>
                        <a:rPr lang="es-CO" sz="1500" b="1" i="0" u="none" strike="noStrike" kern="1200" dirty="0" smtClean="0">
                          <a:solidFill>
                            <a:srgbClr val="000000"/>
                          </a:solidFill>
                          <a:latin typeface="+mn-lt"/>
                          <a:ea typeface="+mn-ea"/>
                          <a:cs typeface="+mn-cs"/>
                        </a:rPr>
                        <a:t>17</a:t>
                      </a:r>
                      <a:endParaRPr lang="es-CO" sz="1500" b="1" i="0" u="none" strike="noStrike" kern="1200" dirty="0">
                        <a:solidFill>
                          <a:srgbClr val="000000"/>
                        </a:solidFill>
                        <a:latin typeface="+mn-lt"/>
                        <a:ea typeface="+mn-ea"/>
                        <a:cs typeface="+mn-cs"/>
                      </a:endParaRPr>
                    </a:p>
                  </a:txBody>
                  <a:tcPr marL="0" marR="0" marT="0" marB="0" anchor="ctr"/>
                </a:tc>
                <a:tc>
                  <a:txBody>
                    <a:bodyPr/>
                    <a:lstStyle/>
                    <a:p>
                      <a:pPr algn="ctr" fontAlgn="ctr"/>
                      <a:r>
                        <a:rPr lang="es-CO" sz="1500" b="1" i="0" u="none" strike="noStrike" dirty="0" smtClean="0">
                          <a:solidFill>
                            <a:srgbClr val="000000"/>
                          </a:solidFill>
                          <a:latin typeface="+mn-lt"/>
                        </a:rPr>
                        <a:t>4</a:t>
                      </a:r>
                      <a:endParaRPr lang="es-CO" sz="1500" b="1" i="0" u="none" strike="noStrike" dirty="0">
                        <a:solidFill>
                          <a:srgbClr val="000000"/>
                        </a:solidFill>
                        <a:latin typeface="+mn-lt"/>
                      </a:endParaRPr>
                    </a:p>
                  </a:txBody>
                  <a:tcPr marL="0" marR="0" marT="0" marB="0" anchor="ctr"/>
                </a:tc>
                <a:tc>
                  <a:txBody>
                    <a:bodyPr/>
                    <a:lstStyle/>
                    <a:p>
                      <a:pPr algn="ctr" fontAlgn="ctr"/>
                      <a:r>
                        <a:rPr lang="es-CO" sz="1500" b="1" i="0" u="none" strike="noStrike" dirty="0" smtClean="0">
                          <a:solidFill>
                            <a:srgbClr val="000000"/>
                          </a:solidFill>
                          <a:latin typeface="+mn-lt"/>
                        </a:rPr>
                        <a:t>2.640</a:t>
                      </a:r>
                      <a:endParaRPr lang="es-CO" sz="1500" b="1" i="0" u="none" strike="noStrike" dirty="0">
                        <a:solidFill>
                          <a:srgbClr val="000000"/>
                        </a:solidFill>
                        <a:latin typeface="+mn-lt"/>
                      </a:endParaRPr>
                    </a:p>
                  </a:txBody>
                  <a:tcPr marL="0" marR="0" marT="0" marB="0" anchor="ctr"/>
                </a:tc>
              </a:tr>
            </a:tbl>
          </a:graphicData>
        </a:graphic>
      </p:graphicFrame>
      <p:sp>
        <p:nvSpPr>
          <p:cNvPr id="8" name="4 Marcador de texto"/>
          <p:cNvSpPr>
            <a:spLocks noGrp="1"/>
          </p:cNvSpPr>
          <p:nvPr>
            <p:ph type="body" idx="14"/>
          </p:nvPr>
        </p:nvSpPr>
        <p:spPr>
          <a:xfrm>
            <a:off x="544016" y="548680"/>
            <a:ext cx="7772400" cy="432048"/>
          </a:xfrm>
        </p:spPr>
        <p:txBody>
          <a:bodyPr/>
          <a:lstStyle/>
          <a:p>
            <a:r>
              <a:rPr lang="es-CO" dirty="0" smtClean="0"/>
              <a:t>Resultados Priorización 2014 AN EPM </a:t>
            </a:r>
            <a:endParaRPr lang="es-CO" dirty="0"/>
          </a:p>
        </p:txBody>
      </p:sp>
      <p:sp>
        <p:nvSpPr>
          <p:cNvPr id="2" name="1 CuadroTexto"/>
          <p:cNvSpPr txBox="1"/>
          <p:nvPr/>
        </p:nvSpPr>
        <p:spPr>
          <a:xfrm>
            <a:off x="1219200" y="5573486"/>
            <a:ext cx="6629400" cy="523220"/>
          </a:xfrm>
          <a:prstGeom prst="rect">
            <a:avLst/>
          </a:prstGeom>
        </p:spPr>
        <p:txBody>
          <a:bodyPr wrap="square" rtlCol="0">
            <a:spAutoFit/>
          </a:bodyPr>
          <a:lstStyle/>
          <a:p>
            <a:pPr marL="0" marR="0" indent="0" defTabSz="914400" rtl="0" eaLnBrk="1" fontAlgn="auto" latinLnBrk="0" hangingPunct="1">
              <a:lnSpc>
                <a:spcPct val="100000"/>
              </a:lnSpc>
              <a:spcBef>
                <a:spcPct val="0"/>
              </a:spcBef>
              <a:spcAft>
                <a:spcPts val="0"/>
              </a:spcAft>
              <a:buClrTx/>
              <a:buSzTx/>
              <a:buFontTx/>
              <a:buNone/>
              <a:tabLst/>
            </a:pPr>
            <a:r>
              <a:rPr kumimoji="0" lang="es-CO" sz="1400" b="0" i="0" u="none" strike="noStrike" kern="1200" cap="none" spc="0" normalizeH="0" baseline="0" noProof="0" dirty="0" smtClean="0">
                <a:ln>
                  <a:noFill/>
                </a:ln>
                <a:solidFill>
                  <a:schemeClr val="tx1"/>
                </a:solidFill>
                <a:effectLst/>
                <a:uLnTx/>
                <a:uFillTx/>
                <a:latin typeface="+mj-lt"/>
                <a:ea typeface="+mj-ea"/>
                <a:cs typeface="+mj-cs"/>
              </a:rPr>
              <a:t>*Proceso: </a:t>
            </a:r>
            <a:r>
              <a:rPr kumimoji="0" lang="es-CO" sz="1400" b="0" i="0" u="none" strike="noStrike" kern="1200" cap="none" spc="0" normalizeH="0" baseline="0" noProof="0" dirty="0" err="1" smtClean="0">
                <a:ln>
                  <a:noFill/>
                </a:ln>
                <a:solidFill>
                  <a:schemeClr val="tx1"/>
                </a:solidFill>
                <a:effectLst/>
                <a:uLnTx/>
                <a:uFillTx/>
                <a:latin typeface="+mj-lt"/>
                <a:ea typeface="+mj-ea"/>
                <a:cs typeface="+mj-cs"/>
              </a:rPr>
              <a:t>Gestió</a:t>
            </a:r>
            <a:r>
              <a:rPr lang="es-CO" sz="1400" dirty="0" smtClean="0">
                <a:latin typeface="+mj-lt"/>
                <a:ea typeface="+mj-ea"/>
                <a:cs typeface="+mj-cs"/>
              </a:rPr>
              <a:t>n ambiental</a:t>
            </a:r>
          </a:p>
          <a:p>
            <a:pPr marL="0" marR="0" indent="0" defTabSz="914400" rtl="0" eaLnBrk="1" fontAlgn="auto" latinLnBrk="0" hangingPunct="1">
              <a:lnSpc>
                <a:spcPct val="100000"/>
              </a:lnSpc>
              <a:spcBef>
                <a:spcPct val="0"/>
              </a:spcBef>
              <a:spcAft>
                <a:spcPts val="0"/>
              </a:spcAft>
              <a:buClrTx/>
              <a:buSzTx/>
              <a:buFontTx/>
              <a:buNone/>
              <a:tabLst/>
            </a:pPr>
            <a:r>
              <a:rPr kumimoji="0" lang="es-CO" sz="1400" b="0" i="0" u="none" strike="noStrike" kern="1200" cap="none" spc="0" normalizeH="0" baseline="0" noProof="0" dirty="0" smtClean="0">
                <a:ln>
                  <a:noFill/>
                </a:ln>
                <a:solidFill>
                  <a:schemeClr val="tx1"/>
                </a:solidFill>
                <a:effectLst/>
                <a:uLnTx/>
                <a:uFillTx/>
                <a:latin typeface="+mj-lt"/>
                <a:ea typeface="+mj-ea"/>
                <a:cs typeface="+mj-cs"/>
              </a:rPr>
              <a:t>*TI: </a:t>
            </a:r>
            <a:r>
              <a:rPr kumimoji="0" lang="es-CO" sz="1400" b="0" i="0" u="none" strike="noStrike" kern="1200" cap="none" spc="0" normalizeH="0" baseline="0" noProof="0" dirty="0" err="1" smtClean="0">
                <a:ln>
                  <a:noFill/>
                </a:ln>
                <a:solidFill>
                  <a:schemeClr val="tx1"/>
                </a:solidFill>
                <a:effectLst/>
                <a:uLnTx/>
                <a:uFillTx/>
                <a:latin typeface="+mj-lt"/>
                <a:ea typeface="+mj-ea"/>
                <a:cs typeface="+mj-cs"/>
              </a:rPr>
              <a:t>One</a:t>
            </a:r>
            <a:r>
              <a:rPr kumimoji="0" lang="es-CO" sz="1400" b="0" i="0" u="none" strike="noStrike" kern="1200" cap="none" spc="0" normalizeH="0" baseline="0" noProof="0" dirty="0" smtClean="0">
                <a:ln>
                  <a:noFill/>
                </a:ln>
                <a:solidFill>
                  <a:schemeClr val="tx1"/>
                </a:solidFill>
                <a:effectLst/>
                <a:uLnTx/>
                <a:uFillTx/>
                <a:latin typeface="+mj-lt"/>
                <a:ea typeface="+mj-ea"/>
                <a:cs typeface="+mj-cs"/>
              </a:rPr>
              <a:t> </a:t>
            </a:r>
            <a:r>
              <a:rPr kumimoji="0" lang="es-CO" sz="1400" b="0" i="0" u="none" strike="noStrike" kern="1200" cap="none" spc="0" normalizeH="0" baseline="0" noProof="0" dirty="0" err="1" smtClean="0">
                <a:ln>
                  <a:noFill/>
                </a:ln>
                <a:solidFill>
                  <a:schemeClr val="tx1"/>
                </a:solidFill>
                <a:effectLst/>
                <a:uLnTx/>
                <a:uFillTx/>
                <a:latin typeface="+mj-lt"/>
                <a:ea typeface="+mj-ea"/>
                <a:cs typeface="+mj-cs"/>
              </a:rPr>
              <a:t>World</a:t>
            </a:r>
            <a:r>
              <a:rPr kumimoji="0" lang="es-CO" sz="1400" b="0" i="0" u="none" strike="noStrike" kern="1200" cap="none" spc="0" normalizeH="0" baseline="0" noProof="0" dirty="0" smtClean="0">
                <a:ln>
                  <a:noFill/>
                </a:ln>
                <a:solidFill>
                  <a:schemeClr val="tx1"/>
                </a:solidFill>
                <a:effectLst/>
                <a:uLnTx/>
                <a:uFillTx/>
                <a:latin typeface="+mj-lt"/>
                <a:ea typeface="+mj-ea"/>
                <a:cs typeface="+mj-cs"/>
              </a:rPr>
              <a:t>, Centros de computo, Sistema de Gestión Financiera, </a:t>
            </a:r>
            <a:r>
              <a:rPr kumimoji="0" lang="es-CO" sz="1400" b="0" i="0" u="none" strike="noStrike" kern="1200" cap="none" spc="0" normalizeH="0" baseline="0" noProof="0" dirty="0" err="1" smtClean="0">
                <a:ln>
                  <a:noFill/>
                </a:ln>
                <a:solidFill>
                  <a:schemeClr val="tx1"/>
                </a:solidFill>
                <a:effectLst/>
                <a:uLnTx/>
                <a:uFillTx/>
                <a:latin typeface="+mj-lt"/>
                <a:ea typeface="+mj-ea"/>
                <a:cs typeface="+mj-cs"/>
              </a:rPr>
              <a:t>Gescomer</a:t>
            </a:r>
            <a:r>
              <a:rPr kumimoji="0" lang="es-CO" sz="1400" b="0" i="0" u="none" strike="noStrike" kern="1200" cap="none" spc="0" normalizeH="0" baseline="0" noProof="0" dirty="0" smtClean="0">
                <a:ln>
                  <a:noFill/>
                </a:ln>
                <a:solidFill>
                  <a:schemeClr val="tx1"/>
                </a:solidFill>
                <a:effectLst/>
                <a:uLnTx/>
                <a:uFillTx/>
                <a:latin typeface="+mj-lt"/>
                <a:ea typeface="+mj-ea"/>
                <a:cs typeface="+mj-cs"/>
              </a:rPr>
              <a:t> </a:t>
            </a:r>
          </a:p>
        </p:txBody>
      </p:sp>
    </p:spTree>
    <p:extLst>
      <p:ext uri="{BB962C8B-B14F-4D97-AF65-F5344CB8AC3E}">
        <p14:creationId xmlns:p14="http://schemas.microsoft.com/office/powerpoint/2010/main" val="2486126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texto"/>
          <p:cNvSpPr>
            <a:spLocks noGrp="1"/>
          </p:cNvSpPr>
          <p:nvPr>
            <p:ph type="body" idx="13"/>
          </p:nvPr>
        </p:nvSpPr>
        <p:spPr/>
        <p:txBody>
          <a:bodyPr/>
          <a:lstStyle/>
          <a:p>
            <a:r>
              <a:rPr lang="es-CO" dirty="0"/>
              <a:t>Plan Anual Auditoría 2014 AGUAS NACIONALES EPM</a:t>
            </a:r>
          </a:p>
        </p:txBody>
      </p:sp>
      <p:sp>
        <p:nvSpPr>
          <p:cNvPr id="8" name="4 Marcador de texto"/>
          <p:cNvSpPr>
            <a:spLocks noGrp="1"/>
          </p:cNvSpPr>
          <p:nvPr>
            <p:ph type="body" idx="14"/>
          </p:nvPr>
        </p:nvSpPr>
        <p:spPr>
          <a:xfrm>
            <a:off x="544016" y="548680"/>
            <a:ext cx="7772400" cy="432048"/>
          </a:xfrm>
        </p:spPr>
        <p:txBody>
          <a:bodyPr/>
          <a:lstStyle/>
          <a:p>
            <a:r>
              <a:rPr lang="es-CO" dirty="0"/>
              <a:t>Plan anual Aguas Nacionales EPM</a:t>
            </a:r>
          </a:p>
        </p:txBody>
      </p:sp>
      <p:graphicFrame>
        <p:nvGraphicFramePr>
          <p:cNvPr id="3" name="2 Tabla"/>
          <p:cNvGraphicFramePr>
            <a:graphicFrameLocks noGrp="1"/>
          </p:cNvGraphicFramePr>
          <p:nvPr>
            <p:extLst>
              <p:ext uri="{D42A27DB-BD31-4B8C-83A1-F6EECF244321}">
                <p14:modId xmlns:p14="http://schemas.microsoft.com/office/powerpoint/2010/main" val="3734079218"/>
              </p:ext>
            </p:extLst>
          </p:nvPr>
        </p:nvGraphicFramePr>
        <p:xfrm>
          <a:off x="457200" y="1186545"/>
          <a:ext cx="8229601" cy="5234420"/>
        </p:xfrm>
        <a:graphic>
          <a:graphicData uri="http://schemas.openxmlformats.org/drawingml/2006/table">
            <a:tbl>
              <a:tblPr/>
              <a:tblGrid>
                <a:gridCol w="3021614"/>
                <a:gridCol w="257943"/>
                <a:gridCol w="786111"/>
                <a:gridCol w="233377"/>
                <a:gridCol w="1007205"/>
                <a:gridCol w="245660"/>
                <a:gridCol w="810677"/>
                <a:gridCol w="245660"/>
                <a:gridCol w="650998"/>
                <a:gridCol w="208811"/>
                <a:gridCol w="761545"/>
              </a:tblGrid>
              <a:tr h="1352856">
                <a:tc>
                  <a:txBody>
                    <a:bodyPr/>
                    <a:lstStyle/>
                    <a:p>
                      <a:pPr algn="ctr" rtl="0" fontAlgn="ctr"/>
                      <a:r>
                        <a:rPr lang="es-CO" sz="1000" b="1" i="0" u="none" strike="noStrike" dirty="0">
                          <a:solidFill>
                            <a:srgbClr val="2F2F2F"/>
                          </a:solidFill>
                          <a:effectLst/>
                          <a:latin typeface="Arial"/>
                        </a:rPr>
                        <a:t>Unidad auditable Nivel 1</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solidFill>
                      <a:srgbClr val="92D050"/>
                    </a:solidFill>
                  </a:tcPr>
                </a:tc>
                <a:tc gridSpan="2">
                  <a:txBody>
                    <a:bodyPr/>
                    <a:lstStyle/>
                    <a:p>
                      <a:pPr algn="ctr" rtl="0" fontAlgn="ctr"/>
                      <a:r>
                        <a:rPr lang="es-CO" sz="1000" b="1" i="0" u="none" strike="noStrike" dirty="0">
                          <a:solidFill>
                            <a:srgbClr val="2F2F2F"/>
                          </a:solidFill>
                          <a:effectLst/>
                          <a:latin typeface="Arial"/>
                        </a:rPr>
                        <a:t>Auditoría Interna Aguas Nacionales</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solidFill>
                      <a:srgbClr val="92D050"/>
                    </a:solidFill>
                  </a:tcPr>
                </a:tc>
                <a:tc hMerge="1">
                  <a:txBody>
                    <a:bodyPr/>
                    <a:lstStyle/>
                    <a:p>
                      <a:endParaRPr lang="es-CO"/>
                    </a:p>
                  </a:txBody>
                  <a:tcPr/>
                </a:tc>
                <a:tc gridSpan="2">
                  <a:txBody>
                    <a:bodyPr/>
                    <a:lstStyle/>
                    <a:p>
                      <a:pPr algn="ctr" rtl="0" fontAlgn="ctr"/>
                      <a:r>
                        <a:rPr lang="es-CO" sz="1000" b="1" i="0" u="none" strike="noStrike" dirty="0">
                          <a:solidFill>
                            <a:srgbClr val="2F2F2F"/>
                          </a:solidFill>
                          <a:effectLst/>
                          <a:latin typeface="Arial"/>
                        </a:rPr>
                        <a:t> Auditoría Crecimiento y Suministros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solidFill>
                      <a:srgbClr val="92D050"/>
                    </a:solidFill>
                  </a:tcPr>
                </a:tc>
                <a:tc hMerge="1">
                  <a:txBody>
                    <a:bodyPr/>
                    <a:lstStyle/>
                    <a:p>
                      <a:endParaRPr lang="es-CO"/>
                    </a:p>
                  </a:txBody>
                  <a:tcPr/>
                </a:tc>
                <a:tc gridSpan="2">
                  <a:txBody>
                    <a:bodyPr/>
                    <a:lstStyle/>
                    <a:p>
                      <a:pPr algn="ctr" rtl="0" fontAlgn="ctr"/>
                      <a:r>
                        <a:rPr lang="es-CO" sz="1000" b="1" i="0" u="none" strike="noStrike" dirty="0">
                          <a:solidFill>
                            <a:srgbClr val="2F2F2F"/>
                          </a:solidFill>
                          <a:effectLst/>
                          <a:latin typeface="Arial"/>
                        </a:rPr>
                        <a:t> Auditoria Desarrollo Humano y Capacidades Organizacionales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solidFill>
                      <a:srgbClr val="92D050"/>
                    </a:solidFill>
                  </a:tcPr>
                </a:tc>
                <a:tc hMerge="1">
                  <a:txBody>
                    <a:bodyPr/>
                    <a:lstStyle/>
                    <a:p>
                      <a:endParaRPr lang="es-CO"/>
                    </a:p>
                  </a:txBody>
                  <a:tcPr/>
                </a:tc>
                <a:tc gridSpan="2">
                  <a:txBody>
                    <a:bodyPr/>
                    <a:lstStyle/>
                    <a:p>
                      <a:pPr algn="ctr" rtl="0" fontAlgn="ctr"/>
                      <a:r>
                        <a:rPr lang="es-CO" sz="1000" b="1" i="0" u="none" strike="noStrike" dirty="0">
                          <a:solidFill>
                            <a:srgbClr val="2F2F2F"/>
                          </a:solidFill>
                          <a:effectLst/>
                          <a:latin typeface="Arial"/>
                        </a:rPr>
                        <a:t> Auditoría Financiera y Legal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solidFill>
                      <a:srgbClr val="92D050"/>
                    </a:solidFill>
                  </a:tcPr>
                </a:tc>
                <a:tc hMerge="1">
                  <a:txBody>
                    <a:bodyPr/>
                    <a:lstStyle/>
                    <a:p>
                      <a:endParaRPr lang="es-CO"/>
                    </a:p>
                  </a:txBody>
                  <a:tcPr/>
                </a:tc>
                <a:tc gridSpan="2">
                  <a:txBody>
                    <a:bodyPr/>
                    <a:lstStyle/>
                    <a:p>
                      <a:pPr algn="ctr" rtl="0" fontAlgn="ctr"/>
                      <a:r>
                        <a:rPr lang="es-CO" sz="1000" b="1" i="0" u="none" strike="noStrike" dirty="0">
                          <a:solidFill>
                            <a:srgbClr val="2F2F2F"/>
                          </a:solidFill>
                          <a:effectLst/>
                          <a:latin typeface="Arial"/>
                        </a:rPr>
                        <a:t> Auditoría Gestión de Negocios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solidFill>
                      <a:srgbClr val="92D050"/>
                    </a:solidFill>
                  </a:tcPr>
                </a:tc>
                <a:tc hMerge="1">
                  <a:txBody>
                    <a:bodyPr/>
                    <a:lstStyle/>
                    <a:p>
                      <a:endParaRPr lang="es-CO"/>
                    </a:p>
                  </a:txBody>
                  <a:tcPr/>
                </a:tc>
              </a:tr>
              <a:tr h="324493">
                <a:tc>
                  <a:txBody>
                    <a:bodyPr/>
                    <a:lstStyle/>
                    <a:p>
                      <a:pPr algn="ctr" rtl="0" fontAlgn="ctr"/>
                      <a:r>
                        <a:rPr lang="es-CO" sz="1000" b="1" i="0" u="none" strike="noStrike" dirty="0">
                          <a:solidFill>
                            <a:srgbClr val="2F2F2F"/>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000" b="1" i="0" u="none" strike="noStrike" dirty="0">
                          <a:solidFill>
                            <a:srgbClr val="2F2F2F"/>
                          </a:solidFill>
                          <a:effectLst/>
                          <a:latin typeface="Arial"/>
                        </a:rPr>
                        <a:t>A</a:t>
                      </a:r>
                    </a:p>
                  </a:txBody>
                  <a:tcPr marL="7370" marR="7370" marT="7370" marB="0" anchor="ctr">
                    <a:lnL w="12700" cap="flat" cmpd="sng" algn="ctr">
                      <a:solidFill>
                        <a:srgbClr val="64E032"/>
                      </a:solidFill>
                      <a:prstDash val="solid"/>
                      <a:round/>
                      <a:headEnd type="none" w="med" len="med"/>
                      <a:tailEnd type="none" w="med" len="med"/>
                    </a:lnL>
                    <a:lnR>
                      <a:noFill/>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000" b="1" i="0" u="none" strike="noStrike" dirty="0">
                          <a:solidFill>
                            <a:srgbClr val="2F2F2F"/>
                          </a:solidFill>
                          <a:effectLst/>
                          <a:latin typeface="Arial"/>
                        </a:rPr>
                        <a:t>Horas</a:t>
                      </a:r>
                    </a:p>
                  </a:txBody>
                  <a:tcPr marL="7370" marR="7370" marT="7370" marB="0" anchor="ctr">
                    <a:lnL>
                      <a:noFill/>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000" b="1" i="0" u="none" strike="noStrike" dirty="0">
                          <a:solidFill>
                            <a:srgbClr val="2F2F2F"/>
                          </a:solidFill>
                          <a:effectLst/>
                          <a:latin typeface="Arial"/>
                        </a:rPr>
                        <a:t>A</a:t>
                      </a:r>
                    </a:p>
                  </a:txBody>
                  <a:tcPr marL="7370" marR="7370" marT="7370" marB="0" anchor="ctr">
                    <a:lnL w="12700" cap="flat" cmpd="sng" algn="ctr">
                      <a:solidFill>
                        <a:srgbClr val="64E032"/>
                      </a:solidFill>
                      <a:prstDash val="solid"/>
                      <a:round/>
                      <a:headEnd type="none" w="med" len="med"/>
                      <a:tailEnd type="none" w="med" len="med"/>
                    </a:lnL>
                    <a:lnR>
                      <a:noFill/>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000" b="1" i="0" u="none" strike="noStrike" dirty="0">
                          <a:solidFill>
                            <a:srgbClr val="2F2F2F"/>
                          </a:solidFill>
                          <a:effectLst/>
                          <a:latin typeface="Arial"/>
                        </a:rPr>
                        <a:t>Horas</a:t>
                      </a:r>
                    </a:p>
                  </a:txBody>
                  <a:tcPr marL="7370" marR="7370" marT="7370" marB="0" anchor="ctr">
                    <a:lnL>
                      <a:noFill/>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000" b="1" i="0" u="none" strike="noStrike" dirty="0">
                          <a:solidFill>
                            <a:srgbClr val="2F2F2F"/>
                          </a:solidFill>
                          <a:effectLst/>
                          <a:latin typeface="Arial"/>
                        </a:rPr>
                        <a:t>A</a:t>
                      </a:r>
                    </a:p>
                  </a:txBody>
                  <a:tcPr marL="7370" marR="7370" marT="7370" marB="0" anchor="ctr">
                    <a:lnL w="12700" cap="flat" cmpd="sng" algn="ctr">
                      <a:solidFill>
                        <a:srgbClr val="64E032"/>
                      </a:solidFill>
                      <a:prstDash val="solid"/>
                      <a:round/>
                      <a:headEnd type="none" w="med" len="med"/>
                      <a:tailEnd type="none" w="med" len="med"/>
                    </a:lnL>
                    <a:lnR>
                      <a:noFill/>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000" b="1" i="0" u="none" strike="noStrike" dirty="0">
                          <a:solidFill>
                            <a:srgbClr val="2F2F2F"/>
                          </a:solidFill>
                          <a:effectLst/>
                          <a:latin typeface="Arial"/>
                        </a:rPr>
                        <a:t>Horas</a:t>
                      </a:r>
                    </a:p>
                  </a:txBody>
                  <a:tcPr marL="7370" marR="7370" marT="7370" marB="0" anchor="ctr">
                    <a:lnL>
                      <a:noFill/>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000" b="1" i="0" u="none" strike="noStrike" dirty="0">
                          <a:solidFill>
                            <a:srgbClr val="2F2F2F"/>
                          </a:solidFill>
                          <a:effectLst/>
                          <a:latin typeface="Arial"/>
                        </a:rPr>
                        <a:t>A</a:t>
                      </a:r>
                    </a:p>
                  </a:txBody>
                  <a:tcPr marL="7370" marR="7370" marT="7370" marB="0" anchor="ctr">
                    <a:lnL w="12700" cap="flat" cmpd="sng" algn="ctr">
                      <a:solidFill>
                        <a:srgbClr val="64E032"/>
                      </a:solidFill>
                      <a:prstDash val="solid"/>
                      <a:round/>
                      <a:headEnd type="none" w="med" len="med"/>
                      <a:tailEnd type="none" w="med" len="med"/>
                    </a:lnL>
                    <a:lnR>
                      <a:noFill/>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000" b="1" i="0" u="none" strike="noStrike" dirty="0">
                          <a:solidFill>
                            <a:srgbClr val="2F2F2F"/>
                          </a:solidFill>
                          <a:effectLst/>
                          <a:latin typeface="Arial"/>
                        </a:rPr>
                        <a:t>Horas</a:t>
                      </a:r>
                    </a:p>
                  </a:txBody>
                  <a:tcPr marL="7370" marR="7370" marT="7370" marB="0" anchor="ctr">
                    <a:lnL>
                      <a:noFill/>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000" b="1" i="0" u="none" strike="noStrike" dirty="0">
                          <a:solidFill>
                            <a:srgbClr val="2F2F2F"/>
                          </a:solidFill>
                          <a:effectLst/>
                          <a:latin typeface="Arial"/>
                        </a:rPr>
                        <a:t>A</a:t>
                      </a:r>
                    </a:p>
                  </a:txBody>
                  <a:tcPr marL="7370" marR="7370" marT="7370" marB="0" anchor="ctr">
                    <a:lnL w="12700" cap="flat" cmpd="sng" algn="ctr">
                      <a:solidFill>
                        <a:srgbClr val="64E032"/>
                      </a:solidFill>
                      <a:prstDash val="solid"/>
                      <a:round/>
                      <a:headEnd type="none" w="med" len="med"/>
                      <a:tailEnd type="none" w="med" len="med"/>
                    </a:lnL>
                    <a:lnR>
                      <a:noFill/>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000" b="1" i="0" u="none" strike="noStrike" dirty="0">
                          <a:solidFill>
                            <a:srgbClr val="2F2F2F"/>
                          </a:solidFill>
                          <a:effectLst/>
                          <a:latin typeface="Arial"/>
                        </a:rPr>
                        <a:t>Horas</a:t>
                      </a:r>
                    </a:p>
                  </a:txBody>
                  <a:tcPr marL="7370" marR="7370" marT="7370" marB="0" anchor="ctr">
                    <a:lnL>
                      <a:noFill/>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324493">
                <a:tc>
                  <a:txBody>
                    <a:bodyPr/>
                    <a:lstStyle/>
                    <a:p>
                      <a:pPr algn="l" rtl="0" fontAlgn="ctr"/>
                      <a:r>
                        <a:rPr lang="es-CO" sz="1400" b="1" i="0" u="none" strike="noStrike" dirty="0">
                          <a:solidFill>
                            <a:srgbClr val="005B27"/>
                          </a:solidFill>
                          <a:effectLst/>
                          <a:latin typeface="Arial"/>
                        </a:rPr>
                        <a:t>Procesos</a:t>
                      </a:r>
                    </a:p>
                  </a:txBody>
                  <a:tcPr marL="176875"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100" b="1"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l" rtl="0" fontAlgn="ctr"/>
                      <a:r>
                        <a:rPr lang="es-CO" sz="11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1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l" rtl="0" fontAlgn="ctr"/>
                      <a:r>
                        <a:rPr lang="es-CO" sz="11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1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l" rtl="0" fontAlgn="ctr"/>
                      <a:r>
                        <a:rPr lang="es-CO" sz="11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1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l" rtl="0" fontAlgn="ctr"/>
                      <a:r>
                        <a:rPr lang="es-CO" sz="11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1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l" rtl="0" fontAlgn="ctr"/>
                      <a:r>
                        <a:rPr lang="es-CO" sz="11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638170">
                <a:tc>
                  <a:txBody>
                    <a:bodyPr/>
                    <a:lstStyle/>
                    <a:p>
                      <a:pPr algn="l" rtl="0" fontAlgn="ctr"/>
                      <a:r>
                        <a:rPr lang="es-CO" sz="1400" b="0" i="0" u="none" strike="noStrike" dirty="0">
                          <a:solidFill>
                            <a:srgbClr val="005B27"/>
                          </a:solidFill>
                          <a:effectLst/>
                          <a:latin typeface="Arial"/>
                        </a:rPr>
                        <a:t>Abastecimiento y </a:t>
                      </a:r>
                      <a:r>
                        <a:rPr lang="es-CO" sz="1400" b="0" i="0" u="none" strike="noStrike" dirty="0" smtClean="0">
                          <a:solidFill>
                            <a:srgbClr val="005B27"/>
                          </a:solidFill>
                          <a:effectLst/>
                          <a:latin typeface="Arial"/>
                        </a:rPr>
                        <a:t>Administración </a:t>
                      </a:r>
                      <a:r>
                        <a:rPr lang="es-CO" sz="1400" b="0" i="0" u="none" strike="noStrike" dirty="0">
                          <a:solidFill>
                            <a:srgbClr val="005B27"/>
                          </a:solidFill>
                          <a:effectLst/>
                          <a:latin typeface="Arial"/>
                        </a:rPr>
                        <a:t>de Bienes y </a:t>
                      </a:r>
                      <a:r>
                        <a:rPr lang="es-CO" sz="1400" b="0" i="0" u="none" strike="noStrike" dirty="0" smtClean="0">
                          <a:solidFill>
                            <a:srgbClr val="005B27"/>
                          </a:solidFill>
                          <a:effectLst/>
                          <a:latin typeface="Arial"/>
                        </a:rPr>
                        <a:t>Servicios Q3 B3</a:t>
                      </a:r>
                      <a:endParaRPr lang="es-CO" sz="1400" b="0" i="0" u="none" strike="noStrike" dirty="0">
                        <a:solidFill>
                          <a:srgbClr val="005B27"/>
                        </a:solidFill>
                        <a:effectLst/>
                        <a:latin typeface="Arial"/>
                      </a:endParaRPr>
                    </a:p>
                  </a:txBody>
                  <a:tcPr marL="176875"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5B27"/>
                          </a:solidFill>
                          <a:effectLst/>
                          <a:latin typeface="Arial"/>
                        </a:rPr>
                        <a:t>5</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smtClean="0">
                          <a:solidFill>
                            <a:srgbClr val="000000"/>
                          </a:solidFill>
                          <a:effectLst/>
                          <a:latin typeface="Arial"/>
                        </a:rPr>
                        <a:t>900</a:t>
                      </a:r>
                      <a:endParaRPr lang="es-CO" sz="1400" b="0" i="0" u="none" strike="noStrike" dirty="0">
                        <a:solidFill>
                          <a:srgbClr val="000000"/>
                        </a:solidFill>
                        <a:effectLst/>
                        <a:latin typeface="Arial"/>
                      </a:endParaRP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3</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753</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324493">
                <a:tc>
                  <a:txBody>
                    <a:bodyPr/>
                    <a:lstStyle/>
                    <a:p>
                      <a:pPr algn="l" rtl="0" fontAlgn="ctr"/>
                      <a:r>
                        <a:rPr lang="es-CO" sz="1400" b="0" i="0" u="none" strike="noStrike" dirty="0" smtClean="0">
                          <a:solidFill>
                            <a:srgbClr val="005B27"/>
                          </a:solidFill>
                          <a:effectLst/>
                          <a:latin typeface="Arial"/>
                        </a:rPr>
                        <a:t>Gestión Financiera B1CIC</a:t>
                      </a:r>
                      <a:endParaRPr lang="es-CO" sz="1400" b="0" i="0" u="none" strike="noStrike" dirty="0">
                        <a:solidFill>
                          <a:srgbClr val="005B27"/>
                        </a:solidFill>
                        <a:effectLst/>
                        <a:latin typeface="Arial"/>
                      </a:endParaRPr>
                    </a:p>
                  </a:txBody>
                  <a:tcPr marL="176875"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5B27"/>
                          </a:solidFill>
                          <a:effectLst/>
                          <a:latin typeface="Arial"/>
                        </a:rPr>
                        <a:t>1</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180</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2</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354</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324493">
                <a:tc>
                  <a:txBody>
                    <a:bodyPr/>
                    <a:lstStyle/>
                    <a:p>
                      <a:pPr algn="l" rtl="0" fontAlgn="ctr"/>
                      <a:r>
                        <a:rPr lang="es-CO" sz="1400" b="0" i="0" u="none" strike="noStrike" dirty="0">
                          <a:solidFill>
                            <a:srgbClr val="005B27"/>
                          </a:solidFill>
                          <a:effectLst/>
                          <a:latin typeface="Arial"/>
                        </a:rPr>
                        <a:t>Gestión </a:t>
                      </a:r>
                      <a:r>
                        <a:rPr lang="es-CO" sz="1400" b="0" i="0" u="none" strike="noStrike" dirty="0" smtClean="0">
                          <a:solidFill>
                            <a:srgbClr val="005B27"/>
                          </a:solidFill>
                          <a:effectLst/>
                          <a:latin typeface="Arial"/>
                        </a:rPr>
                        <a:t>Jurídica Q1</a:t>
                      </a:r>
                      <a:endParaRPr lang="es-CO" sz="1400" b="0" i="0" u="none" strike="noStrike" dirty="0">
                        <a:solidFill>
                          <a:srgbClr val="005B27"/>
                        </a:solidFill>
                        <a:effectLst/>
                        <a:latin typeface="Arial"/>
                      </a:endParaRPr>
                    </a:p>
                  </a:txBody>
                  <a:tcPr marL="176875"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5B27"/>
                          </a:solidFill>
                          <a:effectLst/>
                          <a:latin typeface="Arial"/>
                        </a:rPr>
                        <a:t>1</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180</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638170">
                <a:tc>
                  <a:txBody>
                    <a:bodyPr/>
                    <a:lstStyle/>
                    <a:p>
                      <a:pPr algn="l" rtl="0" fontAlgn="ctr"/>
                      <a:r>
                        <a:rPr lang="es-CO" sz="1400" b="0" i="0" u="none" strike="noStrike" dirty="0" smtClean="0">
                          <a:solidFill>
                            <a:srgbClr val="005B27"/>
                          </a:solidFill>
                          <a:effectLst/>
                          <a:latin typeface="Arial"/>
                        </a:rPr>
                        <a:t>Prestación </a:t>
                      </a:r>
                      <a:r>
                        <a:rPr lang="es-CO" sz="1400" b="0" i="0" u="none" strike="noStrike" dirty="0">
                          <a:solidFill>
                            <a:srgbClr val="005B27"/>
                          </a:solidFill>
                          <a:effectLst/>
                          <a:latin typeface="Arial"/>
                        </a:rPr>
                        <a:t>de Servicios de Acueducto y </a:t>
                      </a:r>
                      <a:r>
                        <a:rPr lang="es-CO" sz="1400" b="0" i="0" u="none" strike="noStrike" dirty="0" smtClean="0">
                          <a:solidFill>
                            <a:srgbClr val="005B27"/>
                          </a:solidFill>
                          <a:effectLst/>
                          <a:latin typeface="Arial"/>
                        </a:rPr>
                        <a:t>Saneamiento Q3+1I B1</a:t>
                      </a:r>
                      <a:endParaRPr lang="es-CO" sz="1400" b="0" i="0" u="none" strike="noStrike" dirty="0">
                        <a:solidFill>
                          <a:srgbClr val="005B27"/>
                        </a:solidFill>
                        <a:effectLst/>
                        <a:latin typeface="Arial"/>
                      </a:endParaRPr>
                    </a:p>
                  </a:txBody>
                  <a:tcPr marL="176875"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5B27"/>
                          </a:solidFill>
                          <a:effectLst/>
                          <a:latin typeface="Arial"/>
                        </a:rPr>
                        <a:t>5</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1020</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1</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75</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2</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300</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324493">
                <a:tc>
                  <a:txBody>
                    <a:bodyPr/>
                    <a:lstStyle/>
                    <a:p>
                      <a:pPr algn="l" rtl="0" fontAlgn="ctr"/>
                      <a:r>
                        <a:rPr lang="es-CO" sz="1400" b="0" i="0" u="none" strike="noStrike" dirty="0">
                          <a:solidFill>
                            <a:srgbClr val="005B27"/>
                          </a:solidFill>
                          <a:effectLst/>
                          <a:latin typeface="Arial"/>
                        </a:rPr>
                        <a:t>Auditorías </a:t>
                      </a:r>
                      <a:r>
                        <a:rPr lang="es-CO" sz="1400" b="0" i="0" u="none" strike="noStrike" dirty="0" smtClean="0">
                          <a:solidFill>
                            <a:srgbClr val="005B27"/>
                          </a:solidFill>
                          <a:effectLst/>
                          <a:latin typeface="Arial"/>
                        </a:rPr>
                        <a:t>conjuntas</a:t>
                      </a:r>
                      <a:endParaRPr lang="es-CO" sz="1400" b="0" i="0" u="none" strike="noStrike" dirty="0">
                        <a:solidFill>
                          <a:srgbClr val="005B27"/>
                        </a:solidFill>
                        <a:effectLst/>
                        <a:latin typeface="Arial"/>
                      </a:endParaRPr>
                    </a:p>
                  </a:txBody>
                  <a:tcPr marL="176875"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5B27"/>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360</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324493">
                <a:tc>
                  <a:txBody>
                    <a:bodyPr/>
                    <a:lstStyle/>
                    <a:p>
                      <a:pPr algn="l" rtl="0" fontAlgn="ctr"/>
                      <a:r>
                        <a:rPr lang="es-CO" sz="1400" b="1" i="0" u="none" strike="noStrike" dirty="0">
                          <a:solidFill>
                            <a:srgbClr val="000000"/>
                          </a:solidFill>
                          <a:effectLst/>
                          <a:latin typeface="Arial"/>
                        </a:rPr>
                        <a:t>Total por frente de trabajo</a:t>
                      </a:r>
                    </a:p>
                  </a:txBody>
                  <a:tcPr marL="176875"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smtClean="0">
                          <a:solidFill>
                            <a:srgbClr val="000000"/>
                          </a:solidFill>
                          <a:effectLst/>
                          <a:latin typeface="Arial"/>
                        </a:rPr>
                        <a:t>12</a:t>
                      </a:r>
                      <a:endParaRPr lang="es-CO" sz="1400" b="1" i="0" u="none" strike="noStrike" dirty="0">
                        <a:solidFill>
                          <a:srgbClr val="000000"/>
                        </a:solidFill>
                        <a:effectLst/>
                        <a:latin typeface="Arial"/>
                      </a:endParaRP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fontAlgn="ctr"/>
                      <a:r>
                        <a:rPr lang="es-CO" sz="1400" b="1" i="0" u="none" strike="noStrike" dirty="0">
                          <a:solidFill>
                            <a:srgbClr val="000000"/>
                          </a:solidFill>
                          <a:effectLst/>
                          <a:latin typeface="Arial"/>
                        </a:rPr>
                        <a:t>2640</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Arial"/>
                        </a:rPr>
                        <a:t>3</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fontAlgn="ctr"/>
                      <a:r>
                        <a:rPr lang="es-CO" sz="1400" b="1" i="0" u="none" strike="noStrike" dirty="0">
                          <a:solidFill>
                            <a:srgbClr val="000000"/>
                          </a:solidFill>
                          <a:effectLst/>
                          <a:latin typeface="Arial"/>
                        </a:rPr>
                        <a:t>753</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Arial"/>
                        </a:rPr>
                        <a:t>1</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fontAlgn="ctr"/>
                      <a:r>
                        <a:rPr lang="es-CO" sz="1400" b="1" i="0" u="none" strike="noStrike" dirty="0">
                          <a:solidFill>
                            <a:srgbClr val="000000"/>
                          </a:solidFill>
                          <a:effectLst/>
                          <a:latin typeface="Arial"/>
                        </a:rPr>
                        <a:t>75</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Arial"/>
                        </a:rPr>
                        <a:t>2</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fontAlgn="ctr"/>
                      <a:r>
                        <a:rPr lang="es-CO" sz="1400" b="1" i="0" u="none" strike="noStrike" dirty="0">
                          <a:solidFill>
                            <a:srgbClr val="000000"/>
                          </a:solidFill>
                          <a:effectLst/>
                          <a:latin typeface="Arial"/>
                        </a:rPr>
                        <a:t>354</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Arial"/>
                        </a:rPr>
                        <a:t>2</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fontAlgn="ctr"/>
                      <a:r>
                        <a:rPr lang="es-CO" sz="1400" b="1" i="0" u="none" strike="noStrike" dirty="0">
                          <a:solidFill>
                            <a:srgbClr val="000000"/>
                          </a:solidFill>
                          <a:effectLst/>
                          <a:latin typeface="Arial"/>
                        </a:rPr>
                        <a:t>300</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324493">
                <a:tc>
                  <a:txBody>
                    <a:bodyPr/>
                    <a:lstStyle/>
                    <a:p>
                      <a:pPr algn="l" rtl="0" fontAlgn="ctr"/>
                      <a:r>
                        <a:rPr lang="es-CO" sz="1400" b="1" i="0" u="none" strike="noStrike" dirty="0">
                          <a:solidFill>
                            <a:srgbClr val="000000"/>
                          </a:solidFill>
                          <a:effectLst/>
                          <a:latin typeface="Arial"/>
                        </a:rPr>
                        <a:t>Total horas</a:t>
                      </a:r>
                    </a:p>
                  </a:txBody>
                  <a:tcPr marL="176875"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gridSpan="9">
                  <a:txBody>
                    <a:bodyPr/>
                    <a:lstStyle/>
                    <a:p>
                      <a:pPr algn="ctr" fontAlgn="ctr"/>
                      <a:r>
                        <a:rPr lang="es-CO" sz="1400" b="1" i="0" u="none" strike="noStrike" dirty="0" smtClean="0">
                          <a:solidFill>
                            <a:srgbClr val="000000"/>
                          </a:solidFill>
                          <a:effectLst/>
                          <a:latin typeface="Arial"/>
                        </a:rPr>
                        <a:t>Horas AN 2640, Horas EPM 1482 =  4122</a:t>
                      </a:r>
                      <a:endParaRPr lang="es-CO" sz="1400" b="1" i="0" u="none" strike="noStrike" dirty="0">
                        <a:solidFill>
                          <a:srgbClr val="000000"/>
                        </a:solidFill>
                        <a:effectLst/>
                        <a:latin typeface="Arial"/>
                      </a:endParaRP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324493">
                <a:tc>
                  <a:txBody>
                    <a:bodyPr/>
                    <a:lstStyle/>
                    <a:p>
                      <a:pPr algn="l" rtl="0" fontAlgn="ctr"/>
                      <a:r>
                        <a:rPr lang="es-CO" sz="1400" b="1" i="0" u="none" strike="noStrike" dirty="0">
                          <a:solidFill>
                            <a:srgbClr val="000000"/>
                          </a:solidFill>
                          <a:effectLst/>
                          <a:latin typeface="Arial"/>
                        </a:rPr>
                        <a:t>Total auditorías</a:t>
                      </a:r>
                    </a:p>
                  </a:txBody>
                  <a:tcPr marL="176875"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Arial"/>
                        </a:rPr>
                        <a:t> </a:t>
                      </a: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gridSpan="9">
                  <a:txBody>
                    <a:bodyPr/>
                    <a:lstStyle/>
                    <a:p>
                      <a:pPr algn="ctr" fontAlgn="ctr"/>
                      <a:r>
                        <a:rPr lang="es-CO" sz="1400" b="1" i="0" u="none" strike="noStrike" dirty="0" smtClean="0">
                          <a:solidFill>
                            <a:srgbClr val="000000"/>
                          </a:solidFill>
                          <a:effectLst/>
                          <a:latin typeface="Arial"/>
                        </a:rPr>
                        <a:t>Auditorías AN 12, Auditorias</a:t>
                      </a:r>
                      <a:r>
                        <a:rPr lang="es-CO" sz="1400" b="1" i="0" u="none" strike="noStrike" baseline="0" dirty="0" smtClean="0">
                          <a:solidFill>
                            <a:srgbClr val="000000"/>
                          </a:solidFill>
                          <a:effectLst/>
                          <a:latin typeface="Arial"/>
                        </a:rPr>
                        <a:t> EPM 8 =</a:t>
                      </a:r>
                      <a:r>
                        <a:rPr lang="es-CO" sz="1400" b="1" i="0" u="none" strike="noStrike" dirty="0" smtClean="0">
                          <a:solidFill>
                            <a:srgbClr val="000000"/>
                          </a:solidFill>
                          <a:effectLst/>
                          <a:latin typeface="Arial"/>
                        </a:rPr>
                        <a:t> 20</a:t>
                      </a:r>
                      <a:endParaRPr lang="es-CO" sz="1400" b="1" i="0" u="none" strike="noStrike" dirty="0">
                        <a:solidFill>
                          <a:srgbClr val="000000"/>
                        </a:solidFill>
                        <a:effectLst/>
                        <a:latin typeface="Arial"/>
                      </a:endParaRPr>
                    </a:p>
                  </a:txBody>
                  <a:tcPr marL="7370" marR="7370" marT="737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bl>
          </a:graphicData>
        </a:graphic>
      </p:graphicFrame>
    </p:spTree>
    <p:extLst>
      <p:ext uri="{BB962C8B-B14F-4D97-AF65-F5344CB8AC3E}">
        <p14:creationId xmlns:p14="http://schemas.microsoft.com/office/powerpoint/2010/main" val="1155290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texto"/>
          <p:cNvSpPr>
            <a:spLocks noGrp="1"/>
          </p:cNvSpPr>
          <p:nvPr>
            <p:ph type="body" idx="13"/>
          </p:nvPr>
        </p:nvSpPr>
        <p:spPr/>
        <p:txBody>
          <a:bodyPr/>
          <a:lstStyle/>
          <a:p>
            <a:r>
              <a:rPr lang="es-CO" dirty="0"/>
              <a:t>Plan Anual Auditoría 2014 AGUAS NACIONALES EPM</a:t>
            </a:r>
          </a:p>
        </p:txBody>
      </p:sp>
      <p:sp>
        <p:nvSpPr>
          <p:cNvPr id="8" name="4 Marcador de texto"/>
          <p:cNvSpPr>
            <a:spLocks noGrp="1"/>
          </p:cNvSpPr>
          <p:nvPr>
            <p:ph type="body" idx="14"/>
          </p:nvPr>
        </p:nvSpPr>
        <p:spPr>
          <a:xfrm>
            <a:off x="544016" y="548680"/>
            <a:ext cx="7772400" cy="432048"/>
          </a:xfrm>
        </p:spPr>
        <p:txBody>
          <a:bodyPr/>
          <a:lstStyle/>
          <a:p>
            <a:r>
              <a:rPr lang="es-ES" sz="2500" dirty="0">
                <a:effectLst>
                  <a:outerShdw blurRad="38100" dist="38100" dir="2700000" algn="tl">
                    <a:srgbClr val="000000">
                      <a:alpha val="43137"/>
                    </a:srgbClr>
                  </a:outerShdw>
                </a:effectLst>
              </a:rPr>
              <a:t>Plan de auditoría 2014 – ejecutado por  </a:t>
            </a:r>
            <a:r>
              <a:rPr lang="es-ES" sz="2500" dirty="0" smtClean="0">
                <a:effectLst>
                  <a:outerShdw blurRad="38100" dist="38100" dir="2700000" algn="tl">
                    <a:srgbClr val="000000">
                      <a:alpha val="43137"/>
                    </a:srgbClr>
                  </a:outerShdw>
                </a:effectLst>
              </a:rPr>
              <a:t>AI AN </a:t>
            </a:r>
            <a:endParaRPr lang="es-ES" sz="2500" dirty="0">
              <a:effectLst>
                <a:outerShdw blurRad="38100" dist="38100" dir="2700000" algn="tl">
                  <a:srgbClr val="000000">
                    <a:alpha val="43137"/>
                  </a:srgbClr>
                </a:outerShdw>
              </a:effectLst>
            </a:endParaRPr>
          </a:p>
        </p:txBody>
      </p:sp>
      <p:sp>
        <p:nvSpPr>
          <p:cNvPr id="6" name="5 CuadroTexto"/>
          <p:cNvSpPr txBox="1"/>
          <p:nvPr/>
        </p:nvSpPr>
        <p:spPr>
          <a:xfrm>
            <a:off x="683568" y="6228601"/>
            <a:ext cx="2304256" cy="523220"/>
          </a:xfrm>
          <a:prstGeom prst="rect">
            <a:avLst/>
          </a:prstGeom>
          <a:noFill/>
        </p:spPr>
        <p:txBody>
          <a:bodyPr wrap="square" rtlCol="0">
            <a:spAutoFit/>
          </a:bodyPr>
          <a:lstStyle/>
          <a:p>
            <a:pPr fontAlgn="base">
              <a:spcBef>
                <a:spcPct val="0"/>
              </a:spcBef>
              <a:spcAft>
                <a:spcPct val="0"/>
              </a:spcAft>
            </a:pPr>
            <a:r>
              <a:rPr lang="es-CO" sz="1400" dirty="0" smtClean="0">
                <a:solidFill>
                  <a:prstClr val="black"/>
                </a:solidFill>
                <a:latin typeface="Arial" charset="0"/>
              </a:rPr>
              <a:t>Auditorías Quibdó: 8</a:t>
            </a:r>
          </a:p>
          <a:p>
            <a:pPr fontAlgn="base">
              <a:spcBef>
                <a:spcPct val="0"/>
              </a:spcBef>
              <a:spcAft>
                <a:spcPct val="0"/>
              </a:spcAft>
            </a:pPr>
            <a:r>
              <a:rPr lang="es-CO" sz="1400" dirty="0" smtClean="0">
                <a:solidFill>
                  <a:prstClr val="black"/>
                </a:solidFill>
                <a:latin typeface="Arial" charset="0"/>
              </a:rPr>
              <a:t>Auditorías Bello: 4 </a:t>
            </a:r>
          </a:p>
        </p:txBody>
      </p:sp>
      <p:sp>
        <p:nvSpPr>
          <p:cNvPr id="7" name="6 CuadroTexto"/>
          <p:cNvSpPr txBox="1"/>
          <p:nvPr/>
        </p:nvSpPr>
        <p:spPr>
          <a:xfrm>
            <a:off x="3131840" y="6165304"/>
            <a:ext cx="5472608" cy="523220"/>
          </a:xfrm>
          <a:prstGeom prst="rect">
            <a:avLst/>
          </a:prstGeom>
          <a:noFill/>
        </p:spPr>
        <p:txBody>
          <a:bodyPr wrap="square" rtlCol="0">
            <a:spAutoFit/>
          </a:bodyPr>
          <a:lstStyle/>
          <a:p>
            <a:pPr fontAlgn="base">
              <a:spcBef>
                <a:spcPct val="0"/>
              </a:spcBef>
              <a:spcAft>
                <a:spcPct val="0"/>
              </a:spcAft>
            </a:pPr>
            <a:r>
              <a:rPr lang="es-CO" sz="1400" b="1" dirty="0" smtClean="0">
                <a:solidFill>
                  <a:prstClr val="black"/>
                </a:solidFill>
                <a:latin typeface="Arial" charset="0"/>
              </a:rPr>
              <a:t>Nota:</a:t>
            </a:r>
            <a:r>
              <a:rPr lang="es-CO" sz="1400" dirty="0" smtClean="0">
                <a:solidFill>
                  <a:prstClr val="black"/>
                </a:solidFill>
                <a:latin typeface="Arial" charset="0"/>
              </a:rPr>
              <a:t> el profesional de AI de Bello participara en las auditorías que realice EPM con 360 horas</a:t>
            </a:r>
          </a:p>
        </p:txBody>
      </p:sp>
      <p:graphicFrame>
        <p:nvGraphicFramePr>
          <p:cNvPr id="10" name="9 Tabla"/>
          <p:cNvGraphicFramePr>
            <a:graphicFrameLocks noGrp="1"/>
          </p:cNvGraphicFramePr>
          <p:nvPr>
            <p:extLst>
              <p:ext uri="{D42A27DB-BD31-4B8C-83A1-F6EECF244321}">
                <p14:modId xmlns:p14="http://schemas.microsoft.com/office/powerpoint/2010/main" val="3940671098"/>
              </p:ext>
            </p:extLst>
          </p:nvPr>
        </p:nvGraphicFramePr>
        <p:xfrm>
          <a:off x="683570" y="1182131"/>
          <a:ext cx="7740191" cy="4498018"/>
        </p:xfrm>
        <a:graphic>
          <a:graphicData uri="http://schemas.openxmlformats.org/drawingml/2006/table">
            <a:tbl>
              <a:tblPr/>
              <a:tblGrid>
                <a:gridCol w="5591110"/>
                <a:gridCol w="1188110"/>
                <a:gridCol w="960971"/>
              </a:tblGrid>
              <a:tr h="341869">
                <a:tc>
                  <a:txBody>
                    <a:bodyPr/>
                    <a:lstStyle/>
                    <a:p>
                      <a:pPr algn="ctr" rtl="0" fontAlgn="ctr"/>
                      <a:r>
                        <a:rPr lang="es-CO" sz="1400" b="1" i="0" u="none" strike="noStrike" dirty="0">
                          <a:solidFill>
                            <a:srgbClr val="2F2F2F"/>
                          </a:solidFill>
                          <a:effectLst/>
                          <a:latin typeface="Arial"/>
                        </a:rPr>
                        <a:t>Auditorías</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solidFill>
                      <a:srgbClr val="92D050"/>
                    </a:solidFill>
                  </a:tcPr>
                </a:tc>
                <a:tc>
                  <a:txBody>
                    <a:bodyPr/>
                    <a:lstStyle/>
                    <a:p>
                      <a:pPr algn="ctr" rtl="0" fontAlgn="ctr"/>
                      <a:r>
                        <a:rPr lang="es-CO" sz="1400" b="1" i="0" u="none" strike="noStrike">
                          <a:solidFill>
                            <a:srgbClr val="2F2F2F"/>
                          </a:solidFill>
                          <a:effectLst/>
                          <a:latin typeface="Arial"/>
                        </a:rPr>
                        <a:t>AI Quibdó</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solidFill>
                      <a:srgbClr val="92D050"/>
                    </a:solidFill>
                  </a:tcPr>
                </a:tc>
                <a:tc>
                  <a:txBody>
                    <a:bodyPr/>
                    <a:lstStyle/>
                    <a:p>
                      <a:pPr algn="ctr" rtl="0" fontAlgn="ctr"/>
                      <a:r>
                        <a:rPr lang="es-CO" sz="1400" b="1" i="0" u="none" strike="noStrike">
                          <a:solidFill>
                            <a:srgbClr val="2F2F2F"/>
                          </a:solidFill>
                          <a:effectLst/>
                          <a:latin typeface="Arial"/>
                        </a:rPr>
                        <a:t>AI Bello</a:t>
                      </a:r>
                    </a:p>
                  </a:txBody>
                  <a:tcPr marL="6011" marR="6011" marT="6011" marB="0" anchor="ctr">
                    <a:lnL w="12700" cap="flat" cmpd="sng" algn="ctr">
                      <a:solidFill>
                        <a:srgbClr val="64E032"/>
                      </a:solidFill>
                      <a:prstDash val="solid"/>
                      <a:round/>
                      <a:headEnd type="none" w="med" len="med"/>
                      <a:tailEnd type="none" w="med" len="med"/>
                    </a:lnL>
                    <a:lnR>
                      <a:noFill/>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solidFill>
                      <a:srgbClr val="92D050"/>
                    </a:solidFill>
                  </a:tcPr>
                </a:tc>
              </a:tr>
              <a:tr h="180317">
                <a:tc>
                  <a:txBody>
                    <a:bodyPr/>
                    <a:lstStyle/>
                    <a:p>
                      <a:pPr algn="l" rtl="0" fontAlgn="ctr"/>
                      <a:r>
                        <a:rPr lang="es-CO" sz="1400" b="1" i="0" u="none" strike="noStrike" dirty="0">
                          <a:solidFill>
                            <a:srgbClr val="005B27"/>
                          </a:solidFill>
                          <a:effectLst/>
                          <a:latin typeface="Arial"/>
                        </a:rPr>
                        <a:t>Actividades</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gridSpan="2">
                  <a:txBody>
                    <a:bodyPr/>
                    <a:lstStyle/>
                    <a:p>
                      <a:pPr algn="ctr" rtl="0" fontAlgn="ctr"/>
                      <a:r>
                        <a:rPr lang="es-CO" sz="1400" b="1" i="0" u="none" strike="noStrike">
                          <a:solidFill>
                            <a:srgbClr val="005B27"/>
                          </a:solidFill>
                          <a:effectLst/>
                          <a:latin typeface="Arial"/>
                        </a:rPr>
                        <a:t>Horas</a:t>
                      </a:r>
                    </a:p>
                  </a:txBody>
                  <a:tcPr marL="6011" marR="6011" marT="6011" marB="0" anchor="ctr">
                    <a:lnL w="12700" cap="flat" cmpd="sng" algn="ctr">
                      <a:solidFill>
                        <a:srgbClr val="64E032"/>
                      </a:solidFill>
                      <a:prstDash val="solid"/>
                      <a:round/>
                      <a:headEnd type="none" w="med" len="med"/>
                      <a:tailEnd type="none" w="med" len="med"/>
                    </a:lnL>
                    <a:lnR>
                      <a:noFill/>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hMerge="1">
                  <a:txBody>
                    <a:bodyPr/>
                    <a:lstStyle/>
                    <a:p>
                      <a:endParaRPr lang="es-CO"/>
                    </a:p>
                  </a:txBody>
                  <a:tcPr/>
                </a:tc>
              </a:tr>
              <a:tr h="294518">
                <a:tc>
                  <a:txBody>
                    <a:bodyPr/>
                    <a:lstStyle/>
                    <a:p>
                      <a:pPr algn="l" rtl="0" fontAlgn="ctr"/>
                      <a:r>
                        <a:rPr lang="es-CO" sz="1400" b="0" i="0" u="none" strike="noStrike" dirty="0">
                          <a:solidFill>
                            <a:srgbClr val="005B27"/>
                          </a:solidFill>
                          <a:effectLst/>
                          <a:latin typeface="Arial"/>
                        </a:rPr>
                        <a:t>Auditoría contrato de obra Quibdó</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a:solidFill>
                            <a:srgbClr val="00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a:solidFill>
                            <a:srgbClr val="000000"/>
                          </a:solidFill>
                          <a:effectLst/>
                          <a:latin typeface="Arial"/>
                        </a:rPr>
                        <a:t> </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180317">
                <a:tc>
                  <a:txBody>
                    <a:bodyPr/>
                    <a:lstStyle/>
                    <a:p>
                      <a:pPr algn="l" rtl="0" fontAlgn="ctr"/>
                      <a:r>
                        <a:rPr lang="es-CO" sz="1400" b="0" i="0" u="none" strike="noStrike" dirty="0">
                          <a:solidFill>
                            <a:srgbClr val="005B27"/>
                          </a:solidFill>
                          <a:effectLst/>
                          <a:latin typeface="Arial"/>
                        </a:rPr>
                        <a:t>Auditoría al servicio de acueducto Quibdó</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a:solidFill>
                            <a:srgbClr val="00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a:solidFill>
                            <a:srgbClr val="000000"/>
                          </a:solidFill>
                          <a:effectLst/>
                          <a:latin typeface="Arial"/>
                        </a:rPr>
                        <a:t> </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288508">
                <a:tc>
                  <a:txBody>
                    <a:bodyPr/>
                    <a:lstStyle/>
                    <a:p>
                      <a:pPr algn="l" rtl="0" fontAlgn="ctr"/>
                      <a:r>
                        <a:rPr lang="es-CO" sz="1400" b="0" i="0" u="none" strike="noStrike" dirty="0">
                          <a:solidFill>
                            <a:srgbClr val="005B27"/>
                          </a:solidFill>
                          <a:effectLst/>
                          <a:latin typeface="Arial"/>
                        </a:rPr>
                        <a:t>Auditoría a los inventarios Quibdó</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a:solidFill>
                            <a:srgbClr val="00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a:solidFill>
                            <a:srgbClr val="000000"/>
                          </a:solidFill>
                          <a:effectLst/>
                          <a:latin typeface="Arial"/>
                        </a:rPr>
                        <a:t> </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180317">
                <a:tc>
                  <a:txBody>
                    <a:bodyPr/>
                    <a:lstStyle/>
                    <a:p>
                      <a:pPr algn="l" rtl="0" fontAlgn="ctr"/>
                      <a:r>
                        <a:rPr lang="es-CO" sz="1400" b="0" i="0" u="none" strike="noStrike" dirty="0">
                          <a:solidFill>
                            <a:srgbClr val="005B27"/>
                          </a:solidFill>
                          <a:effectLst/>
                          <a:latin typeface="Arial"/>
                        </a:rPr>
                        <a:t>Auditoría contrato de suministros Quibdó</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a:solidFill>
                            <a:srgbClr val="00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a:solidFill>
                            <a:srgbClr val="000000"/>
                          </a:solidFill>
                          <a:effectLst/>
                          <a:latin typeface="Arial"/>
                        </a:rPr>
                        <a:t> </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180317">
                <a:tc>
                  <a:txBody>
                    <a:bodyPr/>
                    <a:lstStyle/>
                    <a:p>
                      <a:pPr algn="l" rtl="0" fontAlgn="ctr"/>
                      <a:r>
                        <a:rPr lang="es-CO" sz="1400" b="0" i="0" u="none" strike="noStrike" dirty="0">
                          <a:solidFill>
                            <a:srgbClr val="005B27"/>
                          </a:solidFill>
                          <a:effectLst/>
                          <a:latin typeface="Arial"/>
                        </a:rPr>
                        <a:t>Auditoría demandas y litigios Quibdó </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a:solidFill>
                            <a:srgbClr val="00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a:solidFill>
                            <a:srgbClr val="000000"/>
                          </a:solidFill>
                          <a:effectLst/>
                          <a:latin typeface="Arial"/>
                        </a:rPr>
                        <a:t> </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180317">
                <a:tc>
                  <a:txBody>
                    <a:bodyPr/>
                    <a:lstStyle/>
                    <a:p>
                      <a:pPr algn="l" rtl="0" fontAlgn="ctr"/>
                      <a:r>
                        <a:rPr lang="es-CO" sz="1400" b="0" i="0" u="none" strike="noStrike" dirty="0">
                          <a:solidFill>
                            <a:srgbClr val="005B27"/>
                          </a:solidFill>
                          <a:effectLst/>
                          <a:latin typeface="Arial"/>
                        </a:rPr>
                        <a:t>Auditoría al servicio de residuos solidos Quibdó</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a:solidFill>
                            <a:srgbClr val="00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a:solidFill>
                            <a:srgbClr val="000000"/>
                          </a:solidFill>
                          <a:effectLst/>
                          <a:latin typeface="Arial"/>
                        </a:rPr>
                        <a:t> </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180317">
                <a:tc>
                  <a:txBody>
                    <a:bodyPr/>
                    <a:lstStyle/>
                    <a:p>
                      <a:pPr algn="l" rtl="0" fontAlgn="ctr"/>
                      <a:r>
                        <a:rPr lang="es-CO" sz="1400" b="0" i="0" u="none" strike="noStrike" dirty="0">
                          <a:solidFill>
                            <a:srgbClr val="005B27"/>
                          </a:solidFill>
                          <a:effectLst/>
                          <a:latin typeface="Arial"/>
                        </a:rPr>
                        <a:t>Auditoría contrato de obra Quibdó</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a:solidFill>
                            <a:srgbClr val="00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a:solidFill>
                            <a:srgbClr val="000000"/>
                          </a:solidFill>
                          <a:effectLst/>
                          <a:latin typeface="Arial"/>
                        </a:rPr>
                        <a:t> </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180317">
                <a:tc>
                  <a:txBody>
                    <a:bodyPr/>
                    <a:lstStyle/>
                    <a:p>
                      <a:pPr algn="l" rtl="0" fontAlgn="ctr"/>
                      <a:r>
                        <a:rPr lang="es-CO" sz="1400" b="0" i="0" u="none" strike="noStrike" dirty="0">
                          <a:solidFill>
                            <a:srgbClr val="005B27"/>
                          </a:solidFill>
                          <a:effectLst/>
                          <a:latin typeface="Arial"/>
                        </a:rPr>
                        <a:t>Auditoría al servicio de aguas residuales Quibdó </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a:solidFill>
                            <a:srgbClr val="000000"/>
                          </a:solidFill>
                          <a:effectLst/>
                          <a:latin typeface="Arial"/>
                        </a:rPr>
                        <a:t> </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294518">
                <a:tc>
                  <a:txBody>
                    <a:bodyPr/>
                    <a:lstStyle/>
                    <a:p>
                      <a:pPr algn="l" rtl="0" fontAlgn="ctr"/>
                      <a:r>
                        <a:rPr lang="es-CO" sz="1400" b="0" i="0" u="none" strike="noStrike">
                          <a:solidFill>
                            <a:srgbClr val="005B27"/>
                          </a:solidFill>
                          <a:effectLst/>
                          <a:latin typeface="Arial"/>
                        </a:rPr>
                        <a:t>Auditoría ciclo de ingresos Quibdó</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Arial"/>
                        </a:rPr>
                        <a:t> </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a:solidFill>
                            <a:srgbClr val="00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288508">
                <a:tc>
                  <a:txBody>
                    <a:bodyPr/>
                    <a:lstStyle/>
                    <a:p>
                      <a:pPr algn="l" rtl="0" fontAlgn="ctr"/>
                      <a:r>
                        <a:rPr lang="es-CO" sz="1400" b="0" i="0" u="none" strike="noStrike">
                          <a:solidFill>
                            <a:srgbClr val="005B27"/>
                          </a:solidFill>
                          <a:effectLst/>
                          <a:latin typeface="Arial"/>
                        </a:rPr>
                        <a:t>Auditoría contrato de obra Quibdó</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Arial"/>
                        </a:rPr>
                        <a:t> </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288508">
                <a:tc>
                  <a:txBody>
                    <a:bodyPr/>
                    <a:lstStyle/>
                    <a:p>
                      <a:pPr algn="l" rtl="0" fontAlgn="ctr"/>
                      <a:r>
                        <a:rPr lang="es-CO" sz="1400" b="0" i="0" u="none" strike="noStrike" dirty="0">
                          <a:solidFill>
                            <a:srgbClr val="005B27"/>
                          </a:solidFill>
                          <a:effectLst/>
                          <a:latin typeface="Arial"/>
                        </a:rPr>
                        <a:t>Evaluación Control Interno contable</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Arial"/>
                        </a:rPr>
                        <a:t> </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180317">
                <a:tc>
                  <a:txBody>
                    <a:bodyPr/>
                    <a:lstStyle/>
                    <a:p>
                      <a:pPr algn="l" rtl="0" fontAlgn="ctr"/>
                      <a:r>
                        <a:rPr lang="es-CO" sz="1400" b="0" i="0" u="none" strike="noStrike" dirty="0">
                          <a:solidFill>
                            <a:srgbClr val="005B27"/>
                          </a:solidFill>
                          <a:effectLst/>
                          <a:latin typeface="Arial"/>
                        </a:rPr>
                        <a:t>Auditoría Contrato de asesoría Bello</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Arial"/>
                        </a:rPr>
                        <a:t> </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00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180317">
                <a:tc>
                  <a:txBody>
                    <a:bodyPr/>
                    <a:lstStyle/>
                    <a:p>
                      <a:pPr algn="l" rtl="0" fontAlgn="ctr"/>
                      <a:r>
                        <a:rPr lang="es-CO" sz="1400" b="0" i="0" u="none" strike="noStrike">
                          <a:solidFill>
                            <a:srgbClr val="005B27"/>
                          </a:solidFill>
                          <a:effectLst/>
                          <a:latin typeface="Arial"/>
                        </a:rPr>
                        <a:t>Auditoría flujo de caja Bello             (conjunta)</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a:solidFill>
                            <a:srgbClr val="FF0000"/>
                          </a:solidFill>
                          <a:effectLst/>
                          <a:latin typeface="Arial"/>
                        </a:rPr>
                        <a:t> </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FF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180317">
                <a:tc>
                  <a:txBody>
                    <a:bodyPr/>
                    <a:lstStyle/>
                    <a:p>
                      <a:pPr algn="l" rtl="0" fontAlgn="ctr"/>
                      <a:r>
                        <a:rPr lang="es-CO" sz="1400" b="0" i="0" u="none" strike="noStrike">
                          <a:solidFill>
                            <a:srgbClr val="005B27"/>
                          </a:solidFill>
                          <a:effectLst/>
                          <a:latin typeface="Arial"/>
                        </a:rPr>
                        <a:t>Auditorías contratación planta Bello (conjunta)</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a:endParaRPr>
                    </a:p>
                  </a:txBody>
                  <a:tcPr marL="6011" marR="6011" marT="6011" marB="0" anchor="b">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0" i="0" u="none" strike="noStrike" dirty="0">
                          <a:solidFill>
                            <a:srgbClr val="FF0000"/>
                          </a:solidFill>
                          <a:effectLst/>
                          <a:latin typeface="Arial"/>
                        </a:rPr>
                        <a:t>180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180317">
                <a:tc>
                  <a:txBody>
                    <a:bodyPr/>
                    <a:lstStyle/>
                    <a:p>
                      <a:pPr algn="l" rtl="0" fontAlgn="ctr"/>
                      <a:r>
                        <a:rPr lang="es-CO" sz="1400" b="1" i="0" u="none" strike="noStrike">
                          <a:solidFill>
                            <a:srgbClr val="000000"/>
                          </a:solidFill>
                          <a:effectLst/>
                          <a:latin typeface="Arial"/>
                        </a:rPr>
                        <a:t>Horas por frente de trabajo</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a:solidFill>
                            <a:srgbClr val="000000"/>
                          </a:solidFill>
                          <a:effectLst/>
                          <a:latin typeface="Arial"/>
                        </a:rPr>
                        <a:t>1440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Arial"/>
                        </a:rPr>
                        <a:t>1080</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r h="288508">
                <a:tc>
                  <a:txBody>
                    <a:bodyPr/>
                    <a:lstStyle/>
                    <a:p>
                      <a:pPr algn="l" rtl="0" fontAlgn="ctr"/>
                      <a:r>
                        <a:rPr lang="es-CO" sz="1400" b="1" i="0" u="none" strike="noStrike">
                          <a:solidFill>
                            <a:srgbClr val="000000"/>
                          </a:solidFill>
                          <a:effectLst/>
                          <a:latin typeface="Arial"/>
                        </a:rPr>
                        <a:t>Auditorías frente de trabajo</a:t>
                      </a:r>
                    </a:p>
                  </a:txBody>
                  <a:tcPr marL="72127"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a:solidFill>
                            <a:srgbClr val="000000"/>
                          </a:solidFill>
                          <a:effectLst/>
                          <a:latin typeface="Arial"/>
                        </a:rPr>
                        <a:t>8</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Arial"/>
                        </a:rPr>
                        <a:t>4</a:t>
                      </a:r>
                    </a:p>
                  </a:txBody>
                  <a:tcPr marL="6011" marR="6011" marT="6011"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5193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texto"/>
          <p:cNvSpPr>
            <a:spLocks noGrp="1"/>
          </p:cNvSpPr>
          <p:nvPr>
            <p:ph type="body" idx="13"/>
          </p:nvPr>
        </p:nvSpPr>
        <p:spPr/>
        <p:txBody>
          <a:bodyPr/>
          <a:lstStyle/>
          <a:p>
            <a:r>
              <a:rPr lang="es-CO" dirty="0"/>
              <a:t>Plan Anual Auditoría 2014 AGUAS NACIONALES EPM</a:t>
            </a:r>
          </a:p>
        </p:txBody>
      </p:sp>
      <p:sp>
        <p:nvSpPr>
          <p:cNvPr id="8" name="4 Marcador de texto"/>
          <p:cNvSpPr>
            <a:spLocks noGrp="1"/>
          </p:cNvSpPr>
          <p:nvPr>
            <p:ph type="body" idx="14"/>
          </p:nvPr>
        </p:nvSpPr>
        <p:spPr>
          <a:xfrm>
            <a:off x="544016" y="548680"/>
            <a:ext cx="7772400" cy="432048"/>
          </a:xfrm>
        </p:spPr>
        <p:txBody>
          <a:bodyPr/>
          <a:lstStyle/>
          <a:p>
            <a:r>
              <a:rPr lang="es-ES" sz="2500" dirty="0" smtClean="0">
                <a:effectLst>
                  <a:outerShdw blurRad="38100" dist="38100" dir="2700000" algn="tl">
                    <a:srgbClr val="000000">
                      <a:alpha val="43137"/>
                    </a:srgbClr>
                  </a:outerShdw>
                </a:effectLst>
              </a:rPr>
              <a:t>Plan </a:t>
            </a:r>
            <a:r>
              <a:rPr lang="es-ES" sz="2500" dirty="0">
                <a:effectLst>
                  <a:outerShdw blurRad="38100" dist="38100" dir="2700000" algn="tl">
                    <a:srgbClr val="000000">
                      <a:alpha val="43137"/>
                    </a:srgbClr>
                  </a:outerShdw>
                </a:effectLst>
              </a:rPr>
              <a:t>de auditoría 2014 – ejecutado por  EPM </a:t>
            </a:r>
          </a:p>
        </p:txBody>
      </p:sp>
      <p:graphicFrame>
        <p:nvGraphicFramePr>
          <p:cNvPr id="5" name="4 Tabla"/>
          <p:cNvGraphicFramePr>
            <a:graphicFrameLocks noGrp="1"/>
          </p:cNvGraphicFramePr>
          <p:nvPr>
            <p:extLst>
              <p:ext uri="{D42A27DB-BD31-4B8C-83A1-F6EECF244321}">
                <p14:modId xmlns:p14="http://schemas.microsoft.com/office/powerpoint/2010/main" val="518468807"/>
              </p:ext>
            </p:extLst>
          </p:nvPr>
        </p:nvGraphicFramePr>
        <p:xfrm>
          <a:off x="528864" y="1471607"/>
          <a:ext cx="7993063" cy="4472001"/>
        </p:xfrm>
        <a:graphic>
          <a:graphicData uri="http://schemas.openxmlformats.org/drawingml/2006/table">
            <a:tbl>
              <a:tblPr/>
              <a:tblGrid>
                <a:gridCol w="2880383"/>
                <a:gridCol w="1584211"/>
                <a:gridCol w="1584211"/>
                <a:gridCol w="1024833"/>
                <a:gridCol w="919425"/>
              </a:tblGrid>
              <a:tr h="861049">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dirty="0">
                          <a:solidFill>
                            <a:srgbClr val="2F2F2F"/>
                          </a:solidFill>
                          <a:effectLst/>
                          <a:latin typeface="Arial"/>
                        </a:rPr>
                        <a:t>Auditorías</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dirty="0">
                          <a:solidFill>
                            <a:srgbClr val="2F2F2F"/>
                          </a:solidFill>
                          <a:effectLst/>
                          <a:latin typeface="Arial"/>
                        </a:rPr>
                        <a:t> Auditoría Crecimiento y Suministros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dirty="0">
                          <a:solidFill>
                            <a:srgbClr val="2F2F2F"/>
                          </a:solidFill>
                          <a:effectLst/>
                          <a:latin typeface="Arial"/>
                        </a:rPr>
                        <a:t> Auditoria DH y Capacidades Organizacionales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dirty="0">
                          <a:solidFill>
                            <a:srgbClr val="2F2F2F"/>
                          </a:solidFill>
                          <a:effectLst/>
                          <a:latin typeface="Arial"/>
                        </a:rPr>
                        <a:t> Auditoría Financiera y Legal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a:solidFill>
                            <a:srgbClr val="2F2F2F"/>
                          </a:solidFill>
                          <a:effectLst/>
                          <a:latin typeface="Arial"/>
                        </a:rPr>
                        <a:t> Auditoría Gestión de Negocios  </a:t>
                      </a:r>
                    </a:p>
                  </a:txBody>
                  <a:tcPr marL="7620" marR="7620" marT="7620" marB="0" anchor="ctr">
                    <a:lnL w="12700" cap="flat" cmpd="sng" algn="ctr">
                      <a:solidFill>
                        <a:srgbClr val="64E032"/>
                      </a:solidFill>
                      <a:prstDash val="solid"/>
                      <a:round/>
                      <a:headEnd type="none" w="med" len="med"/>
                      <a:tailEnd type="none" w="med" len="med"/>
                    </a:lnL>
                    <a:lnR>
                      <a:noFill/>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r>
              <a:tr h="317678">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a:solidFill>
                            <a:srgbClr val="005B27"/>
                          </a:solidFill>
                          <a:effectLst/>
                          <a:latin typeface="Arial"/>
                        </a:rPr>
                        <a:t>Actividades</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dirty="0" smtClean="0">
                          <a:solidFill>
                            <a:srgbClr val="005B27"/>
                          </a:solidFill>
                          <a:effectLst/>
                          <a:latin typeface="Arial"/>
                        </a:rPr>
                        <a:t>HORAS</a:t>
                      </a:r>
                      <a:r>
                        <a:rPr lang="es-CO" sz="1400" b="1" i="0" u="none" strike="noStrike" dirty="0">
                          <a:solidFill>
                            <a:srgbClr val="005B27"/>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s-CO"/>
                    </a:p>
                  </a:txBody>
                  <a:tcPr/>
                </a:tc>
                <a:tc hMerge="1">
                  <a:txBody>
                    <a:bodyPr/>
                    <a:lstStyle/>
                    <a:p>
                      <a:endParaRPr lang="es-CO"/>
                    </a:p>
                  </a:txBody>
                  <a:tcPr/>
                </a:tc>
                <a:tc hMerge="1">
                  <a:txBody>
                    <a:bodyPr/>
                    <a:lstStyle/>
                    <a:p>
                      <a:endParaRPr lang="es-CO"/>
                    </a:p>
                  </a:txBody>
                  <a:tcPr/>
                </a:tc>
              </a:tr>
              <a:tr h="540053">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rtl="0" fontAlgn="ctr"/>
                      <a:r>
                        <a:rPr lang="es-CO" sz="1400" b="0" i="0" u="none" strike="noStrike">
                          <a:solidFill>
                            <a:srgbClr val="005B27"/>
                          </a:solidFill>
                          <a:effectLst/>
                          <a:latin typeface="Arial"/>
                        </a:rPr>
                        <a:t>Auditoría Contrato Interventoría Planta Bello</a:t>
                      </a:r>
                    </a:p>
                  </a:txBody>
                  <a:tcPr marL="182884"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dirty="0">
                          <a:solidFill>
                            <a:srgbClr val="000000"/>
                          </a:solidFill>
                          <a:effectLst/>
                          <a:latin typeface="Arial"/>
                        </a:rPr>
                        <a:t>341</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dirty="0">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dirty="0">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r>
              <a:tr h="317678">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rtl="0" fontAlgn="ctr"/>
                      <a:r>
                        <a:rPr lang="es-CO" sz="1400" b="0" i="0" u="none" strike="noStrike">
                          <a:solidFill>
                            <a:srgbClr val="005B27"/>
                          </a:solidFill>
                          <a:effectLst/>
                          <a:latin typeface="Arial"/>
                        </a:rPr>
                        <a:t>Auditoría Contratación Bello</a:t>
                      </a:r>
                    </a:p>
                  </a:txBody>
                  <a:tcPr marL="182884"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269</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dirty="0">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dirty="0">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r>
              <a:tr h="317678">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rtl="0" fontAlgn="ctr"/>
                      <a:r>
                        <a:rPr lang="es-CO" sz="1400" b="0" i="0" u="none" strike="noStrike">
                          <a:solidFill>
                            <a:srgbClr val="005B27"/>
                          </a:solidFill>
                          <a:effectLst/>
                          <a:latin typeface="Arial"/>
                        </a:rPr>
                        <a:t>Auditoría Contratación Bello</a:t>
                      </a:r>
                    </a:p>
                  </a:txBody>
                  <a:tcPr marL="182884"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143</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dirty="0">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r>
              <a:tr h="317678">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rtl="0" fontAlgn="ctr"/>
                      <a:r>
                        <a:rPr lang="es-CO" sz="1400" b="0" i="0" u="none" strike="noStrike">
                          <a:solidFill>
                            <a:srgbClr val="005B27"/>
                          </a:solidFill>
                          <a:effectLst/>
                          <a:latin typeface="Arial"/>
                        </a:rPr>
                        <a:t>Seguridad informatica</a:t>
                      </a:r>
                    </a:p>
                  </a:txBody>
                  <a:tcPr marL="182884"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endParaRPr lang="es-CO" sz="1400" b="0" i="0" u="none" strike="noStrike">
                        <a:solidFill>
                          <a:srgbClr val="000000"/>
                        </a:solidFill>
                        <a:effectLst/>
                        <a:latin typeface="Calibri"/>
                      </a:endParaRPr>
                    </a:p>
                  </a:txBody>
                  <a:tcPr marL="7620" marR="7620" marT="7620" marB="0" anchor="b">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75</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dirty="0">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r>
              <a:tr h="317678">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rtl="0" fontAlgn="ctr"/>
                      <a:r>
                        <a:rPr lang="es-CO" sz="1400" b="0" i="0" u="none" strike="noStrike">
                          <a:solidFill>
                            <a:srgbClr val="005B27"/>
                          </a:solidFill>
                          <a:effectLst/>
                          <a:latin typeface="Arial"/>
                        </a:rPr>
                        <a:t>Auditoría Flujo de caja</a:t>
                      </a:r>
                    </a:p>
                  </a:txBody>
                  <a:tcPr marL="182884"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dirty="0">
                          <a:solidFill>
                            <a:srgbClr val="000000"/>
                          </a:solidFill>
                          <a:effectLst/>
                          <a:latin typeface="Arial"/>
                        </a:rPr>
                        <a:t>140</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r>
              <a:tr h="317678">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rtl="0" fontAlgn="ctr"/>
                      <a:r>
                        <a:rPr lang="es-CO" sz="1400" b="0" i="0" u="none" strike="noStrike">
                          <a:solidFill>
                            <a:srgbClr val="005B27"/>
                          </a:solidFill>
                          <a:effectLst/>
                          <a:latin typeface="Arial"/>
                        </a:rPr>
                        <a:t>Auditoría financiera NIIF</a:t>
                      </a:r>
                    </a:p>
                  </a:txBody>
                  <a:tcPr marL="182884"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dirty="0">
                          <a:solidFill>
                            <a:srgbClr val="000000"/>
                          </a:solidFill>
                          <a:effectLst/>
                          <a:latin typeface="Arial"/>
                        </a:rPr>
                        <a:t>214</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r>
              <a:tr h="317678">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rtl="0" fontAlgn="ctr"/>
                      <a:r>
                        <a:rPr lang="es-CO" sz="1400" b="0" i="0" u="none" strike="noStrike">
                          <a:solidFill>
                            <a:srgbClr val="005B27"/>
                          </a:solidFill>
                          <a:effectLst/>
                          <a:latin typeface="Arial"/>
                        </a:rPr>
                        <a:t>Gestión de negocios</a:t>
                      </a:r>
                    </a:p>
                  </a:txBody>
                  <a:tcPr marL="182884"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dirty="0">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153</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r>
              <a:tr h="317678">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rtl="0" fontAlgn="ctr"/>
                      <a:r>
                        <a:rPr lang="es-CO" sz="1400" b="0" i="0" u="none" strike="noStrike">
                          <a:solidFill>
                            <a:srgbClr val="005B27"/>
                          </a:solidFill>
                          <a:effectLst/>
                          <a:latin typeface="Arial"/>
                        </a:rPr>
                        <a:t>Gestión de negocios</a:t>
                      </a:r>
                    </a:p>
                  </a:txBody>
                  <a:tcPr marL="182884"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dirty="0">
                          <a:solidFill>
                            <a:srgbClr val="000000"/>
                          </a:solidFill>
                          <a:effectLst/>
                          <a:latin typeface="Arial"/>
                        </a:rPr>
                        <a:t> </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0" i="0" u="none" strike="noStrike">
                          <a:solidFill>
                            <a:srgbClr val="000000"/>
                          </a:solidFill>
                          <a:effectLst/>
                          <a:latin typeface="Arial"/>
                        </a:rPr>
                        <a:t>147</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r>
              <a:tr h="264732">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rtl="0" fontAlgn="ctr"/>
                      <a:r>
                        <a:rPr lang="es-CO" sz="1400" b="1" i="0" u="none" strike="noStrike">
                          <a:solidFill>
                            <a:srgbClr val="000000"/>
                          </a:solidFill>
                          <a:effectLst/>
                          <a:latin typeface="Arial"/>
                        </a:rPr>
                        <a:t>Horas por frente de trabajo</a:t>
                      </a:r>
                    </a:p>
                  </a:txBody>
                  <a:tcPr marL="182884"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a:solidFill>
                            <a:srgbClr val="000000"/>
                          </a:solidFill>
                          <a:effectLst/>
                          <a:latin typeface="Arial"/>
                        </a:rPr>
                        <a:t>753</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a:solidFill>
                            <a:srgbClr val="000000"/>
                          </a:solidFill>
                          <a:effectLst/>
                          <a:latin typeface="Arial"/>
                        </a:rPr>
                        <a:t>75</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dirty="0">
                          <a:solidFill>
                            <a:srgbClr val="000000"/>
                          </a:solidFill>
                          <a:effectLst/>
                          <a:latin typeface="Arial"/>
                        </a:rPr>
                        <a:t>354</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a:solidFill>
                            <a:srgbClr val="000000"/>
                          </a:solidFill>
                          <a:effectLst/>
                          <a:latin typeface="Arial"/>
                        </a:rPr>
                        <a:t>300</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r>
              <a:tr h="264732">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rtl="0" fontAlgn="ctr"/>
                      <a:r>
                        <a:rPr lang="es-CO" sz="1400" b="1" i="0" u="none" strike="noStrike">
                          <a:solidFill>
                            <a:srgbClr val="000000"/>
                          </a:solidFill>
                          <a:effectLst/>
                          <a:latin typeface="Arial"/>
                        </a:rPr>
                        <a:t>Auditorías frente de trabajo</a:t>
                      </a:r>
                    </a:p>
                  </a:txBody>
                  <a:tcPr marL="182884"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dirty="0">
                          <a:solidFill>
                            <a:srgbClr val="000000"/>
                          </a:solidFill>
                          <a:effectLst/>
                          <a:latin typeface="Arial"/>
                        </a:rPr>
                        <a:t>3</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a:solidFill>
                            <a:srgbClr val="000000"/>
                          </a:solidFill>
                          <a:effectLst/>
                          <a:latin typeface="Arial"/>
                        </a:rPr>
                        <a:t>1</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dirty="0">
                          <a:solidFill>
                            <a:srgbClr val="000000"/>
                          </a:solidFill>
                          <a:effectLst/>
                          <a:latin typeface="Arial"/>
                        </a:rPr>
                        <a:t>2</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rtl="0" fontAlgn="ctr"/>
                      <a:r>
                        <a:rPr lang="es-CO" sz="1400" b="1" i="0" u="none" strike="noStrike" dirty="0">
                          <a:solidFill>
                            <a:srgbClr val="000000"/>
                          </a:solidFill>
                          <a:effectLst/>
                          <a:latin typeface="Arial"/>
                        </a:rPr>
                        <a:t>2</a:t>
                      </a:r>
                    </a:p>
                  </a:txBody>
                  <a:tcPr marL="7620" marR="7620" marT="7620" marB="0" anchor="ctr">
                    <a:lnL w="12700" cap="flat" cmpd="sng" algn="ctr">
                      <a:solidFill>
                        <a:srgbClr val="64E032"/>
                      </a:solidFill>
                      <a:prstDash val="solid"/>
                      <a:round/>
                      <a:headEnd type="none" w="med" len="med"/>
                      <a:tailEnd type="none" w="med" len="med"/>
                    </a:lnL>
                    <a:lnR w="12700" cap="flat" cmpd="sng" algn="ctr">
                      <a:solidFill>
                        <a:srgbClr val="64E032"/>
                      </a:solidFill>
                      <a:prstDash val="solid"/>
                      <a:round/>
                      <a:headEnd type="none" w="med" len="med"/>
                      <a:tailEnd type="none" w="med" len="med"/>
                    </a:lnR>
                    <a:lnT w="12700" cap="flat" cmpd="sng" algn="ctr">
                      <a:solidFill>
                        <a:srgbClr val="64E032"/>
                      </a:solidFill>
                      <a:prstDash val="solid"/>
                      <a:round/>
                      <a:headEnd type="none" w="med" len="med"/>
                      <a:tailEnd type="none" w="med" len="med"/>
                    </a:lnT>
                    <a:lnB w="12700" cap="flat" cmpd="sng" algn="ctr">
                      <a:solidFill>
                        <a:srgbClr val="64E032"/>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4209928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texto"/>
          <p:cNvSpPr>
            <a:spLocks noGrp="1"/>
          </p:cNvSpPr>
          <p:nvPr>
            <p:ph type="body" idx="13"/>
          </p:nvPr>
        </p:nvSpPr>
        <p:spPr/>
        <p:txBody>
          <a:bodyPr/>
          <a:lstStyle/>
          <a:p>
            <a:r>
              <a:rPr lang="es-CO" dirty="0"/>
              <a:t>Plan Anual Auditoría 2014 AGUAS NACIONALES EPM</a:t>
            </a:r>
          </a:p>
        </p:txBody>
      </p:sp>
      <p:sp>
        <p:nvSpPr>
          <p:cNvPr id="7" name="7 Marcador de texto"/>
          <p:cNvSpPr>
            <a:spLocks noGrp="1"/>
          </p:cNvSpPr>
          <p:nvPr>
            <p:ph type="body" idx="14"/>
          </p:nvPr>
        </p:nvSpPr>
        <p:spPr>
          <a:xfrm>
            <a:off x="489425" y="772502"/>
            <a:ext cx="7772400" cy="432048"/>
          </a:xfrm>
          <a:prstGeom prst="rect">
            <a:avLst/>
          </a:prstGeom>
        </p:spPr>
        <p:txBody>
          <a:bodyPr/>
          <a:lstStyle/>
          <a:p>
            <a:pPr>
              <a:spcBef>
                <a:spcPct val="0"/>
              </a:spcBef>
            </a:pPr>
            <a:r>
              <a:rPr lang="es-CO" sz="2800" dirty="0"/>
              <a:t>Apoyo a Filiales desde EPM Matriz</a:t>
            </a:r>
          </a:p>
        </p:txBody>
      </p:sp>
      <p:sp>
        <p:nvSpPr>
          <p:cNvPr id="11" name="6 Título"/>
          <p:cNvSpPr txBox="1">
            <a:spLocks/>
          </p:cNvSpPr>
          <p:nvPr/>
        </p:nvSpPr>
        <p:spPr>
          <a:xfrm>
            <a:off x="930026" y="1796974"/>
            <a:ext cx="6617186" cy="3061802"/>
          </a:xfrm>
          <a:prstGeom prst="rect">
            <a:avLst/>
          </a:prstGeom>
        </p:spPr>
        <p:txBody>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s-CO" sz="2800" b="1" i="0" u="none" strike="noStrike" kern="1200" cap="none" spc="0" normalizeH="0" baseline="0" noProof="0" dirty="0" smtClean="0">
                <a:ln>
                  <a:noFill/>
                </a:ln>
                <a:solidFill>
                  <a:schemeClr val="tx1">
                    <a:lumMod val="65000"/>
                    <a:lumOff val="35000"/>
                  </a:schemeClr>
                </a:solidFill>
                <a:effectLst/>
                <a:uLnTx/>
                <a:uFillTx/>
                <a:latin typeface="Trebuchet MS" pitchFamily="34" charset="0"/>
                <a:ea typeface="+mj-ea"/>
                <a:cs typeface="+mj-cs"/>
              </a:rPr>
              <a:t>La</a:t>
            </a:r>
            <a:r>
              <a:rPr kumimoji="0" lang="es-CO" sz="2800" b="1" i="0" u="none" strike="noStrike" kern="1200" cap="none" spc="0" normalizeH="0" noProof="0" dirty="0" smtClean="0">
                <a:ln>
                  <a:noFill/>
                </a:ln>
                <a:solidFill>
                  <a:schemeClr val="tx1">
                    <a:lumMod val="65000"/>
                    <a:lumOff val="35000"/>
                  </a:schemeClr>
                </a:solidFill>
                <a:effectLst/>
                <a:uLnTx/>
                <a:uFillTx/>
                <a:latin typeface="Trebuchet MS" pitchFamily="34" charset="0"/>
                <a:ea typeface="+mj-ea"/>
                <a:cs typeface="+mj-cs"/>
              </a:rPr>
              <a:t> Dirección Gestión y Desarrollo de la Auditoria de EPM, apoyará las actividades de homologación de herramientas y metodologías para las filiales.</a:t>
            </a:r>
            <a:endParaRPr kumimoji="0" lang="es-CO" sz="2800" b="1" i="0" u="none" strike="noStrike" kern="1200" cap="none" spc="0" normalizeH="0" baseline="0" noProof="0" dirty="0">
              <a:ln>
                <a:noFill/>
              </a:ln>
              <a:solidFill>
                <a:schemeClr val="tx1">
                  <a:lumMod val="65000"/>
                  <a:lumOff val="35000"/>
                </a:schemeClr>
              </a:solidFill>
              <a:effectLst/>
              <a:uLnTx/>
              <a:uFillTx/>
              <a:latin typeface="Trebuchet MS" pitchFamily="34" charset="0"/>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ema de Office">
  <a:themeElements>
    <a:clrScheme name="EPM">
      <a:dk1>
        <a:srgbClr val="FFFFFF"/>
      </a:dk1>
      <a:lt1>
        <a:srgbClr val="2F2F2F"/>
      </a:lt1>
      <a:dk2>
        <a:srgbClr val="FFFFFF"/>
      </a:dk2>
      <a:lt2>
        <a:srgbClr val="2F2F2F"/>
      </a:lt2>
      <a:accent1>
        <a:srgbClr val="F2F2F2"/>
      </a:accent1>
      <a:accent2>
        <a:srgbClr val="92D050"/>
      </a:accent2>
      <a:accent3>
        <a:srgbClr val="9BBB59"/>
      </a:accent3>
      <a:accent4>
        <a:srgbClr val="007934"/>
      </a:accent4>
      <a:accent5>
        <a:srgbClr val="64E032"/>
      </a:accent5>
      <a:accent6>
        <a:srgbClr val="2F2F2F"/>
      </a:accent6>
      <a:hlink>
        <a:srgbClr val="5DBF0C"/>
      </a:hlink>
      <a:folHlink>
        <a:srgbClr val="007934"/>
      </a:folHlink>
    </a:clrScheme>
    <a:fontScheme name="Fuentes EPM">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marL="0" marR="0" indent="0" algn="ctr" defTabSz="914400" rtl="0" eaLnBrk="1" fontAlgn="auto" latinLnBrk="0" hangingPunct="1">
          <a:lnSpc>
            <a:spcPct val="100000"/>
          </a:lnSpc>
          <a:spcBef>
            <a:spcPct val="0"/>
          </a:spcBef>
          <a:spcAft>
            <a:spcPts val="0"/>
          </a:spcAft>
          <a:buClrTx/>
          <a:buSzTx/>
          <a:buFontTx/>
          <a:buNone/>
          <a:tabLst/>
          <a:defRPr kumimoji="0" sz="4400" b="0" i="0" u="none" strike="noStrike" kern="1200" cap="none" spc="0" normalizeH="0" baseline="0" noProof="0" dirty="0" smtClean="0">
            <a:ln>
              <a:noFill/>
            </a:ln>
            <a:solidFill>
              <a:schemeClr val="tx1"/>
            </a:solidFill>
            <a:effectLst/>
            <a:uLnTx/>
            <a:uFillTx/>
            <a:latin typeface="+mj-lt"/>
            <a:ea typeface="+mj-ea"/>
            <a:cs typeface="+mj-cs"/>
          </a:defRPr>
        </a:defPPr>
      </a:lstStyle>
    </a:tx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no"?>
<Relationships xmlns="http://schemas.openxmlformats.org/package/2006/relationships">
<Relationship Id="rId1" Target="itemProps1.xml" Type="http://schemas.openxmlformats.org/officeDocument/2006/relationships/customXmlProps"/>
</Relationships>

</file>

<file path=customXml/_rels/item2.xml.rels><?xml version="1.0" encoding="UTF-8" standalone="no"?>
<Relationships xmlns="http://schemas.openxmlformats.org/package/2006/relationships">
<Relationship Id="rId1" Target="itemProps2.xml" Type="http://schemas.openxmlformats.org/officeDocument/2006/relationships/customXmlProps"/>
</Relationships>

</file>

<file path=customXml/_rels/item3.xml.rels><?xml version="1.0" encoding="UTF-8" standalone="no"?>
<Relationships xmlns="http://schemas.openxmlformats.org/package/2006/relationships">
<Relationship Id="rId1" Target="itemProps3.xml" Type="http://schemas.openxmlformats.org/officeDocument/2006/relationships/customXmlProps"/>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Link xmlns="9f5063cf-968b-4244-bfea-e5ba7c143823" xsi:nil="true"/>
    <Descripci_x00f3_n xmlns="642754f3-8c42-4455-baa5-142729e2ada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BB04AB8CFD72FB498F8E6D4469904486" ma:contentTypeVersion="16" ma:contentTypeDescription="Crear nuevo documento." ma:contentTypeScope="" ma:versionID="cc2f3aa2f9d3edd8c24006cf65491ee7">
  <xsd:schema xmlns:xsd="http://www.w3.org/2001/XMLSchema" xmlns:p="http://schemas.microsoft.com/office/2006/metadata/properties" xmlns:ns2="642754f3-8c42-4455-baa5-142729e2ada4" xmlns:ns3="9f5063cf-968b-4244-bfea-e5ba7c143823" targetNamespace="http://schemas.microsoft.com/office/2006/metadata/properties" ma:root="true" ma:fieldsID="83d50dd3a70670ab36b8ad34a28f4b7d" ns2:_="" ns3:_="">
    <xsd:import namespace="642754f3-8c42-4455-baa5-142729e2ada4"/>
    <xsd:import namespace="9f5063cf-968b-4244-bfea-e5ba7c143823"/>
    <xsd:element name="properties">
      <xsd:complexType>
        <xsd:sequence>
          <xsd:element name="documentManagement">
            <xsd:complexType>
              <xsd:all>
                <xsd:element ref="ns2:Descripci_x00f3_n" minOccurs="0"/>
                <xsd:element ref="ns3:Link" minOccurs="0"/>
              </xsd:all>
            </xsd:complexType>
          </xsd:element>
        </xsd:sequence>
      </xsd:complexType>
    </xsd:element>
  </xsd:schema>
  <xsd:schema xmlns:xsd="http://www.w3.org/2001/XMLSchema" xmlns:dms="http://schemas.microsoft.com/office/2006/documentManagement/types" targetNamespace="642754f3-8c42-4455-baa5-142729e2ada4" elementFormDefault="qualified">
    <xsd:import namespace="http://schemas.microsoft.com/office/2006/documentManagement/types"/>
    <xsd:element name="Descripci_x00f3_n" ma:index="2" nillable="true" ma:displayName="Descripción" ma:default="" ma:description="Resumen del contenido. Importante incluir palabras claves acerca del contenido." ma:internalName="Descripci_x00f3_n">
      <xsd:simpleType>
        <xsd:restriction base="dms:Text">
          <xsd:maxLength value="255"/>
        </xsd:restriction>
      </xsd:simpleType>
    </xsd:element>
  </xsd:schema>
  <xsd:schema xmlns:xsd="http://www.w3.org/2001/XMLSchema" xmlns:dms="http://schemas.microsoft.com/office/2006/documentManagement/types" targetNamespace="9f5063cf-968b-4244-bfea-e5ba7c143823" elementFormDefault="qualified">
    <xsd:import namespace="http://schemas.microsoft.com/office/2006/documentManagement/types"/>
    <xsd:element name="Link" ma:index="9" nillable="true" ma:displayName="Link" ma:internalName="Link">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Tipo de contenido" ma:readOnly="true"/>
        <xsd:element ref="dc:title" minOccurs="0" maxOccurs="1" ma:index="1"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49ACA76-61ED-4A92-9DBE-698F452ABDA3}">
  <ds:schemaRefs>
    <ds:schemaRef ds:uri="http://schemas.microsoft.com/sharepoint/v3/contenttype/forms"/>
  </ds:schemaRefs>
</ds:datastoreItem>
</file>

<file path=customXml/itemProps2.xml><?xml version="1.0" encoding="utf-8"?>
<ds:datastoreItem xmlns:ds="http://schemas.openxmlformats.org/officeDocument/2006/customXml" ds:itemID="{2D2ACE95-DDAF-48C9-92D1-745420C13096}">
  <ds:schemaRefs>
    <ds:schemaRef ds:uri="http://purl.org/dc/elements/1.1/"/>
    <ds:schemaRef ds:uri="http://www.w3.org/XML/1998/namespace"/>
    <ds:schemaRef ds:uri="642754f3-8c42-4455-baa5-142729e2ada4"/>
    <ds:schemaRef ds:uri="http://purl.org/dc/dcmitype/"/>
    <ds:schemaRef ds:uri="http://schemas.microsoft.com/office/2006/metadata/properties"/>
    <ds:schemaRef ds:uri="http://schemas.microsoft.com/office/2006/documentManagement/types"/>
    <ds:schemaRef ds:uri="http://purl.org/dc/terms/"/>
    <ds:schemaRef ds:uri="http://schemas.openxmlformats.org/package/2006/metadata/core-properties"/>
    <ds:schemaRef ds:uri="9f5063cf-968b-4244-bfea-e5ba7c143823"/>
  </ds:schemaRefs>
</ds:datastoreItem>
</file>

<file path=customXml/itemProps3.xml><?xml version="1.0" encoding="utf-8"?>
<ds:datastoreItem xmlns:ds="http://schemas.openxmlformats.org/officeDocument/2006/customXml" ds:itemID="{6610A1C6-2C21-4F46-BE53-00515FF280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2754f3-8c42-4455-baa5-142729e2ada4"/>
    <ds:schemaRef ds:uri="9f5063cf-968b-4244-bfea-e5ba7c14382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0</TotalTime>
  <Words>608</Words>
  <Application/>
  <PresentationFormat>Presentación en pantalla (4:3)</PresentationFormat>
  <Paragraphs>299</Paragraphs>
  <Slides>9</Slides>
  <Notes>4</Notes>
  <HiddenSlides>0</HiddenSlides>
  <MMClips>0</MMClips>
  <ScaleCrop>false</ScaleCrop>
  <HeadingPairs>
    <vt:vector baseType="variant" size="4">
      <vt:variant>
        <vt:lpstr>Tema</vt:lpstr>
      </vt:variant>
      <vt:variant>
        <vt:i4>1</vt:i4>
      </vt:variant>
      <vt:variant>
        <vt:lpstr>Títulos de diapositiva</vt:lpstr>
      </vt:variant>
      <vt:variant>
        <vt:i4>9</vt:i4>
      </vt:variant>
    </vt:vector>
  </HeadingPairs>
  <TitlesOfParts>
    <vt:vector baseType="lpstr" size="10">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Company/>
  <Template/>
  <Manager/>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2012-04-26T19:52:59Z</dcterms:created>
  <dc:creator>EPM</dc:creator>
  <dcterms:modified xsi:type="dcterms:W3CDTF">2014-04-01T19:30:40Z</dcterms:modified>
  <cp:revision>0</cp:revision>
  <dc:title>Diapositiva 1</dc:title>
</cp:coreProperties>
</file>

<file path=docProps/custom.xml><?xml version="1.0" encoding="utf-8"?>
<Properties xmlns="http://schemas.openxmlformats.org/officeDocument/2006/custom-properties" xmlns:vt="http://schemas.openxmlformats.org/officeDocument/2006/docPropsVTypes">
  <property pid="2" fmtid="{D5CDD505-2E9C-101B-9397-08002B2CF9AE}" name="my_tag_name">
    <vt:lpwstr>MetaClean sync </vt:lpwstr>
  </property>
</Properties>
</file>