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no"?>
<Relationships xmlns="http://schemas.openxmlformats.org/package/2006/relationships">
<Relationship Id="rId1" Target="ppt/presentation.xml" Type="http://schemas.openxmlformats.org/officeDocument/2006/relationships/officeDocument"/>
<Relationship Id="rId2" Target="docProps/thumbnail.jpeg" Type="http://schemas.openxmlformats.org/package/2006/relationships/metadata/thumbnail"/>
<Relationship Id="rId3" Target="docProps/core.xml" Type="http://schemas.openxmlformats.org/package/2006/relationships/metadata/core-properties"/>
<Relationship Id="rId4" Target="docProps/app.xml" Type="http://schemas.openxmlformats.org/officeDocument/2006/relationships/extended-properties"/>
<Relationship Id="rId5" Target="docProps/custom.xml" Type="http://schemas.openxmlformats.org/officeDocument/2006/relationships/custom-properties"/>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6" r:id="rId5"/>
    <p:sldId id="302" r:id="rId6"/>
    <p:sldId id="335" r:id="rId7"/>
    <p:sldId id="332" r:id="rId8"/>
    <p:sldId id="349" r:id="rId9"/>
    <p:sldId id="359" r:id="rId10"/>
    <p:sldId id="358" r:id="rId11"/>
    <p:sldId id="311" r:id="rId12"/>
    <p:sldId id="262" r:id="rId13"/>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GYORY ZABALA URIBE" initials="MZU" lastIdx="4" clrIdx="0"/>
  <p:cmAuthor id="1" name="dell" initials="d" lastIdx="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BF0C"/>
    <a:srgbClr val="007635"/>
    <a:srgbClr val="007934"/>
    <a:srgbClr val="FF9933"/>
    <a:srgbClr val="FF6600"/>
    <a:srgbClr val="CC00CC"/>
    <a:srgbClr val="FFFF99"/>
    <a:srgbClr val="FEE6EF"/>
    <a:srgbClr val="7AD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Estilo medio 3 - Énfasi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Estilo claro 3 - Acento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1" autoAdjust="0"/>
    <p:restoredTop sz="94624" autoAdjust="0"/>
  </p:normalViewPr>
  <p:slideViewPr>
    <p:cSldViewPr snapToGrid="0">
      <p:cViewPr>
        <p:scale>
          <a:sx n="70" d="100"/>
          <a:sy n="70" d="100"/>
        </p:scale>
        <p:origin x="-1109" y="-58"/>
      </p:cViewPr>
      <p:guideLst>
        <p:guide orient="horz" pos="2160"/>
        <p:guide pos="2880"/>
      </p:guideLst>
    </p:cSldViewPr>
  </p:slideViewPr>
  <p:outlineViewPr>
    <p:cViewPr>
      <p:scale>
        <a:sx n="33" d="100"/>
        <a:sy n="33" d="100"/>
      </p:scale>
      <p:origin x="0" y="4522"/>
    </p:cViewPr>
  </p:outlineViewPr>
  <p:notesTextViewPr>
    <p:cViewPr>
      <p:scale>
        <a:sx n="100" d="100"/>
        <a:sy n="100" d="100"/>
      </p:scale>
      <p:origin x="0" y="0"/>
    </p:cViewPr>
  </p:notesTextViewPr>
  <p:gridSpacing cx="72008" cy="72008"/>
</p:viewPr>
</file>

<file path=ppt/_rels/presentation.xml.rels><?xml version="1.0" encoding="UTF-8" standalone="no"?>
<Relationships xmlns="http://schemas.openxmlformats.org/package/2006/relationships">
<Relationship Id="rId1" Target="../customXml/item1.xml" Type="http://schemas.openxmlformats.org/officeDocument/2006/relationships/customXml"/>
<Relationship Id="rId10" Target="slides/slide6.xml" Type="http://schemas.openxmlformats.org/officeDocument/2006/relationships/slide"/>
<Relationship Id="rId11" Target="slides/slide7.xml" Type="http://schemas.openxmlformats.org/officeDocument/2006/relationships/slide"/>
<Relationship Id="rId12" Target="slides/slide8.xml" Type="http://schemas.openxmlformats.org/officeDocument/2006/relationships/slide"/>
<Relationship Id="rId13" Target="slides/slide9.xml" Type="http://schemas.openxmlformats.org/officeDocument/2006/relationships/slide"/>
<Relationship Id="rId14" Target="notesMasters/notesMaster1.xml" Type="http://schemas.openxmlformats.org/officeDocument/2006/relationships/notesMaster"/>
<Relationship Id="rId15" Target="commentAuthors.xml" Type="http://schemas.openxmlformats.org/officeDocument/2006/relationships/commentAuthors"/>
<Relationship Id="rId16" Target="presProps.xml" Type="http://schemas.openxmlformats.org/officeDocument/2006/relationships/presProps"/>
<Relationship Id="rId17" Target="viewProps.xml" Type="http://schemas.openxmlformats.org/officeDocument/2006/relationships/viewProps"/>
<Relationship Id="rId18" Target="theme/theme1.xml" Type="http://schemas.openxmlformats.org/officeDocument/2006/relationships/theme"/>
<Relationship Id="rId19" Target="tableStyles.xml" Type="http://schemas.openxmlformats.org/officeDocument/2006/relationships/tableStyles"/>
<Relationship Id="rId2" Target="../customXml/item2.xml" Type="http://schemas.openxmlformats.org/officeDocument/2006/relationships/customXml"/>
<Relationship Id="rId3" Target="../customXml/item3.xml" Type="http://schemas.openxmlformats.org/officeDocument/2006/relationships/customXml"/>
<Relationship Id="rId4" Target="slideMasters/slideMaster1.xml" Type="http://schemas.openxmlformats.org/officeDocument/2006/relationships/slideMaster"/>
<Relationship Id="rId5" Target="slides/slide1.xml" Type="http://schemas.openxmlformats.org/officeDocument/2006/relationships/slide"/>
<Relationship Id="rId6" Target="slides/slide2.xml" Type="http://schemas.openxmlformats.org/officeDocument/2006/relationships/slide"/>
<Relationship Id="rId7" Target="slides/slide3.xml" Type="http://schemas.openxmlformats.org/officeDocument/2006/relationships/slide"/>
<Relationship Id="rId8" Target="slides/slide4.xml" Type="http://schemas.openxmlformats.org/officeDocument/2006/relationships/slide"/>
<Relationship Id="rId9" Target="slides/slide5.xml" Type="http://schemas.openxmlformats.org/officeDocument/2006/relationships/slide"/>
</Relationships>

</file>

<file path=ppt/notesMasters/_rels/notesMaster1.xml.rels><?xml version="1.0" encoding="UTF-8" standalone="no"?>
<Relationships xmlns="http://schemas.openxmlformats.org/package/2006/relationships">
<Relationship Id="rId1" Target="../theme/theme2.xml" Type="http://schemas.openxmlformats.org/officeDocument/2006/relationships/theme"/>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BE8CDA-3D05-4DD0-8715-E76C1A60743B}" type="datetimeFigureOut">
              <a:rPr lang="es-CO" smtClean="0"/>
              <a:pPr/>
              <a:t>01/04/2014</a:t>
            </a:fld>
            <a:endParaRPr lang="es-CO"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184D17-2FDB-4EC8-BDEC-7A251800F36C}" type="slidenum">
              <a:rPr lang="es-CO" smtClean="0"/>
              <a:pPr/>
              <a:t>‹Nº›</a:t>
            </a:fld>
            <a:endParaRPr lang="es-CO" dirty="0"/>
          </a:p>
        </p:txBody>
      </p:sp>
    </p:spTree>
    <p:extLst>
      <p:ext uri="{BB962C8B-B14F-4D97-AF65-F5344CB8AC3E}">
        <p14:creationId xmlns:p14="http://schemas.microsoft.com/office/powerpoint/2010/main" val="3717311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xml" Type="http://schemas.openxmlformats.org/officeDocument/2006/relationships/slide"/>
</Relationships>

</file>

<file path=ppt/notesSlides/_rels/notesSlide2.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2.xml" Type="http://schemas.openxmlformats.org/officeDocument/2006/relationships/slide"/>
</Relationships>

</file>

<file path=ppt/notesSlides/_rels/notesSlide3.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3.xml" Type="http://schemas.openxmlformats.org/officeDocument/2006/relationships/slide"/>
</Relationships>

</file>

<file path=ppt/notesSlides/_rels/notesSlide4.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9.xml" Type="http://schemas.openxmlformats.org/officeDocument/2006/relationships/slide"/>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0184D17-2FDB-4EC8-BDEC-7A251800F36C}" type="slidenum">
              <a:rPr lang="es-CO" smtClean="0"/>
              <a:pPr/>
              <a:t>1</a:t>
            </a:fld>
            <a:endParaRPr lang="es-CO"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0184D17-2FDB-4EC8-BDEC-7A251800F36C}" type="slidenum">
              <a:rPr lang="es-CO" smtClean="0"/>
              <a:pPr/>
              <a:t>2</a:t>
            </a:fld>
            <a:endParaRPr lang="es-CO"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altLang="es-CO" dirty="0" smtClean="0"/>
          </a:p>
        </p:txBody>
      </p:sp>
      <p:sp>
        <p:nvSpPr>
          <p:cNvPr id="4" name="3 Marcador de número de diapositiva"/>
          <p:cNvSpPr>
            <a:spLocks noGrp="1"/>
          </p:cNvSpPr>
          <p:nvPr>
            <p:ph type="sldNum" sz="quarter" idx="5"/>
          </p:nvPr>
        </p:nvSpPr>
        <p:spPr/>
        <p:txBody>
          <a:bodyPr/>
          <a:lstStyle/>
          <a:p>
            <a:pPr>
              <a:defRPr/>
            </a:pPr>
            <a:fld id="{AED81BE7-66B2-4D56-A94A-61CA4A26060D}" type="slidenum">
              <a:rPr lang="es-CO" smtClean="0"/>
              <a:pPr>
                <a:defRPr/>
              </a:pPr>
              <a:t>3</a:t>
            </a:fld>
            <a:endParaRPr lang="es-CO"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0184D17-2FDB-4EC8-BDEC-7A251800F36C}" type="slidenum">
              <a:rPr lang="es-CO" smtClean="0"/>
              <a:pPr/>
              <a:t>9</a:t>
            </a:fld>
            <a:endParaRPr lang="es-CO" dirty="0"/>
          </a:p>
        </p:txBody>
      </p:sp>
    </p:spTree>
  </p:cSld>
  <p:clrMapOvr>
    <a:masterClrMapping/>
  </p:clrMapOvr>
</p:notes>
</file>

<file path=ppt/slideLayouts/_rels/slideLayout1.xml.rels><?xml version="1.0" encoding="UTF-8" standalone="no"?>
<Relationships xmlns="http://schemas.openxmlformats.org/package/2006/relationships">
<Relationship Id="rId1" Target="../slideMasters/slideMaster1.xml" Type="http://schemas.openxmlformats.org/officeDocument/2006/relationships/slideMaster"/>
<Relationship Id="rId2" Target="../media/image1.jpeg" Type="http://schemas.openxmlformats.org/officeDocument/2006/relationships/image"/>
</Relationships>

</file>

<file path=ppt/slideLayouts/_rels/slideLayout2.xml.rels><?xml version="1.0" encoding="UTF-8" standalone="no"?>
<Relationships xmlns="http://schemas.openxmlformats.org/package/2006/relationships">
<Relationship Id="rId1" Target="../slideMasters/slideMaster1.xml" Type="http://schemas.openxmlformats.org/officeDocument/2006/relationships/slideMaster"/>
<Relationship Id="rId2" Target="../media/image2.jpeg" Type="http://schemas.openxmlformats.org/officeDocument/2006/relationships/image"/>
</Relationships>

</file>

<file path=ppt/slideLayouts/_rels/slideLayout3.xml.rels><?xml version="1.0" encoding="UTF-8" standalone="no"?>
<Relationships xmlns="http://schemas.openxmlformats.org/package/2006/relationships">
<Relationship Id="rId1" Target="../slideMasters/slideMaster1.xml" Type="http://schemas.openxmlformats.org/officeDocument/2006/relationships/slideMaster"/>
<Relationship Id="rId2" Target="../media/image2.jpeg" Type="http://schemas.openxmlformats.org/officeDocument/2006/relationships/image"/>
</Relationships>

</file>

<file path=ppt/slideLayouts/_rels/slideLayout4.xml.rels><?xml version="1.0" encoding="UTF-8" standalone="no"?>
<Relationships xmlns="http://schemas.openxmlformats.org/package/2006/relationships">
<Relationship Id="rId1" Target="../slideMasters/slideMaster1.xml" Type="http://schemas.openxmlformats.org/officeDocument/2006/relationships/slideMaster"/>
<Relationship Id="rId2" Target="../media/image2.jpeg" Type="http://schemas.openxmlformats.org/officeDocument/2006/relationships/image"/>
</Relationships>

</file>

<file path=ppt/slideLayouts/_rels/slideLayout5.xml.rels><?xml version="1.0" encoding="UTF-8" standalone="no"?>
<Relationships xmlns="http://schemas.openxmlformats.org/package/2006/relationships">
<Relationship Id="rId1" Target="../slideMasters/slideMaster1.xml" Type="http://schemas.openxmlformats.org/officeDocument/2006/relationships/slideMaster"/>
<Relationship Id="rId2" Target="../media/image2.jpeg" Type="http://schemas.openxmlformats.org/officeDocument/2006/relationships/image"/>
</Relationships>

</file>

<file path=ppt/slideLayouts/_rels/slideLayout6.xml.rels><?xml version="1.0" encoding="UTF-8" standalone="no"?>
<Relationships xmlns="http://schemas.openxmlformats.org/package/2006/relationships">
<Relationship Id="rId1" Target="../slideMasters/slideMaster1.xml" Type="http://schemas.openxmlformats.org/officeDocument/2006/relationships/slideMaster"/>
<Relationship Id="rId2" Target="../media/image2.jpeg" Type="http://schemas.openxmlformats.org/officeDocument/2006/relationships/image"/>
</Relationships>

</file>

<file path=ppt/slideLayouts/_rels/slideLayout7.xml.rels><?xml version="1.0" encoding="UTF-8" standalone="no"?>
<Relationships xmlns="http://schemas.openxmlformats.org/package/2006/relationships">
<Relationship Id="rId1" Target="../slideMasters/slideMaster1.xml" Type="http://schemas.openxmlformats.org/officeDocument/2006/relationships/slideMaster"/>
<Relationship Id="rId2" Target="../media/image2.jpeg" Type="http://schemas.openxmlformats.org/officeDocument/2006/relationships/image"/>
</Relationships>

</file>

<file path=ppt/slideLayouts/_rels/slideLayout8.xml.rels><?xml version="1.0" encoding="UTF-8" standalone="no"?>
<Relationships xmlns="http://schemas.openxmlformats.org/package/2006/relationships">
<Relationship Id="rId1" Target="../slideMasters/slideMaster1.xml" Type="http://schemas.openxmlformats.org/officeDocument/2006/relationships/slideMaster"/>
<Relationship Id="rId2" Target="../media/image3.jpeg" Type="http://schemas.openxmlformats.org/officeDocument/2006/relationships/image"/>
</Relationships>

</file>

<file path=ppt/slideLayouts/_rels/slideLayout9.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inicial">
    <p:spTree>
      <p:nvGrpSpPr>
        <p:cNvPr id="1" name=""/>
        <p:cNvGrpSpPr/>
        <p:nvPr/>
      </p:nvGrpSpPr>
      <p:grpSpPr>
        <a:xfrm>
          <a:off x="0" y="0"/>
          <a:ext cx="0" cy="0"/>
          <a:chOff x="0" y="0"/>
          <a:chExt cx="0" cy="0"/>
        </a:xfrm>
      </p:grpSpPr>
      <p:pic>
        <p:nvPicPr>
          <p:cNvPr id="7" name="6 Imagen" descr="PlantillaInicialPresentacion.jpg"/>
          <p:cNvPicPr>
            <a:picLocks noChangeAspect="1"/>
          </p:cNvPicPr>
          <p:nvPr userDrawn="1"/>
        </p:nvPicPr>
        <p:blipFill>
          <a:blip r:embed="rId2" cstate="print"/>
          <a:stretch>
            <a:fillRect/>
          </a:stretch>
        </p:blipFill>
        <p:spPr>
          <a:xfrm>
            <a:off x="0" y="0"/>
            <a:ext cx="9144000" cy="68580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Diapositiva Agenda">
    <p:spTree>
      <p:nvGrpSpPr>
        <p:cNvPr id="1" name=""/>
        <p:cNvGrpSpPr/>
        <p:nvPr/>
      </p:nvGrpSpPr>
      <p:grpSpPr>
        <a:xfrm>
          <a:off x="0" y="0"/>
          <a:ext cx="0" cy="0"/>
          <a:chOff x="0" y="0"/>
          <a:chExt cx="0" cy="0"/>
        </a:xfrm>
      </p:grpSpPr>
      <p:pic>
        <p:nvPicPr>
          <p:cNvPr id="8" name="7 Imagen" descr="04_Plantilla_contenidos.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1 Título"/>
          <p:cNvSpPr>
            <a:spLocks noGrp="1"/>
          </p:cNvSpPr>
          <p:nvPr>
            <p:ph type="title" hasCustomPrompt="1"/>
          </p:nvPr>
        </p:nvSpPr>
        <p:spPr>
          <a:xfrm>
            <a:off x="467544" y="332656"/>
            <a:ext cx="7571184" cy="792088"/>
          </a:xfrm>
          <a:prstGeom prst="rect">
            <a:avLst/>
          </a:prstGeom>
        </p:spPr>
        <p:txBody>
          <a:bodyPr>
            <a:normAutofit/>
          </a:bodyPr>
          <a:lstStyle>
            <a:lvl1pPr algn="l">
              <a:defRPr sz="2800" b="1">
                <a:solidFill>
                  <a:srgbClr val="007934"/>
                </a:solidFill>
                <a:latin typeface="Trebuchet MS" pitchFamily="34" charset="0"/>
              </a:defRPr>
            </a:lvl1pPr>
          </a:lstStyle>
          <a:p>
            <a:r>
              <a:rPr lang="es-ES" dirty="0" smtClean="0"/>
              <a:t>Título agenda </a:t>
            </a:r>
            <a:endParaRPr lang="es-CO" dirty="0"/>
          </a:p>
        </p:txBody>
      </p:sp>
      <p:sp>
        <p:nvSpPr>
          <p:cNvPr id="3" name="2 Marcador de contenido"/>
          <p:cNvSpPr>
            <a:spLocks noGrp="1"/>
          </p:cNvSpPr>
          <p:nvPr>
            <p:ph idx="1" hasCustomPrompt="1"/>
          </p:nvPr>
        </p:nvSpPr>
        <p:spPr>
          <a:xfrm>
            <a:off x="457200" y="1988840"/>
            <a:ext cx="7931224" cy="3600401"/>
          </a:xfrm>
          <a:prstGeom prst="rect">
            <a:avLst/>
          </a:prstGeom>
        </p:spPr>
        <p:txBody>
          <a:bodyPr>
            <a:normAutofit/>
          </a:bodyPr>
          <a:lstStyle>
            <a:lvl1pPr>
              <a:buFont typeface="Courier New" pitchFamily="49" charset="0"/>
              <a:buChar char="o"/>
              <a:defRPr sz="2000" b="1" baseline="0">
                <a:solidFill>
                  <a:schemeClr val="tx1">
                    <a:lumMod val="65000"/>
                    <a:lumOff val="35000"/>
                  </a:schemeClr>
                </a:solidFill>
                <a:latin typeface="Trebuchet MS" pitchFamily="34" charset="0"/>
              </a:defRPr>
            </a:lvl1pPr>
            <a:lvl2pPr>
              <a:buFont typeface="Arial" pitchFamily="34" charset="0"/>
              <a:buChar char="•"/>
              <a:defRPr sz="1600" baseline="0">
                <a:solidFill>
                  <a:schemeClr val="tx1">
                    <a:lumMod val="50000"/>
                    <a:lumOff val="50000"/>
                  </a:schemeClr>
                </a:solidFill>
                <a:latin typeface="Trebuchet MS" pitchFamily="34" charset="0"/>
              </a:defRPr>
            </a:lvl2pPr>
          </a:lstStyle>
          <a:p>
            <a:pPr lvl="0"/>
            <a:r>
              <a:rPr lang="es-ES" dirty="0" smtClean="0"/>
              <a:t>Título subtema 1</a:t>
            </a:r>
          </a:p>
          <a:p>
            <a:pPr lvl="1"/>
            <a:r>
              <a:rPr lang="es-ES" dirty="0" smtClean="0"/>
              <a:t>Título subtema 1.1</a:t>
            </a:r>
          </a:p>
          <a:p>
            <a:pPr lvl="1"/>
            <a:r>
              <a:rPr lang="es-ES" dirty="0" smtClean="0"/>
              <a:t>Título subtema 1.2</a:t>
            </a:r>
          </a:p>
          <a:p>
            <a:pPr lvl="0"/>
            <a:r>
              <a:rPr lang="es-ES" dirty="0" smtClean="0"/>
              <a:t>Título subtema 2</a:t>
            </a:r>
          </a:p>
          <a:p>
            <a:pPr lvl="1"/>
            <a:r>
              <a:rPr lang="es-ES" dirty="0" smtClean="0"/>
              <a:t>Título subtema 2.1</a:t>
            </a:r>
          </a:p>
          <a:p>
            <a:pPr lvl="1"/>
            <a:r>
              <a:rPr lang="es-ES" dirty="0" smtClean="0"/>
              <a:t>Título Subtema 2.2</a:t>
            </a:r>
          </a:p>
          <a:p>
            <a:pPr lvl="0"/>
            <a:r>
              <a:rPr lang="es-ES" dirty="0" smtClean="0"/>
              <a:t>Título subtema 3</a:t>
            </a:r>
          </a:p>
          <a:p>
            <a:pPr lvl="1"/>
            <a:r>
              <a:rPr lang="es-ES" dirty="0" smtClean="0"/>
              <a:t>Título subtema 3.1</a:t>
            </a:r>
          </a:p>
          <a:p>
            <a:pPr lvl="1"/>
            <a:r>
              <a:rPr lang="es-ES" dirty="0" smtClean="0"/>
              <a:t>Título Subtema 3.2</a:t>
            </a:r>
            <a:endParaRPr lang="es-CO" dirty="0"/>
          </a:p>
        </p:txBody>
      </p:sp>
      <p:sp>
        <p:nvSpPr>
          <p:cNvPr id="5" name="1 Título"/>
          <p:cNvSpPr txBox="1">
            <a:spLocks/>
          </p:cNvSpPr>
          <p:nvPr userDrawn="1"/>
        </p:nvSpPr>
        <p:spPr>
          <a:xfrm>
            <a:off x="467544" y="1340768"/>
            <a:ext cx="7571184" cy="504056"/>
          </a:xfrm>
          <a:prstGeom prst="rect">
            <a:avLst/>
          </a:prstGeom>
        </p:spPr>
        <p:txBody>
          <a:bodyPr>
            <a:normAutofit/>
          </a:bodyPr>
          <a:lstStyle>
            <a:lvl1pPr algn="l">
              <a:defRPr sz="2800" b="1">
                <a:solidFill>
                  <a:srgbClr val="007934"/>
                </a:solidFill>
                <a:latin typeface="Trebuchet MS"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s-CO" sz="2400" b="1" i="0" u="none" strike="noStrike" kern="1200" cap="none" spc="0" normalizeH="0" baseline="0" noProof="0" dirty="0">
              <a:ln>
                <a:noFill/>
              </a:ln>
              <a:solidFill>
                <a:srgbClr val="5DBF0C"/>
              </a:solidFill>
              <a:effectLst/>
              <a:uLnTx/>
              <a:uFillTx/>
              <a:latin typeface="Trebuchet MS" pitchFamily="34" charset="0"/>
              <a:ea typeface="+mj-ea"/>
              <a:cs typeface="+mj-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título presentación">
    <p:spTree>
      <p:nvGrpSpPr>
        <p:cNvPr id="1" name=""/>
        <p:cNvGrpSpPr/>
        <p:nvPr/>
      </p:nvGrpSpPr>
      <p:grpSpPr>
        <a:xfrm>
          <a:off x="0" y="0"/>
          <a:ext cx="0" cy="0"/>
          <a:chOff x="0" y="0"/>
          <a:chExt cx="0" cy="0"/>
        </a:xfrm>
      </p:grpSpPr>
      <p:pic>
        <p:nvPicPr>
          <p:cNvPr id="4" name="3 Imagen" descr="04_Plantilla_contenidos.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1 Título"/>
          <p:cNvSpPr>
            <a:spLocks noGrp="1"/>
          </p:cNvSpPr>
          <p:nvPr>
            <p:ph type="title" hasCustomPrompt="1"/>
          </p:nvPr>
        </p:nvSpPr>
        <p:spPr>
          <a:xfrm>
            <a:off x="1115616" y="2780928"/>
            <a:ext cx="6768752" cy="1362075"/>
          </a:xfrm>
          <a:prstGeom prst="rect">
            <a:avLst/>
          </a:prstGeom>
        </p:spPr>
        <p:txBody>
          <a:bodyPr anchor="t"/>
          <a:lstStyle>
            <a:lvl1pPr algn="ctr">
              <a:lnSpc>
                <a:spcPts val="4000"/>
              </a:lnSpc>
              <a:defRPr lang="es-CO" sz="4000" b="1" baseline="0" dirty="0">
                <a:solidFill>
                  <a:srgbClr val="007934"/>
                </a:solidFill>
                <a:latin typeface="Trebuchet MS" pitchFamily="34" charset="0"/>
              </a:defRPr>
            </a:lvl1pPr>
          </a:lstStyle>
          <a:p>
            <a:r>
              <a:rPr lang="es-ES" dirty="0" smtClean="0"/>
              <a:t>Título principal de la</a:t>
            </a:r>
            <a:br>
              <a:rPr lang="es-ES" dirty="0" smtClean="0"/>
            </a:br>
            <a:r>
              <a:rPr lang="es-ES" dirty="0" smtClean="0"/>
              <a:t>Presentación</a:t>
            </a:r>
            <a:endParaRPr lang="es-CO"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títulos">
    <p:spTree>
      <p:nvGrpSpPr>
        <p:cNvPr id="1" name=""/>
        <p:cNvGrpSpPr/>
        <p:nvPr/>
      </p:nvGrpSpPr>
      <p:grpSpPr>
        <a:xfrm>
          <a:off x="0" y="0"/>
          <a:ext cx="0" cy="0"/>
          <a:chOff x="0" y="0"/>
          <a:chExt cx="0" cy="0"/>
        </a:xfrm>
      </p:grpSpPr>
      <p:pic>
        <p:nvPicPr>
          <p:cNvPr id="6" name="5 Imagen" descr="04_Plantilla_contenidos.jpg"/>
          <p:cNvPicPr>
            <a:picLocks noChangeAspect="1"/>
          </p:cNvPicPr>
          <p:nvPr userDrawn="1"/>
        </p:nvPicPr>
        <p:blipFill>
          <a:blip r:embed="rId2" cstate="print"/>
          <a:stretch>
            <a:fillRect/>
          </a:stretch>
        </p:blipFill>
        <p:spPr>
          <a:xfrm>
            <a:off x="0" y="0"/>
            <a:ext cx="9144000" cy="6858000"/>
          </a:xfrm>
          <a:prstGeom prst="rect">
            <a:avLst/>
          </a:prstGeom>
        </p:spPr>
      </p:pic>
      <p:sp>
        <p:nvSpPr>
          <p:cNvPr id="11" name="1 Título"/>
          <p:cNvSpPr>
            <a:spLocks noGrp="1"/>
          </p:cNvSpPr>
          <p:nvPr>
            <p:ph type="title" hasCustomPrompt="1"/>
          </p:nvPr>
        </p:nvSpPr>
        <p:spPr>
          <a:xfrm>
            <a:off x="539552" y="1556792"/>
            <a:ext cx="3816424" cy="3744416"/>
          </a:xfrm>
          <a:prstGeom prst="rect">
            <a:avLst/>
          </a:prstGeom>
        </p:spPr>
        <p:txBody>
          <a:bodyPr/>
          <a:lstStyle>
            <a:lvl1pPr algn="just">
              <a:defRPr sz="1800">
                <a:solidFill>
                  <a:schemeClr val="tx1">
                    <a:lumMod val="65000"/>
                    <a:lumOff val="35000"/>
                  </a:schemeClr>
                </a:solidFill>
                <a:latin typeface="Trebuchet MS" pitchFamily="34" charset="0"/>
              </a:defRPr>
            </a:lvl1pPr>
          </a:lstStyle>
          <a:p>
            <a:r>
              <a:rPr lang="es-ES" dirty="0" smtClean="0"/>
              <a:t>Texto párrafo subtema, escriba aquí la información relacionada con el subtema. Texto párrafo subtema, escriba aquí la información relacionada con el subtema. Texto párrafo subtema, escriba aquí la información relacionada con el subtema. Texto párrafo subtema, escriba aquí la información relacionada con el subtema.</a:t>
            </a:r>
            <a:endParaRPr lang="es-CO" dirty="0"/>
          </a:p>
        </p:txBody>
      </p:sp>
      <p:sp>
        <p:nvSpPr>
          <p:cNvPr id="12" name="2 Marcador de texto"/>
          <p:cNvSpPr>
            <a:spLocks noGrp="1"/>
          </p:cNvSpPr>
          <p:nvPr>
            <p:ph type="body" idx="13" hasCustomPrompt="1"/>
          </p:nvPr>
        </p:nvSpPr>
        <p:spPr>
          <a:xfrm>
            <a:off x="539552" y="260649"/>
            <a:ext cx="7772400" cy="288032"/>
          </a:xfrm>
          <a:prstGeom prst="rect">
            <a:avLst/>
          </a:prstGeom>
        </p:spPr>
        <p:txBody>
          <a:bodyPr anchor="b"/>
          <a:lstStyle>
            <a:lvl1pPr marL="0" indent="0">
              <a:buNone/>
              <a:defRPr sz="1400" baseline="0">
                <a:solidFill>
                  <a:schemeClr val="tx1">
                    <a:tint val="75000"/>
                  </a:schemeClr>
                </a:solidFill>
                <a:latin typeface="Trebuchet MS"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dirty="0" smtClean="0"/>
              <a:t>Tema principal presentación</a:t>
            </a:r>
          </a:p>
        </p:txBody>
      </p:sp>
      <p:sp>
        <p:nvSpPr>
          <p:cNvPr id="13" name="2 Marcador de texto"/>
          <p:cNvSpPr>
            <a:spLocks noGrp="1"/>
          </p:cNvSpPr>
          <p:nvPr>
            <p:ph type="body" idx="14" hasCustomPrompt="1"/>
          </p:nvPr>
        </p:nvSpPr>
        <p:spPr>
          <a:xfrm>
            <a:off x="544016" y="548680"/>
            <a:ext cx="7772400" cy="432048"/>
          </a:xfrm>
          <a:prstGeom prst="rect">
            <a:avLst/>
          </a:prstGeom>
        </p:spPr>
        <p:txBody>
          <a:bodyPr anchor="b"/>
          <a:lstStyle>
            <a:lvl1pPr marL="0" indent="0">
              <a:buNone/>
              <a:defRPr sz="3200" b="1" baseline="0">
                <a:solidFill>
                  <a:srgbClr val="007934"/>
                </a:solidFill>
                <a:latin typeface="Trebuchet MS"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dirty="0" smtClean="0"/>
              <a:t>Título diapositiva</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título - subtítulo">
    <p:spTree>
      <p:nvGrpSpPr>
        <p:cNvPr id="1" name=""/>
        <p:cNvGrpSpPr/>
        <p:nvPr/>
      </p:nvGrpSpPr>
      <p:grpSpPr>
        <a:xfrm>
          <a:off x="0" y="0"/>
          <a:ext cx="0" cy="0"/>
          <a:chOff x="0" y="0"/>
          <a:chExt cx="0" cy="0"/>
        </a:xfrm>
      </p:grpSpPr>
      <p:pic>
        <p:nvPicPr>
          <p:cNvPr id="9" name="8 Imagen" descr="04_Plantilla_contenidos.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1 Título"/>
          <p:cNvSpPr>
            <a:spLocks noGrp="1"/>
          </p:cNvSpPr>
          <p:nvPr>
            <p:ph type="title" hasCustomPrompt="1"/>
          </p:nvPr>
        </p:nvSpPr>
        <p:spPr>
          <a:xfrm>
            <a:off x="539552" y="1844824"/>
            <a:ext cx="3816424" cy="3384376"/>
          </a:xfrm>
          <a:prstGeom prst="rect">
            <a:avLst/>
          </a:prstGeom>
        </p:spPr>
        <p:txBody>
          <a:bodyPr/>
          <a:lstStyle>
            <a:lvl1pPr algn="just">
              <a:defRPr sz="1800">
                <a:solidFill>
                  <a:schemeClr val="tx1">
                    <a:lumMod val="65000"/>
                    <a:lumOff val="35000"/>
                  </a:schemeClr>
                </a:solidFill>
                <a:latin typeface="Trebuchet MS" pitchFamily="34" charset="0"/>
              </a:defRPr>
            </a:lvl1pPr>
          </a:lstStyle>
          <a:p>
            <a:r>
              <a:rPr lang="es-ES" dirty="0" smtClean="0"/>
              <a:t>Texto párrafo subtema, escriba aquí la información relacionada con el subtema. Texto párrafo subtema, escriba aquí la información relacionada con el subtema. Texto párrafo subtema, escriba aquí la información relacionada con el subtema. Texto párrafo subtema, escriba aquí la información relacionada con el subtema.</a:t>
            </a:r>
            <a:endParaRPr lang="es-CO" dirty="0"/>
          </a:p>
        </p:txBody>
      </p:sp>
      <p:sp>
        <p:nvSpPr>
          <p:cNvPr id="6" name="2 Marcador de texto"/>
          <p:cNvSpPr>
            <a:spLocks noGrp="1"/>
          </p:cNvSpPr>
          <p:nvPr>
            <p:ph type="body" idx="15" hasCustomPrompt="1"/>
          </p:nvPr>
        </p:nvSpPr>
        <p:spPr>
          <a:xfrm>
            <a:off x="544016" y="1340768"/>
            <a:ext cx="7772400" cy="432048"/>
          </a:xfrm>
          <a:prstGeom prst="rect">
            <a:avLst/>
          </a:prstGeom>
        </p:spPr>
        <p:txBody>
          <a:bodyPr anchor="b"/>
          <a:lstStyle>
            <a:lvl1pPr marL="0" indent="0">
              <a:buNone/>
              <a:defRPr sz="2400" b="1" baseline="0">
                <a:solidFill>
                  <a:srgbClr val="5DBF0C"/>
                </a:solidFill>
                <a:latin typeface="Trebuchet MS"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dirty="0" smtClean="0"/>
              <a:t>Subtítulo diapositiva</a:t>
            </a:r>
          </a:p>
        </p:txBody>
      </p:sp>
      <p:sp>
        <p:nvSpPr>
          <p:cNvPr id="7" name="2 Marcador de texto"/>
          <p:cNvSpPr>
            <a:spLocks noGrp="1"/>
          </p:cNvSpPr>
          <p:nvPr>
            <p:ph type="body" idx="13" hasCustomPrompt="1"/>
          </p:nvPr>
        </p:nvSpPr>
        <p:spPr>
          <a:xfrm>
            <a:off x="539552" y="260649"/>
            <a:ext cx="7772400" cy="288032"/>
          </a:xfrm>
          <a:prstGeom prst="rect">
            <a:avLst/>
          </a:prstGeom>
        </p:spPr>
        <p:txBody>
          <a:bodyPr anchor="b"/>
          <a:lstStyle>
            <a:lvl1pPr marL="0" indent="0">
              <a:buNone/>
              <a:defRPr sz="1400" baseline="0">
                <a:solidFill>
                  <a:schemeClr val="tx1">
                    <a:tint val="75000"/>
                  </a:schemeClr>
                </a:solidFill>
                <a:latin typeface="Trebuchet MS"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dirty="0" smtClean="0"/>
              <a:t>Tema principal presentación</a:t>
            </a:r>
          </a:p>
        </p:txBody>
      </p:sp>
      <p:sp>
        <p:nvSpPr>
          <p:cNvPr id="11" name="2 Marcador de texto"/>
          <p:cNvSpPr>
            <a:spLocks noGrp="1"/>
          </p:cNvSpPr>
          <p:nvPr>
            <p:ph type="body" idx="14" hasCustomPrompt="1"/>
          </p:nvPr>
        </p:nvSpPr>
        <p:spPr>
          <a:xfrm>
            <a:off x="544016" y="548680"/>
            <a:ext cx="7772400" cy="432048"/>
          </a:xfrm>
          <a:prstGeom prst="rect">
            <a:avLst/>
          </a:prstGeom>
        </p:spPr>
        <p:txBody>
          <a:bodyPr anchor="b"/>
          <a:lstStyle>
            <a:lvl1pPr marL="0" indent="0">
              <a:buNone/>
              <a:defRPr sz="3200" b="1" baseline="0">
                <a:solidFill>
                  <a:srgbClr val="007934"/>
                </a:solidFill>
                <a:latin typeface="Trebuchet MS"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dirty="0" smtClean="0"/>
              <a:t>Título diapositiva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Diseño personalizado">
    <p:spTree>
      <p:nvGrpSpPr>
        <p:cNvPr id="1" name=""/>
        <p:cNvGrpSpPr/>
        <p:nvPr/>
      </p:nvGrpSpPr>
      <p:grpSpPr>
        <a:xfrm>
          <a:off x="0" y="0"/>
          <a:ext cx="0" cy="0"/>
          <a:chOff x="0" y="0"/>
          <a:chExt cx="0" cy="0"/>
        </a:xfrm>
      </p:grpSpPr>
      <p:pic>
        <p:nvPicPr>
          <p:cNvPr id="7" name="6 Imagen" descr="04_Plantilla_contenidos.jpg"/>
          <p:cNvPicPr>
            <a:picLocks noChangeAspect="1"/>
          </p:cNvPicPr>
          <p:nvPr userDrawn="1"/>
        </p:nvPicPr>
        <p:blipFill>
          <a:blip r:embed="rId2" cstate="print"/>
          <a:stretch>
            <a:fillRect/>
          </a:stretch>
        </p:blipFill>
        <p:spPr>
          <a:xfrm>
            <a:off x="0" y="0"/>
            <a:ext cx="9144000" cy="6858000"/>
          </a:xfrm>
          <a:prstGeom prst="rect">
            <a:avLst/>
          </a:prstGeom>
        </p:spPr>
      </p:pic>
      <p:sp>
        <p:nvSpPr>
          <p:cNvPr id="4" name="1 Título"/>
          <p:cNvSpPr>
            <a:spLocks noGrp="1"/>
          </p:cNvSpPr>
          <p:nvPr>
            <p:ph type="title" hasCustomPrompt="1"/>
          </p:nvPr>
        </p:nvSpPr>
        <p:spPr>
          <a:xfrm>
            <a:off x="467544" y="332656"/>
            <a:ext cx="7571184" cy="792088"/>
          </a:xfrm>
          <a:prstGeom prst="rect">
            <a:avLst/>
          </a:prstGeom>
        </p:spPr>
        <p:txBody>
          <a:bodyPr>
            <a:normAutofit/>
          </a:bodyPr>
          <a:lstStyle>
            <a:lvl1pPr algn="l">
              <a:defRPr sz="2800" b="1" baseline="0">
                <a:solidFill>
                  <a:srgbClr val="007934"/>
                </a:solidFill>
                <a:latin typeface="Trebuchet MS" pitchFamily="34" charset="0"/>
              </a:defRPr>
            </a:lvl1pPr>
          </a:lstStyle>
          <a:p>
            <a:r>
              <a:rPr lang="es-ES" dirty="0" smtClean="0"/>
              <a:t>Contacto</a:t>
            </a:r>
            <a:endParaRPr lang="es-CO" dirty="0"/>
          </a:p>
        </p:txBody>
      </p:sp>
      <p:sp>
        <p:nvSpPr>
          <p:cNvPr id="5" name="2 Marcador de contenido"/>
          <p:cNvSpPr>
            <a:spLocks noGrp="1"/>
          </p:cNvSpPr>
          <p:nvPr>
            <p:ph idx="1" hasCustomPrompt="1"/>
          </p:nvPr>
        </p:nvSpPr>
        <p:spPr>
          <a:xfrm>
            <a:off x="457200" y="1463040"/>
            <a:ext cx="7931224" cy="4126201"/>
          </a:xfrm>
          <a:prstGeom prst="rect">
            <a:avLst/>
          </a:prstGeom>
        </p:spPr>
        <p:txBody>
          <a:bodyPr>
            <a:normAutofit/>
          </a:bodyPr>
          <a:lstStyle>
            <a:lvl1pPr>
              <a:buFont typeface="Courier New" pitchFamily="49" charset="0"/>
              <a:buChar char="o"/>
              <a:defRPr sz="2000" b="1" baseline="0">
                <a:solidFill>
                  <a:schemeClr val="tx1">
                    <a:lumMod val="65000"/>
                    <a:lumOff val="35000"/>
                  </a:schemeClr>
                </a:solidFill>
                <a:latin typeface="Trebuchet MS" pitchFamily="34" charset="0"/>
              </a:defRPr>
            </a:lvl1pPr>
            <a:lvl2pPr>
              <a:buFont typeface="Arial" pitchFamily="34" charset="0"/>
              <a:buChar char="•"/>
              <a:defRPr sz="1600" baseline="0">
                <a:solidFill>
                  <a:schemeClr val="tx1">
                    <a:lumMod val="50000"/>
                    <a:lumOff val="50000"/>
                  </a:schemeClr>
                </a:solidFill>
                <a:latin typeface="Trebuchet MS" pitchFamily="34" charset="0"/>
              </a:defRPr>
            </a:lvl2pPr>
          </a:lstStyle>
          <a:p>
            <a:pPr lvl="0"/>
            <a:r>
              <a:rPr lang="es-ES" dirty="0" smtClean="0"/>
              <a:t>Nombre expositor</a:t>
            </a:r>
          </a:p>
          <a:p>
            <a:pPr marL="719138" lvl="1" indent="0">
              <a:lnSpc>
                <a:spcPct val="150000"/>
              </a:lnSpc>
              <a:buNone/>
            </a:pPr>
            <a:r>
              <a:rPr lang="es-CO" dirty="0" smtClean="0"/>
              <a:t>correoexpositor@epm.com.co</a:t>
            </a:r>
            <a:br>
              <a:rPr lang="es-CO" dirty="0" smtClean="0"/>
            </a:br>
            <a:r>
              <a:rPr lang="es-CO" dirty="0" smtClean="0"/>
              <a:t>Teléfono: +57-4 380 8080 </a:t>
            </a:r>
            <a:br>
              <a:rPr lang="es-CO" dirty="0" smtClean="0"/>
            </a:br>
            <a:r>
              <a:rPr lang="es-CO" dirty="0" smtClean="0"/>
              <a:t>Móvil: 300 123 4567</a:t>
            </a:r>
          </a:p>
          <a:p>
            <a:pPr marL="719138" lvl="1" indent="0">
              <a:lnSpc>
                <a:spcPct val="150000"/>
              </a:lnSpc>
              <a:buNone/>
            </a:pPr>
            <a:r>
              <a:rPr lang="es-CO" dirty="0" smtClean="0"/>
              <a:t>Fax: +57-4 265 9350 </a:t>
            </a:r>
            <a:endParaRPr lang="es-ES" dirty="0" smtClean="0"/>
          </a:p>
        </p:txBody>
      </p:sp>
      <p:sp>
        <p:nvSpPr>
          <p:cNvPr id="6" name="1 Título"/>
          <p:cNvSpPr txBox="1">
            <a:spLocks/>
          </p:cNvSpPr>
          <p:nvPr userDrawn="1"/>
        </p:nvSpPr>
        <p:spPr>
          <a:xfrm>
            <a:off x="467544" y="1340768"/>
            <a:ext cx="7571184" cy="504056"/>
          </a:xfrm>
          <a:prstGeom prst="rect">
            <a:avLst/>
          </a:prstGeom>
        </p:spPr>
        <p:txBody>
          <a:bodyPr>
            <a:normAutofit/>
          </a:bodyPr>
          <a:lstStyle>
            <a:lvl1pPr algn="l">
              <a:defRPr sz="2800" b="1">
                <a:solidFill>
                  <a:srgbClr val="007934"/>
                </a:solidFill>
                <a:latin typeface="Trebuchet MS"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s-CO" sz="2400" b="1" i="0" u="none" strike="noStrike" kern="1200" cap="none" spc="0" normalizeH="0" baseline="0" noProof="0" dirty="0">
              <a:ln>
                <a:noFill/>
              </a:ln>
              <a:solidFill>
                <a:srgbClr val="5DBF0C"/>
              </a:solidFill>
              <a:effectLst/>
              <a:uLnTx/>
              <a:uFillTx/>
              <a:latin typeface="Trebuchet MS" pitchFamily="34" charset="0"/>
              <a:ea typeface="+mj-ea"/>
              <a:cs typeface="+mj-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Diseño personalizado">
    <p:spTree>
      <p:nvGrpSpPr>
        <p:cNvPr id="1" name=""/>
        <p:cNvGrpSpPr/>
        <p:nvPr/>
      </p:nvGrpSpPr>
      <p:grpSpPr>
        <a:xfrm>
          <a:off x="0" y="0"/>
          <a:ext cx="0" cy="0"/>
          <a:chOff x="0" y="0"/>
          <a:chExt cx="0" cy="0"/>
        </a:xfrm>
      </p:grpSpPr>
      <p:pic>
        <p:nvPicPr>
          <p:cNvPr id="7" name="6 Imagen" descr="04_Plantilla_contenidos.jpg"/>
          <p:cNvPicPr>
            <a:picLocks noChangeAspect="1"/>
          </p:cNvPicPr>
          <p:nvPr userDrawn="1"/>
        </p:nvPicPr>
        <p:blipFill>
          <a:blip r:embed="rId2" cstate="print"/>
          <a:stretch>
            <a:fillRect/>
          </a:stretch>
        </p:blipFill>
        <p:spPr>
          <a:xfrm>
            <a:off x="0" y="0"/>
            <a:ext cx="9144000" cy="6858000"/>
          </a:xfrm>
          <a:prstGeom prst="rect">
            <a:avLst/>
          </a:prstGeom>
        </p:spPr>
      </p:pic>
      <p:sp>
        <p:nvSpPr>
          <p:cNvPr id="4" name="1 Título"/>
          <p:cNvSpPr>
            <a:spLocks noGrp="1"/>
          </p:cNvSpPr>
          <p:nvPr>
            <p:ph type="title" hasCustomPrompt="1"/>
          </p:nvPr>
        </p:nvSpPr>
        <p:spPr>
          <a:xfrm>
            <a:off x="467544" y="332656"/>
            <a:ext cx="7571184" cy="792088"/>
          </a:xfrm>
          <a:prstGeom prst="rect">
            <a:avLst/>
          </a:prstGeom>
        </p:spPr>
        <p:txBody>
          <a:bodyPr>
            <a:normAutofit/>
          </a:bodyPr>
          <a:lstStyle>
            <a:lvl1pPr algn="l">
              <a:defRPr sz="2800" b="1" baseline="0">
                <a:solidFill>
                  <a:srgbClr val="007934"/>
                </a:solidFill>
                <a:latin typeface="Trebuchet MS" pitchFamily="34" charset="0"/>
              </a:defRPr>
            </a:lvl1pPr>
          </a:lstStyle>
          <a:p>
            <a:r>
              <a:rPr lang="es-ES" dirty="0" smtClean="0"/>
              <a:t>Bibliografía / </a:t>
            </a:r>
            <a:r>
              <a:rPr lang="es-ES" dirty="0" err="1" smtClean="0"/>
              <a:t>cibergrafía</a:t>
            </a:r>
            <a:r>
              <a:rPr lang="es-ES" dirty="0" smtClean="0"/>
              <a:t> / créditos</a:t>
            </a:r>
            <a:endParaRPr lang="es-CO" dirty="0"/>
          </a:p>
        </p:txBody>
      </p:sp>
      <p:sp>
        <p:nvSpPr>
          <p:cNvPr id="5" name="2 Marcador de contenido"/>
          <p:cNvSpPr>
            <a:spLocks noGrp="1"/>
          </p:cNvSpPr>
          <p:nvPr>
            <p:ph idx="1" hasCustomPrompt="1"/>
          </p:nvPr>
        </p:nvSpPr>
        <p:spPr>
          <a:xfrm>
            <a:off x="457200" y="1463040"/>
            <a:ext cx="7931224" cy="4126201"/>
          </a:xfrm>
          <a:prstGeom prst="rect">
            <a:avLst/>
          </a:prstGeom>
        </p:spPr>
        <p:txBody>
          <a:bodyPr>
            <a:normAutofit/>
          </a:bodyPr>
          <a:lstStyle>
            <a:lvl1pPr>
              <a:buFont typeface="Courier New" pitchFamily="49" charset="0"/>
              <a:buChar char="o"/>
              <a:defRPr sz="2000" b="1" baseline="0">
                <a:solidFill>
                  <a:schemeClr val="tx1">
                    <a:lumMod val="65000"/>
                    <a:lumOff val="35000"/>
                  </a:schemeClr>
                </a:solidFill>
                <a:latin typeface="Trebuchet MS" pitchFamily="34" charset="0"/>
              </a:defRPr>
            </a:lvl1pPr>
            <a:lvl2pPr>
              <a:buFont typeface="Arial" pitchFamily="34" charset="0"/>
              <a:buChar char="•"/>
              <a:defRPr sz="1600" baseline="0">
                <a:solidFill>
                  <a:schemeClr val="tx1">
                    <a:lumMod val="50000"/>
                    <a:lumOff val="50000"/>
                  </a:schemeClr>
                </a:solidFill>
                <a:latin typeface="Trebuchet MS" pitchFamily="34" charset="0"/>
              </a:defRPr>
            </a:lvl2pPr>
          </a:lstStyle>
          <a:p>
            <a:pPr lvl="0"/>
            <a:r>
              <a:rPr lang="es-ES" dirty="0" smtClean="0"/>
              <a:t>Nombre libro</a:t>
            </a:r>
          </a:p>
          <a:p>
            <a:pPr lvl="1"/>
            <a:r>
              <a:rPr lang="es-ES" dirty="0" smtClean="0"/>
              <a:t>Autor / Edición  / página / </a:t>
            </a:r>
          </a:p>
          <a:p>
            <a:pPr lvl="0"/>
            <a:r>
              <a:rPr lang="es-ES" dirty="0" smtClean="0"/>
              <a:t>Nombre sitio web</a:t>
            </a:r>
          </a:p>
          <a:p>
            <a:pPr lvl="1"/>
            <a:r>
              <a:rPr lang="es-ES" dirty="0" smtClean="0"/>
              <a:t>Enlace / fecha</a:t>
            </a:r>
          </a:p>
          <a:p>
            <a:pPr lvl="0"/>
            <a:r>
              <a:rPr lang="es-ES" dirty="0" smtClean="0"/>
              <a:t>Colaboradores</a:t>
            </a:r>
          </a:p>
          <a:p>
            <a:pPr lvl="1"/>
            <a:r>
              <a:rPr lang="es-CO" dirty="0" smtClean="0"/>
              <a:t>Nombre colaborador</a:t>
            </a:r>
          </a:p>
        </p:txBody>
      </p:sp>
      <p:sp>
        <p:nvSpPr>
          <p:cNvPr id="6" name="1 Título"/>
          <p:cNvSpPr txBox="1">
            <a:spLocks/>
          </p:cNvSpPr>
          <p:nvPr userDrawn="1"/>
        </p:nvSpPr>
        <p:spPr>
          <a:xfrm>
            <a:off x="467544" y="1340768"/>
            <a:ext cx="7571184" cy="504056"/>
          </a:xfrm>
          <a:prstGeom prst="rect">
            <a:avLst/>
          </a:prstGeom>
        </p:spPr>
        <p:txBody>
          <a:bodyPr>
            <a:normAutofit/>
          </a:bodyPr>
          <a:lstStyle>
            <a:lvl1pPr algn="l">
              <a:defRPr sz="2800" b="1">
                <a:solidFill>
                  <a:srgbClr val="007934"/>
                </a:solidFill>
                <a:latin typeface="Trebuchet MS"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s-CO" sz="2400" b="1" i="0" u="none" strike="noStrike" kern="1200" cap="none" spc="0" normalizeH="0" baseline="0" noProof="0" dirty="0">
              <a:ln>
                <a:noFill/>
              </a:ln>
              <a:solidFill>
                <a:srgbClr val="5DBF0C"/>
              </a:solidFill>
              <a:effectLst/>
              <a:uLnTx/>
              <a:uFillTx/>
              <a:latin typeface="Trebuchet MS" pitchFamily="34" charset="0"/>
              <a:ea typeface="+mj-ea"/>
              <a:cs typeface="+mj-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apositiva agradecimiento">
    <p:spTree>
      <p:nvGrpSpPr>
        <p:cNvPr id="1" name=""/>
        <p:cNvGrpSpPr/>
        <p:nvPr/>
      </p:nvGrpSpPr>
      <p:grpSpPr>
        <a:xfrm>
          <a:off x="0" y="0"/>
          <a:ext cx="0" cy="0"/>
          <a:chOff x="0" y="0"/>
          <a:chExt cx="0" cy="0"/>
        </a:xfrm>
      </p:grpSpPr>
      <p:pic>
        <p:nvPicPr>
          <p:cNvPr id="3" name="2 Imagen" descr="08_Agradecimiento.jpg"/>
          <p:cNvPicPr>
            <a:picLocks noChangeAspect="1"/>
          </p:cNvPicPr>
          <p:nvPr userDrawn="1"/>
        </p:nvPicPr>
        <p:blipFill>
          <a:blip r:embed="rId2" cstate="print"/>
          <a:stretch>
            <a:fillRect/>
          </a:stretch>
        </p:blipFill>
        <p:spPr>
          <a:xfrm>
            <a:off x="0" y="0"/>
            <a:ext cx="9144000" cy="685800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Separador 02">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no"?>
<Relationships xmlns="http://schemas.openxmlformats.org/package/2006/relationships">
<Relationship Id="rId1" Target="../slideLayouts/slideLayout1.xml" Type="http://schemas.openxmlformats.org/officeDocument/2006/relationships/slideLayout"/>
<Relationship Id="rId10" Target="../theme/theme1.xml" Type="http://schemas.openxmlformats.org/officeDocument/2006/relationships/theme"/>
<Relationship Id="rId2" Target="../slideLayouts/slideLayout2.xml" Type="http://schemas.openxmlformats.org/officeDocument/2006/relationships/slideLayout"/>
<Relationship Id="rId3" Target="../slideLayouts/slideLayout3.xml" Type="http://schemas.openxmlformats.org/officeDocument/2006/relationships/slideLayout"/>
<Relationship Id="rId4" Target="../slideLayouts/slideLayout4.xml" Type="http://schemas.openxmlformats.org/officeDocument/2006/relationships/slideLayout"/>
<Relationship Id="rId5" Target="../slideLayouts/slideLayout5.xml" Type="http://schemas.openxmlformats.org/officeDocument/2006/relationships/slideLayout"/>
<Relationship Id="rId6" Target="../slideLayouts/slideLayout6.xml" Type="http://schemas.openxmlformats.org/officeDocument/2006/relationships/slideLayout"/>
<Relationship Id="rId7" Target="../slideLayouts/slideLayout7.xml" Type="http://schemas.openxmlformats.org/officeDocument/2006/relationships/slideLayout"/>
<Relationship Id="rId8" Target="../slideLayouts/slideLayout8.xml" Type="http://schemas.openxmlformats.org/officeDocument/2006/relationships/slideLayout"/>
<Relationship Id="rId9" Target="../slideLayouts/slideLayout9.xml" Type="http://schemas.openxmlformats.org/officeDocument/2006/relationships/slideLayout"/>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61" r:id="rId5"/>
    <p:sldLayoutId id="2147483669" r:id="rId6"/>
    <p:sldLayoutId id="2147483670" r:id="rId7"/>
    <p:sldLayoutId id="2147483662" r:id="rId8"/>
    <p:sldLayoutId id="2147483671"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
<Relationships xmlns="http://schemas.openxmlformats.org/package/2006/relationships">
<Relationship Id="rId1" Target="../slideLayouts/slideLayout1.xml" Type="http://schemas.openxmlformats.org/officeDocument/2006/relationships/slideLayout"/>
<Relationship Id="rId2" Target="../notesSlides/notesSlide1.xml" Type="http://schemas.openxmlformats.org/officeDocument/2006/relationships/notesSlide"/>
</Relationships>

</file>

<file path=ppt/slides/_rels/slide2.xml.rels><?xml version="1.0" encoding="UTF-8" standalone="no"?>
<Relationships xmlns="http://schemas.openxmlformats.org/package/2006/relationships">
<Relationship Id="rId1" Target="../slideLayouts/slideLayout9.xml" Type="http://schemas.openxmlformats.org/officeDocument/2006/relationships/slideLayout"/>
<Relationship Id="rId2" Target="../notesSlides/notesSlide2.xml" Type="http://schemas.openxmlformats.org/officeDocument/2006/relationships/notesSlide"/>
<Relationship Id="rId3" Target="../media/image4.jpeg" Type="http://schemas.openxmlformats.org/officeDocument/2006/relationships/image"/>
<Relationship Id="rId4" Target="../media/image5.png" Type="http://schemas.openxmlformats.org/officeDocument/2006/relationships/image"/>
</Relationships>

</file>

<file path=ppt/slides/_rels/slide3.xml.rels><?xml version="1.0" encoding="UTF-8" standalone="no"?>
<Relationships xmlns="http://schemas.openxmlformats.org/package/2006/relationships">
<Relationship Id="rId1" Target="../slideLayouts/slideLayout3.xml" Type="http://schemas.openxmlformats.org/officeDocument/2006/relationships/slideLayout"/>
<Relationship Id="rId2" Target="../notesSlides/notesSlide3.xml" Type="http://schemas.openxmlformats.org/officeDocument/2006/relationships/notesSlide"/>
</Relationships>

</file>

<file path=ppt/slides/_rels/slide4.xml.rels><?xml version="1.0" encoding="UTF-8" standalone="no"?>
<Relationships xmlns="http://schemas.openxmlformats.org/package/2006/relationships">
<Relationship Id="rId1" Target="../slideLayouts/slideLayout5.xml" Type="http://schemas.openxmlformats.org/officeDocument/2006/relationships/slideLayout"/>
</Relationships>

</file>

<file path=ppt/slides/_rels/slide5.xml.rels><?xml version="1.0" encoding="UTF-8" standalone="no"?>
<Relationships xmlns="http://schemas.openxmlformats.org/package/2006/relationships">
<Relationship Id="rId1" Target="../slideLayouts/slideLayout5.xml" Type="http://schemas.openxmlformats.org/officeDocument/2006/relationships/slideLayout"/>
</Relationships>

</file>

<file path=ppt/slides/_rels/slide6.xml.rels><?xml version="1.0" encoding="UTF-8" standalone="no"?>
<Relationships xmlns="http://schemas.openxmlformats.org/package/2006/relationships">
<Relationship Id="rId1" Target="../slideLayouts/slideLayout5.xml" Type="http://schemas.openxmlformats.org/officeDocument/2006/relationships/slideLayout"/>
</Relationships>

</file>

<file path=ppt/slides/_rels/slide7.xml.rels><?xml version="1.0" encoding="UTF-8" standalone="no"?>
<Relationships xmlns="http://schemas.openxmlformats.org/package/2006/relationships">
<Relationship Id="rId1" Target="../slideLayouts/slideLayout5.xml" Type="http://schemas.openxmlformats.org/officeDocument/2006/relationships/slideLayout"/>
</Relationships>

</file>

<file path=ppt/slides/_rels/slide8.xml.rels><?xml version="1.0" encoding="UTF-8" standalone="no"?>
<Relationships xmlns="http://schemas.openxmlformats.org/package/2006/relationships">
<Relationship Id="rId1" Target="../slideLayouts/slideLayout5.xml" Type="http://schemas.openxmlformats.org/officeDocument/2006/relationships/slideLayout"/>
</Relationships>

</file>

<file path=ppt/slides/_rels/slide9.xml.rels><?xml version="1.0" encoding="UTF-8" standalone="no"?>
<Relationships xmlns="http://schemas.openxmlformats.org/package/2006/relationships">
<Relationship Id="rId1" Target="../slideLayouts/slideLayout8.xml" Type="http://schemas.openxmlformats.org/officeDocument/2006/relationships/slideLayout"/>
<Relationship Id="rId2" Target="../notesSlides/notesSlide4.xml" Type="http://schemas.openxmlformats.org/officeDocument/2006/relationships/notesSlide"/>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134732015_niña3.jpg"/>
          <p:cNvPicPr>
            <a:picLocks noChangeAspect="1"/>
          </p:cNvPicPr>
          <p:nvPr/>
        </p:nvPicPr>
        <p:blipFill>
          <a:blip r:embed="rId3" cstate="print"/>
          <a:stretch>
            <a:fillRect/>
          </a:stretch>
        </p:blipFill>
        <p:spPr>
          <a:xfrm>
            <a:off x="0" y="0"/>
            <a:ext cx="9144000" cy="6858000"/>
          </a:xfrm>
          <a:prstGeom prst="rect">
            <a:avLst/>
          </a:prstGeom>
        </p:spPr>
      </p:pic>
      <p:pic>
        <p:nvPicPr>
          <p:cNvPr id="15" name="14 Imagen" descr="CapaSeparadorTemaPlantilla.png"/>
          <p:cNvPicPr>
            <a:picLocks noChangeAspect="1"/>
          </p:cNvPicPr>
          <p:nvPr/>
        </p:nvPicPr>
        <p:blipFill>
          <a:blip r:embed="rId4" cstate="print"/>
          <a:stretch>
            <a:fillRect/>
          </a:stretch>
        </p:blipFill>
        <p:spPr>
          <a:xfrm>
            <a:off x="1" y="0"/>
            <a:ext cx="9143999" cy="6858000"/>
          </a:xfrm>
          <a:prstGeom prst="rect">
            <a:avLst/>
          </a:prstGeom>
        </p:spPr>
      </p:pic>
      <p:sp>
        <p:nvSpPr>
          <p:cNvPr id="6" name="7 Marcador de texto"/>
          <p:cNvSpPr txBox="1">
            <a:spLocks/>
          </p:cNvSpPr>
          <p:nvPr/>
        </p:nvSpPr>
        <p:spPr>
          <a:xfrm>
            <a:off x="2319924" y="6032522"/>
            <a:ext cx="6428284" cy="432048"/>
          </a:xfrm>
          <a:prstGeom prst="rect">
            <a:avLst/>
          </a:prstGeom>
        </p:spPr>
        <p:txBody>
          <a:bodyPr/>
          <a:lstStyle/>
          <a:p>
            <a:pPr marL="342900" lvl="0" indent="-342900">
              <a:spcBef>
                <a:spcPct val="20000"/>
              </a:spcBef>
              <a:defRPr/>
            </a:pPr>
            <a:r>
              <a:rPr kumimoji="0" lang="es-CO" sz="3200" b="1" i="0" u="none" strike="noStrike" kern="1200" cap="none" spc="0" normalizeH="0" baseline="0" noProof="0" dirty="0" smtClean="0">
                <a:ln>
                  <a:noFill/>
                </a:ln>
                <a:solidFill>
                  <a:srgbClr val="007635"/>
                </a:solidFill>
                <a:effectLst/>
                <a:uLnTx/>
                <a:uFillTx/>
                <a:latin typeface="Trebuchet MS" pitchFamily="34" charset="0"/>
              </a:rPr>
              <a:t>Plan Anual Auditoría 2014 </a:t>
            </a:r>
            <a:endParaRPr kumimoji="0" lang="es-CO" sz="3200" b="1" i="0" u="none" strike="noStrike" kern="1200" cap="none" spc="0" normalizeH="0" baseline="0" noProof="0" dirty="0">
              <a:ln>
                <a:noFill/>
              </a:ln>
              <a:solidFill>
                <a:srgbClr val="007635"/>
              </a:solidFill>
              <a:effectLst/>
              <a:uLnTx/>
              <a:uFillTx/>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Tabla"/>
          <p:cNvGraphicFramePr>
            <a:graphicFrameLocks noGrp="1"/>
          </p:cNvGraphicFramePr>
          <p:nvPr>
            <p:extLst>
              <p:ext uri="{D42A27DB-BD31-4B8C-83A1-F6EECF244321}">
                <p14:modId xmlns:p14="http://schemas.microsoft.com/office/powerpoint/2010/main" val="3681114439"/>
              </p:ext>
            </p:extLst>
          </p:nvPr>
        </p:nvGraphicFramePr>
        <p:xfrm>
          <a:off x="1908175" y="1039645"/>
          <a:ext cx="5121275" cy="2052722"/>
        </p:xfrm>
        <a:graphic>
          <a:graphicData uri="http://schemas.openxmlformats.org/drawingml/2006/table">
            <a:tbl>
              <a:tblPr firstRow="1" bandRow="1">
                <a:tableStyleId>{5C22544A-7EE6-4342-B048-85BDC9FD1C3A}</a:tableStyleId>
              </a:tblPr>
              <a:tblGrid>
                <a:gridCol w="3393351"/>
                <a:gridCol w="1727924"/>
              </a:tblGrid>
              <a:tr h="579178">
                <a:tc>
                  <a:txBody>
                    <a:bodyPr/>
                    <a:lstStyle/>
                    <a:p>
                      <a:pPr algn="ctr"/>
                      <a:r>
                        <a:rPr lang="es-CO" sz="1600" dirty="0" smtClean="0">
                          <a:solidFill>
                            <a:schemeClr val="tx1"/>
                          </a:solidFill>
                        </a:rPr>
                        <a:t>Recursos</a:t>
                      </a:r>
                      <a:endParaRPr lang="es-CO" sz="1600" dirty="0">
                        <a:solidFill>
                          <a:schemeClr val="tx1"/>
                        </a:solidFill>
                      </a:endParaRPr>
                    </a:p>
                  </a:txBody>
                  <a:tcPr marL="91412" marR="91412"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rgbClr val="92D050">
                        <a:alpha val="46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600" dirty="0" smtClean="0">
                          <a:solidFill>
                            <a:schemeClr val="tx1"/>
                          </a:solidFill>
                        </a:rPr>
                        <a:t>Disponibilidad 2014</a:t>
                      </a:r>
                    </a:p>
                  </a:txBody>
                  <a:tcPr marL="91412" marR="91412" marT="45734" marB="45734"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rgbClr val="92D050">
                        <a:alpha val="46000"/>
                      </a:srgbClr>
                    </a:solidFill>
                  </a:tcPr>
                </a:tc>
              </a:tr>
              <a:tr h="3683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600" dirty="0" smtClean="0">
                          <a:solidFill>
                            <a:schemeClr val="tx1"/>
                          </a:solidFill>
                        </a:rPr>
                        <a:t>Profesionales de Auditoria</a:t>
                      </a:r>
                      <a:r>
                        <a:rPr lang="es-CO" sz="1600" baseline="0" dirty="0" smtClean="0">
                          <a:solidFill>
                            <a:schemeClr val="tx1"/>
                          </a:solidFill>
                        </a:rPr>
                        <a:t> Interna</a:t>
                      </a:r>
                      <a:endParaRPr lang="es-CO" sz="1600" dirty="0" smtClean="0">
                        <a:solidFill>
                          <a:schemeClr val="tx1"/>
                        </a:solidFill>
                      </a:endParaRPr>
                    </a:p>
                  </a:txBody>
                  <a:tcPr marL="91412" marR="91412"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r>
                        <a:rPr lang="es-CO" sz="1600" dirty="0" smtClean="0">
                          <a:solidFill>
                            <a:schemeClr val="tx1"/>
                          </a:solidFill>
                        </a:rPr>
                        <a:t>2</a:t>
                      </a:r>
                      <a:endParaRPr lang="es-CO" sz="1600" dirty="0">
                        <a:solidFill>
                          <a:schemeClr val="tx1"/>
                        </a:solidFill>
                      </a:endParaRPr>
                    </a:p>
                  </a:txBody>
                  <a:tcPr marL="91412" marR="91412" marT="45734" marB="45734"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368386">
                <a:tc>
                  <a:txBody>
                    <a:bodyPr/>
                    <a:lstStyle/>
                    <a:p>
                      <a:r>
                        <a:rPr lang="es-CO" sz="1600" dirty="0" smtClean="0">
                          <a:solidFill>
                            <a:schemeClr val="tx1"/>
                          </a:solidFill>
                        </a:rPr>
                        <a:t>Horas Operativas (aseguramiento)</a:t>
                      </a:r>
                      <a:endParaRPr lang="es-CO" sz="1600" dirty="0">
                        <a:solidFill>
                          <a:schemeClr val="tx1"/>
                        </a:solidFill>
                      </a:endParaRPr>
                    </a:p>
                  </a:txBody>
                  <a:tcPr marL="91412" marR="91412"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r>
                        <a:rPr lang="es-CO" sz="1600" dirty="0" smtClean="0">
                          <a:solidFill>
                            <a:schemeClr val="tx1"/>
                          </a:solidFill>
                        </a:rPr>
                        <a:t>2.640</a:t>
                      </a:r>
                      <a:endParaRPr lang="es-CO" sz="1600" dirty="0">
                        <a:solidFill>
                          <a:schemeClr val="tx1"/>
                        </a:solidFill>
                      </a:endParaRPr>
                    </a:p>
                  </a:txBody>
                  <a:tcPr marL="91412" marR="91412" marT="45734" marB="45734"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3683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600" dirty="0" smtClean="0">
                          <a:solidFill>
                            <a:schemeClr val="tx1"/>
                          </a:solidFill>
                        </a:rPr>
                        <a:t>Horas Operativas (Consultoría)</a:t>
                      </a:r>
                      <a:endParaRPr lang="es-CO" sz="1600" dirty="0">
                        <a:solidFill>
                          <a:schemeClr val="tx1"/>
                        </a:solidFill>
                      </a:endParaRPr>
                    </a:p>
                  </a:txBody>
                  <a:tcPr marL="91412" marR="91412"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r>
                        <a:rPr lang="es-CO" sz="1600" dirty="0" smtClean="0">
                          <a:solidFill>
                            <a:schemeClr val="tx1"/>
                          </a:solidFill>
                        </a:rPr>
                        <a:t>843</a:t>
                      </a:r>
                      <a:endParaRPr lang="es-CO" sz="1600" dirty="0">
                        <a:solidFill>
                          <a:schemeClr val="tx1"/>
                        </a:solidFill>
                      </a:endParaRPr>
                    </a:p>
                  </a:txBody>
                  <a:tcPr marL="91412" marR="91412" marT="45734" marB="45734"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368386">
                <a:tc>
                  <a:txBody>
                    <a:bodyPr/>
                    <a:lstStyle/>
                    <a:p>
                      <a:r>
                        <a:rPr lang="es-CO" sz="1600" dirty="0" smtClean="0">
                          <a:solidFill>
                            <a:schemeClr val="tx1"/>
                          </a:solidFill>
                        </a:rPr>
                        <a:t>Horas No Operativas</a:t>
                      </a:r>
                      <a:endParaRPr lang="es-CO" sz="1600" dirty="0">
                        <a:solidFill>
                          <a:schemeClr val="tx1"/>
                        </a:solidFill>
                      </a:endParaRPr>
                    </a:p>
                  </a:txBody>
                  <a:tcPr marL="91412" marR="91412"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CO" sz="1600" dirty="0" smtClean="0">
                          <a:solidFill>
                            <a:schemeClr val="tx1"/>
                          </a:solidFill>
                        </a:rPr>
                        <a:t>927</a:t>
                      </a:r>
                      <a:endParaRPr lang="es-CO" sz="1600" dirty="0">
                        <a:solidFill>
                          <a:schemeClr val="tx1"/>
                        </a:solidFill>
                      </a:endParaRPr>
                    </a:p>
                  </a:txBody>
                  <a:tcPr marL="91412" marR="91412" marT="45734" marB="45734"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7 Rectángulo"/>
          <p:cNvSpPr/>
          <p:nvPr/>
        </p:nvSpPr>
        <p:spPr>
          <a:xfrm>
            <a:off x="974370" y="3243421"/>
            <a:ext cx="7605712" cy="3416320"/>
          </a:xfrm>
          <a:prstGeom prst="rect">
            <a:avLst/>
          </a:prstGeom>
        </p:spPr>
        <p:txBody>
          <a:bodyPr>
            <a:spAutoFit/>
          </a:bodyPr>
          <a:lstStyle/>
          <a:p>
            <a:pPr>
              <a:buFont typeface="Wingdings" pitchFamily="2" charset="2"/>
              <a:buChar char="Ø"/>
              <a:defRPr/>
            </a:pPr>
            <a:r>
              <a:rPr lang="es-MX" dirty="0" smtClean="0">
                <a:latin typeface="+mn-lt"/>
              </a:rPr>
              <a:t>  Criterios </a:t>
            </a:r>
            <a:r>
              <a:rPr lang="es-MX" dirty="0">
                <a:latin typeface="+mn-lt"/>
              </a:rPr>
              <a:t>utilizados para elaborar el plan de auditoría:</a:t>
            </a:r>
          </a:p>
          <a:p>
            <a:pPr>
              <a:defRPr/>
            </a:pPr>
            <a:endParaRPr lang="es-MX" dirty="0">
              <a:latin typeface="+mn-lt"/>
            </a:endParaRPr>
          </a:p>
          <a:p>
            <a:pPr marL="447675" indent="-180975" algn="just">
              <a:buFont typeface="Arial" panose="020B0604020202020204" pitchFamily="34" charset="0"/>
              <a:buChar char="•"/>
              <a:defRPr/>
            </a:pPr>
            <a:r>
              <a:rPr lang="es-CO" dirty="0">
                <a:latin typeface="+mn-lt"/>
              </a:rPr>
              <a:t>Funciones primordialmente enfocadas al aseguramiento y la consulta </a:t>
            </a:r>
          </a:p>
          <a:p>
            <a:pPr marL="447675" indent="-180975" algn="just">
              <a:buFont typeface="Arial" panose="020B0604020202020204" pitchFamily="34" charset="0"/>
              <a:buChar char="•"/>
              <a:defRPr/>
            </a:pPr>
            <a:endParaRPr lang="es-CO" sz="1200" u="sng" dirty="0">
              <a:latin typeface="+mn-lt"/>
            </a:endParaRPr>
          </a:p>
          <a:p>
            <a:pPr marL="447675" indent="-180975" algn="just">
              <a:buFont typeface="Arial" panose="020B0604020202020204" pitchFamily="34" charset="0"/>
              <a:buChar char="•"/>
              <a:defRPr/>
            </a:pPr>
            <a:r>
              <a:rPr lang="es-MX" dirty="0">
                <a:latin typeface="+mn-lt"/>
              </a:rPr>
              <a:t>Requerimientos de EPM  y de la Administración</a:t>
            </a:r>
          </a:p>
          <a:p>
            <a:pPr marL="447675" indent="-180975" algn="just">
              <a:buFont typeface="Arial" panose="020B0604020202020204" pitchFamily="34" charset="0"/>
              <a:buChar char="•"/>
              <a:defRPr/>
            </a:pPr>
            <a:endParaRPr lang="es-CO" sz="1200" u="sng" dirty="0">
              <a:latin typeface="+mn-lt"/>
            </a:endParaRPr>
          </a:p>
          <a:p>
            <a:pPr marL="447675" indent="-180975" algn="just">
              <a:buFont typeface="Arial" panose="020B0604020202020204" pitchFamily="34" charset="0"/>
              <a:buChar char="•"/>
              <a:defRPr/>
            </a:pPr>
            <a:r>
              <a:rPr lang="es-CO" dirty="0">
                <a:latin typeface="+mn-lt"/>
              </a:rPr>
              <a:t>Revisión del Universo de Auditoria: procesos, proyectos y activos de Tecnología, utilizando la metodología y lineamientos enviados por la </a:t>
            </a:r>
            <a:r>
              <a:rPr lang="es-CO" dirty="0" smtClean="0">
                <a:latin typeface="+mn-lt"/>
              </a:rPr>
              <a:t>Vicepresidencia </a:t>
            </a:r>
            <a:r>
              <a:rPr lang="es-CO" dirty="0">
                <a:latin typeface="+mn-lt"/>
              </a:rPr>
              <a:t>de </a:t>
            </a:r>
            <a:r>
              <a:rPr lang="es-CO" dirty="0" smtClean="0">
                <a:latin typeface="+mn-lt"/>
              </a:rPr>
              <a:t>Auditoría Corporativa </a:t>
            </a:r>
            <a:r>
              <a:rPr lang="es-CO" dirty="0">
                <a:latin typeface="+mn-lt"/>
              </a:rPr>
              <a:t>de </a:t>
            </a:r>
            <a:r>
              <a:rPr lang="es-CO" dirty="0" smtClean="0">
                <a:latin typeface="+mn-lt"/>
              </a:rPr>
              <a:t>EPM.</a:t>
            </a:r>
            <a:endParaRPr lang="es-CO" dirty="0">
              <a:latin typeface="+mn-lt"/>
            </a:endParaRPr>
          </a:p>
          <a:p>
            <a:pPr marL="447675" indent="-180975" algn="just">
              <a:buFont typeface="Arial" panose="020B0604020202020204" pitchFamily="34" charset="0"/>
              <a:buChar char="•"/>
              <a:defRPr/>
            </a:pPr>
            <a:endParaRPr lang="es-CO" sz="1200" dirty="0">
              <a:latin typeface="+mn-lt"/>
            </a:endParaRPr>
          </a:p>
          <a:p>
            <a:pPr marL="447675" indent="-180975" algn="just">
              <a:buFont typeface="Arial" panose="020B0604020202020204" pitchFamily="34" charset="0"/>
              <a:buChar char="•"/>
              <a:defRPr/>
            </a:pPr>
            <a:r>
              <a:rPr lang="es-CO" dirty="0">
                <a:latin typeface="+mn-lt"/>
              </a:rPr>
              <a:t>Identificación de otras actividades de obligatorio cumplimiento y tareas administrativas.</a:t>
            </a:r>
            <a:endParaRPr lang="es-MX" dirty="0">
              <a:latin typeface="+mn-lt"/>
            </a:endParaRPr>
          </a:p>
        </p:txBody>
      </p:sp>
      <p:sp>
        <p:nvSpPr>
          <p:cNvPr id="11" name="3 Marcador de texto"/>
          <p:cNvSpPr txBox="1">
            <a:spLocks/>
          </p:cNvSpPr>
          <p:nvPr/>
        </p:nvSpPr>
        <p:spPr>
          <a:xfrm>
            <a:off x="539552" y="260649"/>
            <a:ext cx="7772400" cy="28803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CO" sz="1400" dirty="0">
                <a:solidFill>
                  <a:schemeClr val="tx1">
                    <a:tint val="75000"/>
                  </a:schemeClr>
                </a:solidFill>
                <a:latin typeface="Trebuchet MS" pitchFamily="34" charset="0"/>
              </a:rPr>
              <a:t>Plan Anual Auditoría 2014 </a:t>
            </a:r>
            <a:r>
              <a:rPr lang="es-CO" sz="1400" dirty="0" smtClean="0">
                <a:solidFill>
                  <a:schemeClr val="tx1">
                    <a:tint val="75000"/>
                  </a:schemeClr>
                </a:solidFill>
                <a:latin typeface="Trebuchet MS" pitchFamily="34" charset="0"/>
              </a:rPr>
              <a:t>AGUAS NACIONALES EPM</a:t>
            </a:r>
            <a:endParaRPr lang="es-CO" sz="1400" dirty="0">
              <a:solidFill>
                <a:schemeClr val="tx1">
                  <a:tint val="75000"/>
                </a:schemeClr>
              </a:solidFill>
              <a:latin typeface="Trebuchet MS" pitchFamily="34" charset="0"/>
            </a:endParaRPr>
          </a:p>
        </p:txBody>
      </p:sp>
      <p:sp>
        <p:nvSpPr>
          <p:cNvPr id="12" name="4 Marcador de texto"/>
          <p:cNvSpPr txBox="1">
            <a:spLocks/>
          </p:cNvSpPr>
          <p:nvPr/>
        </p:nvSpPr>
        <p:spPr>
          <a:xfrm>
            <a:off x="544016" y="412200"/>
            <a:ext cx="7772400" cy="43204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CO" b="1" dirty="0" smtClean="0">
                <a:solidFill>
                  <a:srgbClr val="007934"/>
                </a:solidFill>
                <a:latin typeface="Trebuchet MS" pitchFamily="34" charset="0"/>
              </a:rPr>
              <a:t>Aspectos Generales</a:t>
            </a:r>
            <a:endParaRPr lang="es-CO" b="1" dirty="0">
              <a:solidFill>
                <a:srgbClr val="007934"/>
              </a:solidFill>
              <a:latin typeface="Trebuchet MS" pitchFamily="34" charset="0"/>
            </a:endParaRPr>
          </a:p>
        </p:txBody>
      </p:sp>
    </p:spTree>
    <p:extLst>
      <p:ext uri="{BB962C8B-B14F-4D97-AF65-F5344CB8AC3E}">
        <p14:creationId xmlns:p14="http://schemas.microsoft.com/office/powerpoint/2010/main" val="385401586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idx="13"/>
          </p:nvPr>
        </p:nvSpPr>
        <p:spPr/>
        <p:txBody>
          <a:bodyPr/>
          <a:lstStyle/>
          <a:p>
            <a:r>
              <a:rPr lang="es-CO" dirty="0"/>
              <a:t>Plan Anual Auditoría 2014 AGUAS NACIONALES EPM</a:t>
            </a:r>
          </a:p>
        </p:txBody>
      </p:sp>
      <p:graphicFrame>
        <p:nvGraphicFramePr>
          <p:cNvPr id="11" name="10 Tabla"/>
          <p:cNvGraphicFramePr>
            <a:graphicFrameLocks noGrp="1"/>
          </p:cNvGraphicFramePr>
          <p:nvPr>
            <p:extLst>
              <p:ext uri="{D42A27DB-BD31-4B8C-83A1-F6EECF244321}">
                <p14:modId xmlns:p14="http://schemas.microsoft.com/office/powerpoint/2010/main" val="2843563354"/>
              </p:ext>
            </p:extLst>
          </p:nvPr>
        </p:nvGraphicFramePr>
        <p:xfrm>
          <a:off x="941697" y="1595912"/>
          <a:ext cx="7328847" cy="3324441"/>
        </p:xfrm>
        <a:graphic>
          <a:graphicData uri="http://schemas.openxmlformats.org/drawingml/2006/table">
            <a:tbl>
              <a:tblPr>
                <a:tableStyleId>{BDBED569-4797-4DF1-A0F4-6AAB3CD982D8}</a:tableStyleId>
              </a:tblPr>
              <a:tblGrid>
                <a:gridCol w="1886358"/>
                <a:gridCol w="978111"/>
                <a:gridCol w="691663"/>
                <a:gridCol w="691663"/>
                <a:gridCol w="754544"/>
                <a:gridCol w="649746"/>
                <a:gridCol w="838381"/>
                <a:gridCol w="838381"/>
              </a:tblGrid>
              <a:tr h="509872">
                <a:tc rowSpan="2">
                  <a:txBody>
                    <a:bodyPr/>
                    <a:lstStyle/>
                    <a:p>
                      <a:pPr algn="ctr" fontAlgn="b"/>
                      <a:r>
                        <a:rPr lang="es-CO" sz="1200" b="1" u="none" strike="noStrike" dirty="0">
                          <a:latin typeface="+mn-lt"/>
                        </a:rPr>
                        <a:t> </a:t>
                      </a:r>
                    </a:p>
                    <a:p>
                      <a:pPr algn="ctr" fontAlgn="b"/>
                      <a:r>
                        <a:rPr lang="es-CO" sz="1200" b="1" u="none" strike="noStrike" dirty="0" smtClean="0">
                          <a:latin typeface="+mn-lt"/>
                        </a:rPr>
                        <a:t>Empresa/Calificación</a:t>
                      </a:r>
                      <a:endParaRPr lang="es-CO" sz="1200" b="1" i="0" u="none" strike="noStrike" dirty="0">
                        <a:solidFill>
                          <a:srgbClr val="000000"/>
                        </a:solidFill>
                        <a:latin typeface="+mn-lt"/>
                      </a:endParaRPr>
                    </a:p>
                  </a:txBody>
                  <a:tcPr marL="0" marR="0" marT="0" marB="0" anchor="ctr">
                    <a:solidFill>
                      <a:schemeClr val="accent2"/>
                    </a:solidFill>
                  </a:tcPr>
                </a:tc>
                <a:tc rowSpan="2">
                  <a:txBody>
                    <a:bodyPr/>
                    <a:lstStyle/>
                    <a:p>
                      <a:pPr algn="ctr" fontAlgn="b"/>
                      <a:r>
                        <a:rPr lang="es-CO" sz="1200" b="1" u="none" strike="noStrike" dirty="0" smtClean="0">
                          <a:latin typeface="+mn-lt"/>
                        </a:rPr>
                        <a:t> </a:t>
                      </a:r>
                    </a:p>
                    <a:p>
                      <a:pPr algn="ctr" fontAlgn="b"/>
                      <a:r>
                        <a:rPr lang="es-CO" sz="1200" b="1" u="none" strike="noStrike" dirty="0" smtClean="0">
                          <a:latin typeface="+mn-lt"/>
                        </a:rPr>
                        <a:t>Universo Consolidado</a:t>
                      </a:r>
                      <a:r>
                        <a:rPr lang="es-CO" sz="1200" b="1" u="none" strike="noStrike" dirty="0">
                          <a:latin typeface="+mn-lt"/>
                        </a:rPr>
                        <a:t> </a:t>
                      </a:r>
                      <a:endParaRPr lang="es-CO" sz="1200" b="1" i="0" u="none" strike="noStrike" dirty="0">
                        <a:solidFill>
                          <a:srgbClr val="000000"/>
                        </a:solidFill>
                        <a:latin typeface="+mn-lt"/>
                      </a:endParaRPr>
                    </a:p>
                  </a:txBody>
                  <a:tcPr marL="0" marR="0" marT="0" marB="0" anchor="ctr">
                    <a:solidFill>
                      <a:schemeClr val="accent2"/>
                    </a:solidFill>
                  </a:tcPr>
                </a:tc>
                <a:tc gridSpan="3">
                  <a:txBody>
                    <a:bodyPr/>
                    <a:lstStyle/>
                    <a:p>
                      <a:pPr algn="ctr" fontAlgn="b"/>
                      <a:r>
                        <a:rPr lang="es-CO" sz="1200" b="1" u="none" strike="noStrike" dirty="0"/>
                        <a:t>Resultados Priorización </a:t>
                      </a:r>
                      <a:endParaRPr lang="es-CO" sz="1200" b="1" i="0" u="none" strike="noStrike" dirty="0">
                        <a:solidFill>
                          <a:srgbClr val="000000"/>
                        </a:solidFill>
                        <a:latin typeface="Calibri"/>
                      </a:endParaRPr>
                    </a:p>
                  </a:txBody>
                  <a:tcPr marL="0" marR="0" marT="0" marB="0" anchor="ctr">
                    <a:solidFill>
                      <a:schemeClr val="accent2"/>
                    </a:solidFill>
                  </a:tcPr>
                </a:tc>
                <a:tc hMerge="1">
                  <a:txBody>
                    <a:bodyPr/>
                    <a:lstStyle/>
                    <a:p>
                      <a:endParaRPr lang="es-CO"/>
                    </a:p>
                  </a:txBody>
                  <a:tcPr/>
                </a:tc>
                <a:tc hMerge="1">
                  <a:txBody>
                    <a:bodyPr/>
                    <a:lstStyle/>
                    <a:p>
                      <a:endParaRPr lang="es-CO"/>
                    </a:p>
                  </a:txBody>
                  <a:tcPr/>
                </a:tc>
                <a:tc gridSpan="2">
                  <a:txBody>
                    <a:bodyPr/>
                    <a:lstStyle/>
                    <a:p>
                      <a:pPr algn="ctr" fontAlgn="b"/>
                      <a:r>
                        <a:rPr lang="es-CO" sz="1200" b="1" u="none" strike="noStrike" dirty="0"/>
                        <a:t> Se Evaluará </a:t>
                      </a:r>
                      <a:endParaRPr lang="es-CO" sz="1200" b="1" i="0" u="none" strike="noStrike" dirty="0">
                        <a:solidFill>
                          <a:srgbClr val="000000"/>
                        </a:solidFill>
                        <a:latin typeface="Calibri"/>
                      </a:endParaRPr>
                    </a:p>
                  </a:txBody>
                  <a:tcPr marL="0" marR="0" marT="0" marB="0" anchor="ctr">
                    <a:solidFill>
                      <a:schemeClr val="accent2"/>
                    </a:solidFill>
                  </a:tcPr>
                </a:tc>
                <a:tc hMerge="1">
                  <a:txBody>
                    <a:bodyPr/>
                    <a:lstStyle/>
                    <a:p>
                      <a:endParaRPr lang="es-CO"/>
                    </a:p>
                  </a:txBody>
                  <a:tcPr/>
                </a:tc>
                <a:tc row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CO" sz="1200" b="1" u="none" strike="noStrike" dirty="0" smtClean="0"/>
                        <a:t>Dedicación Horas</a:t>
                      </a:r>
                      <a:endParaRPr lang="es-CO" sz="1200" b="1" i="0" u="none" strike="noStrike" dirty="0">
                        <a:solidFill>
                          <a:srgbClr val="000000"/>
                        </a:solidFill>
                        <a:latin typeface="Calibri"/>
                      </a:endParaRPr>
                    </a:p>
                  </a:txBody>
                  <a:tcPr marL="0" marR="0" marT="0" marB="0" anchor="ctr">
                    <a:solidFill>
                      <a:schemeClr val="accent2"/>
                    </a:solidFill>
                  </a:tcPr>
                </a:tc>
              </a:tr>
              <a:tr h="346517">
                <a:tc vMerge="1">
                  <a:txBody>
                    <a:bodyPr/>
                    <a:lstStyle/>
                    <a:p>
                      <a:pPr algn="l" fontAlgn="b"/>
                      <a:endParaRPr lang="es-CO" sz="1400" b="1"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vMerge="1">
                  <a:txBody>
                    <a:bodyPr/>
                    <a:lstStyle/>
                    <a:p>
                      <a:pPr algn="l" fontAlgn="b"/>
                      <a:endParaRPr lang="es-CO" sz="1400" b="1"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s-CO" sz="1200" b="1" u="none" strike="noStrike" dirty="0">
                          <a:latin typeface="+mn-lt"/>
                        </a:rPr>
                        <a:t>Alto</a:t>
                      </a:r>
                      <a:endParaRPr lang="es-CO" sz="1200" b="1" i="0" u="none" strike="noStrike" dirty="0">
                        <a:solidFill>
                          <a:srgbClr val="000000"/>
                        </a:solidFill>
                        <a:latin typeface="+mn-lt"/>
                      </a:endParaRPr>
                    </a:p>
                  </a:txBody>
                  <a:tcPr marL="0" marR="0" marT="0" marB="0" anchor="ctr">
                    <a:solidFill>
                      <a:schemeClr val="accent2"/>
                    </a:solidFill>
                  </a:tcPr>
                </a:tc>
                <a:tc>
                  <a:txBody>
                    <a:bodyPr/>
                    <a:lstStyle/>
                    <a:p>
                      <a:pPr algn="ctr" fontAlgn="b"/>
                      <a:r>
                        <a:rPr lang="es-CO" sz="1200" b="1" u="none" strike="noStrike" dirty="0">
                          <a:latin typeface="+mn-lt"/>
                        </a:rPr>
                        <a:t>Medio</a:t>
                      </a:r>
                      <a:endParaRPr lang="es-CO" sz="1200" b="1" i="0" u="none" strike="noStrike" dirty="0">
                        <a:solidFill>
                          <a:srgbClr val="000000"/>
                        </a:solidFill>
                        <a:latin typeface="+mn-lt"/>
                      </a:endParaRPr>
                    </a:p>
                  </a:txBody>
                  <a:tcPr marL="0" marR="0" marT="0" marB="0" anchor="ctr">
                    <a:solidFill>
                      <a:schemeClr val="accent2"/>
                    </a:solidFill>
                  </a:tcPr>
                </a:tc>
                <a:tc>
                  <a:txBody>
                    <a:bodyPr/>
                    <a:lstStyle/>
                    <a:p>
                      <a:pPr algn="ctr" fontAlgn="b"/>
                      <a:r>
                        <a:rPr lang="es-CO" sz="1200" b="1" u="none" strike="noStrike" dirty="0">
                          <a:latin typeface="+mn-lt"/>
                        </a:rPr>
                        <a:t>Bajo</a:t>
                      </a:r>
                      <a:endParaRPr lang="es-CO" sz="1200" b="1" i="0" u="none" strike="noStrike" dirty="0">
                        <a:solidFill>
                          <a:srgbClr val="000000"/>
                        </a:solidFill>
                        <a:latin typeface="+mn-lt"/>
                      </a:endParaRPr>
                    </a:p>
                  </a:txBody>
                  <a:tcPr marL="0" marR="0" marT="0" marB="0" anchor="ctr">
                    <a:solidFill>
                      <a:schemeClr val="accent2"/>
                    </a:solidFill>
                  </a:tcPr>
                </a:tc>
                <a:tc>
                  <a:txBody>
                    <a:bodyPr/>
                    <a:lstStyle/>
                    <a:p>
                      <a:pPr algn="ctr" fontAlgn="b"/>
                      <a:r>
                        <a:rPr lang="es-CO" sz="1200" b="1" u="none" strike="noStrike" dirty="0">
                          <a:latin typeface="+mn-lt"/>
                        </a:rPr>
                        <a:t>Si</a:t>
                      </a:r>
                      <a:endParaRPr lang="es-CO" sz="1200" b="1" i="0" u="none" strike="noStrike" dirty="0">
                        <a:solidFill>
                          <a:srgbClr val="000000"/>
                        </a:solidFill>
                        <a:latin typeface="+mn-lt"/>
                      </a:endParaRPr>
                    </a:p>
                  </a:txBody>
                  <a:tcPr marL="0" marR="0" marT="0" marB="0" anchor="ctr">
                    <a:solidFill>
                      <a:schemeClr val="accent2"/>
                    </a:solidFill>
                  </a:tcPr>
                </a:tc>
                <a:tc>
                  <a:txBody>
                    <a:bodyPr/>
                    <a:lstStyle/>
                    <a:p>
                      <a:pPr algn="ctr" fontAlgn="b"/>
                      <a:r>
                        <a:rPr lang="es-CO" sz="1200" b="1" u="none" strike="noStrike" dirty="0" smtClean="0">
                          <a:latin typeface="+mn-lt"/>
                        </a:rPr>
                        <a:t>No </a:t>
                      </a:r>
                      <a:r>
                        <a:rPr lang="es-CO" sz="1200" b="1" u="none" strike="noStrike" baseline="30000" dirty="0" smtClean="0">
                          <a:latin typeface="+mn-lt"/>
                        </a:rPr>
                        <a:t>(*)</a:t>
                      </a:r>
                      <a:endParaRPr lang="es-CO" sz="1200" b="1" i="0" u="none" strike="noStrike" baseline="30000" dirty="0">
                        <a:solidFill>
                          <a:srgbClr val="000000"/>
                        </a:solidFill>
                        <a:latin typeface="+mn-lt"/>
                      </a:endParaRPr>
                    </a:p>
                  </a:txBody>
                  <a:tcPr marL="0" marR="0" marT="0" marB="0" anchor="ctr">
                    <a:solidFill>
                      <a:schemeClr val="accent2"/>
                    </a:solidFill>
                  </a:tcPr>
                </a:tc>
                <a:tc vMerge="1">
                  <a:txBody>
                    <a:bodyPr/>
                    <a:lstStyle/>
                    <a:p>
                      <a:pPr algn="ctr" fontAlgn="b"/>
                      <a:endParaRPr lang="es-CO" sz="1200" b="1" i="0" u="none" strike="noStrike" baseline="30000" dirty="0">
                        <a:solidFill>
                          <a:srgbClr val="000000"/>
                        </a:solidFill>
                        <a:latin typeface="+mn-lt"/>
                      </a:endParaRPr>
                    </a:p>
                  </a:txBody>
                  <a:tcPr marL="0" marR="0" marT="0" marB="0" anchor="b">
                    <a:solidFill>
                      <a:schemeClr val="accent2"/>
                    </a:solidFill>
                  </a:tcPr>
                </a:tc>
              </a:tr>
              <a:tr h="340075">
                <a:tc>
                  <a:txBody>
                    <a:bodyPr/>
                    <a:lstStyle/>
                    <a:p>
                      <a:pPr lvl="1" algn="l" fontAlgn="b"/>
                      <a:r>
                        <a:rPr lang="es-CO" sz="1600" b="1" i="0" u="none" strike="noStrike" dirty="0" smtClean="0">
                          <a:solidFill>
                            <a:srgbClr val="000000"/>
                          </a:solidFill>
                          <a:latin typeface="+mn-lt"/>
                        </a:rPr>
                        <a:t>     </a:t>
                      </a:r>
                      <a:endParaRPr lang="es-CO" sz="1600" b="1" i="0" u="none" strike="noStrike" dirty="0">
                        <a:solidFill>
                          <a:srgbClr val="000000"/>
                        </a:solidFill>
                        <a:latin typeface="+mn-lt"/>
                      </a:endParaRPr>
                    </a:p>
                  </a:txBody>
                  <a:tcPr marL="0" marR="0" marT="0" marB="0" anchor="b">
                    <a:solidFill>
                      <a:srgbClr val="5DBF0C"/>
                    </a:solidFill>
                  </a:tcPr>
                </a:tc>
                <a:tc>
                  <a:txBody>
                    <a:bodyPr/>
                    <a:lstStyle/>
                    <a:p>
                      <a:pPr algn="l" fontAlgn="b"/>
                      <a:endParaRPr lang="es-CO" sz="1600" b="1" i="0" u="none" strike="noStrike" dirty="0">
                        <a:solidFill>
                          <a:srgbClr val="000000"/>
                        </a:solidFill>
                        <a:latin typeface="+mn-lt"/>
                      </a:endParaRPr>
                    </a:p>
                  </a:txBody>
                  <a:tcPr marL="0" marR="0" marT="0" marB="0" anchor="b">
                    <a:solidFill>
                      <a:srgbClr val="5DBF0C"/>
                    </a:solidFill>
                  </a:tcPr>
                </a:tc>
                <a:tc>
                  <a:txBody>
                    <a:bodyPr/>
                    <a:lstStyle/>
                    <a:p>
                      <a:pPr algn="ctr" fontAlgn="b"/>
                      <a:endParaRPr lang="es-CO" sz="1600" b="1" i="0" u="none" strike="noStrike" dirty="0">
                        <a:solidFill>
                          <a:srgbClr val="000000"/>
                        </a:solidFill>
                        <a:latin typeface="+mn-lt"/>
                      </a:endParaRPr>
                    </a:p>
                  </a:txBody>
                  <a:tcPr marL="0" marR="0" marT="0" marB="0" anchor="b">
                    <a:solidFill>
                      <a:srgbClr val="5DBF0C"/>
                    </a:solidFill>
                  </a:tcPr>
                </a:tc>
                <a:tc>
                  <a:txBody>
                    <a:bodyPr/>
                    <a:lstStyle/>
                    <a:p>
                      <a:pPr algn="ctr" fontAlgn="b"/>
                      <a:endParaRPr lang="es-CO" sz="1600" b="1" i="0" u="none" strike="noStrike" dirty="0">
                        <a:solidFill>
                          <a:srgbClr val="000000"/>
                        </a:solidFill>
                        <a:latin typeface="+mn-lt"/>
                      </a:endParaRPr>
                    </a:p>
                  </a:txBody>
                  <a:tcPr marL="0" marR="0" marT="0" marB="0" anchor="b">
                    <a:solidFill>
                      <a:srgbClr val="5DBF0C"/>
                    </a:solidFill>
                  </a:tcPr>
                </a:tc>
                <a:tc>
                  <a:txBody>
                    <a:bodyPr/>
                    <a:lstStyle/>
                    <a:p>
                      <a:pPr algn="ctr" fontAlgn="b"/>
                      <a:endParaRPr lang="es-CO" sz="1600" b="1" i="0" u="none" strike="noStrike" dirty="0">
                        <a:solidFill>
                          <a:srgbClr val="000000"/>
                        </a:solidFill>
                        <a:latin typeface="+mn-lt"/>
                      </a:endParaRPr>
                    </a:p>
                  </a:txBody>
                  <a:tcPr marL="0" marR="0" marT="0" marB="0" anchor="b">
                    <a:solidFill>
                      <a:srgbClr val="5DBF0C"/>
                    </a:solidFill>
                  </a:tcPr>
                </a:tc>
                <a:tc>
                  <a:txBody>
                    <a:bodyPr/>
                    <a:lstStyle/>
                    <a:p>
                      <a:pPr algn="l" fontAlgn="b"/>
                      <a:endParaRPr lang="es-CO" sz="1600" b="1" i="0" u="none" strike="noStrike" dirty="0">
                        <a:solidFill>
                          <a:srgbClr val="000000"/>
                        </a:solidFill>
                        <a:latin typeface="+mn-lt"/>
                      </a:endParaRPr>
                    </a:p>
                  </a:txBody>
                  <a:tcPr marL="0" marR="0" marT="0" marB="0" anchor="b">
                    <a:solidFill>
                      <a:srgbClr val="5DBF0C"/>
                    </a:solidFill>
                  </a:tcPr>
                </a:tc>
                <a:tc>
                  <a:txBody>
                    <a:bodyPr/>
                    <a:lstStyle/>
                    <a:p>
                      <a:pPr algn="l" fontAlgn="b"/>
                      <a:endParaRPr lang="es-CO" sz="1600" b="0" i="0" u="none" strike="noStrike" dirty="0">
                        <a:solidFill>
                          <a:srgbClr val="000000"/>
                        </a:solidFill>
                        <a:latin typeface="+mn-lt"/>
                      </a:endParaRPr>
                    </a:p>
                  </a:txBody>
                  <a:tcPr marL="0" marR="0" marT="0" marB="0" anchor="b">
                    <a:solidFill>
                      <a:srgbClr val="5DBF0C"/>
                    </a:solidFill>
                  </a:tcPr>
                </a:tc>
                <a:tc>
                  <a:txBody>
                    <a:bodyPr/>
                    <a:lstStyle/>
                    <a:p>
                      <a:pPr algn="l" fontAlgn="b"/>
                      <a:endParaRPr lang="es-CO" sz="1600" b="0" i="0" u="none" strike="noStrike" dirty="0">
                        <a:solidFill>
                          <a:srgbClr val="000000"/>
                        </a:solidFill>
                        <a:latin typeface="+mn-lt"/>
                      </a:endParaRPr>
                    </a:p>
                  </a:txBody>
                  <a:tcPr marL="0" marR="0" marT="0" marB="0" anchor="b">
                    <a:solidFill>
                      <a:srgbClr val="5DBF0C"/>
                    </a:solidFill>
                  </a:tcPr>
                </a:tc>
              </a:tr>
              <a:tr h="340075">
                <a:tc>
                  <a:txBody>
                    <a:bodyPr/>
                    <a:lstStyle/>
                    <a:p>
                      <a:pPr marL="457200" marR="0" lvl="1" indent="0" algn="l" defTabSz="914400" rtl="0" eaLnBrk="1" fontAlgn="ctr" latinLnBrk="0" hangingPunct="1">
                        <a:lnSpc>
                          <a:spcPct val="100000"/>
                        </a:lnSpc>
                        <a:spcBef>
                          <a:spcPts val="0"/>
                        </a:spcBef>
                        <a:spcAft>
                          <a:spcPts val="0"/>
                        </a:spcAft>
                        <a:buClrTx/>
                        <a:buSzTx/>
                        <a:buFontTx/>
                        <a:buNone/>
                        <a:tabLst/>
                        <a:defRPr/>
                      </a:pPr>
                      <a:r>
                        <a:rPr lang="es-CO" sz="1600" u="none" strike="noStrike" dirty="0" smtClean="0">
                          <a:latin typeface="+mn-lt"/>
                        </a:rPr>
                        <a:t># Procesos</a:t>
                      </a:r>
                      <a:endParaRPr lang="es-CO" sz="1600" b="1" i="0" u="none" strike="noStrike" dirty="0" smtClean="0">
                        <a:solidFill>
                          <a:srgbClr val="000000"/>
                        </a:solidFill>
                        <a:latin typeface="+mn-lt"/>
                      </a:endParaRPr>
                    </a:p>
                  </a:txBody>
                  <a:tcPr marL="0" marR="0" marT="0" marB="0" anchor="ctr"/>
                </a:tc>
                <a:tc>
                  <a:txBody>
                    <a:bodyPr/>
                    <a:lstStyle/>
                    <a:p>
                      <a:pPr algn="ctr" fontAlgn="ctr"/>
                      <a:r>
                        <a:rPr lang="es-CO" sz="1600" b="0" i="0" u="none" strike="noStrike" dirty="0" smtClean="0">
                          <a:solidFill>
                            <a:srgbClr val="000000"/>
                          </a:solidFill>
                          <a:latin typeface="+mn-lt"/>
                        </a:rPr>
                        <a:t>53</a:t>
                      </a:r>
                      <a:endParaRPr lang="es-CO" sz="1600" b="0" i="0" u="none" strike="noStrike" dirty="0">
                        <a:solidFill>
                          <a:srgbClr val="000000"/>
                        </a:solidFill>
                        <a:latin typeface="+mn-lt"/>
                      </a:endParaRPr>
                    </a:p>
                  </a:txBody>
                  <a:tcPr marL="0" marR="0" marT="0" marB="0" anchor="ctr"/>
                </a:tc>
                <a:tc>
                  <a:txBody>
                    <a:bodyPr/>
                    <a:lstStyle/>
                    <a:p>
                      <a:pPr algn="ctr" fontAlgn="b"/>
                      <a:r>
                        <a:rPr lang="es-CO" sz="1600" u="none" strike="noStrike" dirty="0" smtClean="0">
                          <a:latin typeface="+mn-lt"/>
                        </a:rPr>
                        <a:t>17</a:t>
                      </a:r>
                      <a:endParaRPr lang="es-CO" sz="1600" b="0" i="0" u="none" strike="noStrike" dirty="0">
                        <a:solidFill>
                          <a:srgbClr val="000000"/>
                        </a:solidFill>
                        <a:latin typeface="+mn-lt"/>
                      </a:endParaRPr>
                    </a:p>
                  </a:txBody>
                  <a:tcPr marL="0" marR="0" marT="0" marB="0" anchor="ctr"/>
                </a:tc>
                <a:tc>
                  <a:txBody>
                    <a:bodyPr/>
                    <a:lstStyle/>
                    <a:p>
                      <a:pPr algn="ctr" fontAlgn="b"/>
                      <a:r>
                        <a:rPr lang="es-CO" sz="1600" u="none" strike="noStrike" dirty="0" smtClean="0">
                          <a:latin typeface="+mn-lt"/>
                        </a:rPr>
                        <a:t>31</a:t>
                      </a:r>
                      <a:endParaRPr lang="es-CO" sz="1600" b="0" i="0" u="none" strike="noStrike" dirty="0">
                        <a:solidFill>
                          <a:srgbClr val="000000"/>
                        </a:solidFill>
                        <a:latin typeface="+mn-lt"/>
                      </a:endParaRPr>
                    </a:p>
                  </a:txBody>
                  <a:tcPr marL="0" marR="0" marT="0" marB="0" anchor="ctr"/>
                </a:tc>
                <a:tc>
                  <a:txBody>
                    <a:bodyPr/>
                    <a:lstStyle/>
                    <a:p>
                      <a:pPr algn="ctr" fontAlgn="b"/>
                      <a:r>
                        <a:rPr lang="es-CO" sz="1600" u="none" strike="noStrike" dirty="0" smtClean="0">
                          <a:latin typeface="+mn-lt"/>
                        </a:rPr>
                        <a:t>5</a:t>
                      </a:r>
                      <a:endParaRPr lang="es-CO" sz="1600" b="0" i="0" u="none" strike="noStrike" dirty="0">
                        <a:solidFill>
                          <a:srgbClr val="000000"/>
                        </a:solidFill>
                        <a:latin typeface="+mn-lt"/>
                      </a:endParaRPr>
                    </a:p>
                  </a:txBody>
                  <a:tcPr marL="0" marR="0" marT="0" marB="0" anchor="ctr"/>
                </a:tc>
                <a:tc>
                  <a:txBody>
                    <a:bodyPr/>
                    <a:lstStyle/>
                    <a:p>
                      <a:pPr algn="ctr" fontAlgn="ctr"/>
                      <a:r>
                        <a:rPr lang="es-CO" sz="1600" u="none" strike="noStrike" kern="1200" dirty="0" smtClean="0">
                          <a:solidFill>
                            <a:schemeClr val="tx1"/>
                          </a:solidFill>
                          <a:latin typeface="+mn-lt"/>
                          <a:ea typeface="+mn-ea"/>
                          <a:cs typeface="+mn-cs"/>
                        </a:rPr>
                        <a:t>16</a:t>
                      </a:r>
                      <a:endParaRPr lang="es-CO" sz="1600" u="none" strike="noStrike" kern="1200" dirty="0">
                        <a:solidFill>
                          <a:schemeClr val="tx1"/>
                        </a:solidFill>
                        <a:latin typeface="+mn-lt"/>
                        <a:ea typeface="+mn-ea"/>
                        <a:cs typeface="+mn-cs"/>
                      </a:endParaRPr>
                    </a:p>
                  </a:txBody>
                  <a:tcPr marL="0" marR="0" marT="0" marB="0" anchor="ctr"/>
                </a:tc>
                <a:tc>
                  <a:txBody>
                    <a:bodyPr/>
                    <a:lstStyle/>
                    <a:p>
                      <a:pPr algn="ctr" fontAlgn="ctr"/>
                      <a:r>
                        <a:rPr lang="es-CO" sz="1600" b="0" i="0" u="none" strike="noStrike" dirty="0" smtClean="0">
                          <a:solidFill>
                            <a:srgbClr val="000000"/>
                          </a:solidFill>
                          <a:latin typeface="+mn-lt"/>
                        </a:rPr>
                        <a:t>1</a:t>
                      </a:r>
                      <a:endParaRPr lang="es-CO" sz="1600" b="0" i="0" u="none" strike="noStrike" dirty="0">
                        <a:solidFill>
                          <a:srgbClr val="000000"/>
                        </a:solidFill>
                        <a:latin typeface="+mn-lt"/>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600" b="0" i="0" u="none" strike="noStrike" kern="1200" dirty="0" smtClean="0">
                          <a:solidFill>
                            <a:srgbClr val="000000"/>
                          </a:solidFill>
                          <a:latin typeface="+mn-lt"/>
                          <a:ea typeface="+mn-ea"/>
                          <a:cs typeface="+mn-cs"/>
                        </a:rPr>
                        <a:t>2.460</a:t>
                      </a:r>
                    </a:p>
                  </a:txBody>
                  <a:tcPr marL="0" marR="0" marT="0" marB="0" anchor="ctr"/>
                </a:tc>
              </a:tr>
              <a:tr h="340075">
                <a:tc>
                  <a:txBody>
                    <a:bodyPr/>
                    <a:lstStyle/>
                    <a:p>
                      <a:pPr lvl="1" algn="l" fontAlgn="ctr"/>
                      <a:endParaRPr lang="es-CO" sz="1600" b="1" i="0" u="none" strike="noStrike" dirty="0">
                        <a:solidFill>
                          <a:srgbClr val="000000"/>
                        </a:solidFill>
                        <a:latin typeface="+mn-lt"/>
                      </a:endParaRPr>
                    </a:p>
                  </a:txBody>
                  <a:tcPr marL="0" marR="0" marT="0" marB="0" anchor="ctr">
                    <a:solidFill>
                      <a:srgbClr val="5DBF0C"/>
                    </a:solidFill>
                  </a:tcPr>
                </a:tc>
                <a:tc>
                  <a:txBody>
                    <a:bodyPr/>
                    <a:lstStyle/>
                    <a:p>
                      <a:pPr algn="ctr" fontAlgn="ctr"/>
                      <a:endParaRPr lang="es-CO" sz="1600" b="0" i="0" u="none" strike="noStrike" dirty="0">
                        <a:solidFill>
                          <a:srgbClr val="000000"/>
                        </a:solidFill>
                        <a:latin typeface="+mn-lt"/>
                      </a:endParaRPr>
                    </a:p>
                  </a:txBody>
                  <a:tcPr marL="0" marR="0" marT="0" marB="0" anchor="ctr">
                    <a:solidFill>
                      <a:srgbClr val="5DBF0C"/>
                    </a:solidFill>
                  </a:tcPr>
                </a:tc>
                <a:tc>
                  <a:txBody>
                    <a:bodyPr/>
                    <a:lstStyle/>
                    <a:p>
                      <a:pPr algn="ctr" fontAlgn="b"/>
                      <a:endParaRPr lang="es-CO" sz="1600" b="1" i="0" u="none" strike="noStrike" dirty="0">
                        <a:solidFill>
                          <a:srgbClr val="000000"/>
                        </a:solidFill>
                        <a:latin typeface="+mn-lt"/>
                      </a:endParaRPr>
                    </a:p>
                  </a:txBody>
                  <a:tcPr marL="0" marR="0" marT="0" marB="0" anchor="ctr">
                    <a:solidFill>
                      <a:srgbClr val="5DBF0C"/>
                    </a:solidFill>
                  </a:tcPr>
                </a:tc>
                <a:tc>
                  <a:txBody>
                    <a:bodyPr/>
                    <a:lstStyle/>
                    <a:p>
                      <a:pPr algn="ctr" fontAlgn="b"/>
                      <a:endParaRPr lang="es-CO" sz="1600" b="1" i="0" u="none" strike="noStrike" dirty="0">
                        <a:solidFill>
                          <a:srgbClr val="000000"/>
                        </a:solidFill>
                        <a:latin typeface="+mn-lt"/>
                      </a:endParaRPr>
                    </a:p>
                  </a:txBody>
                  <a:tcPr marL="0" marR="0" marT="0" marB="0" anchor="ctr">
                    <a:solidFill>
                      <a:srgbClr val="5DBF0C"/>
                    </a:solidFill>
                  </a:tcPr>
                </a:tc>
                <a:tc>
                  <a:txBody>
                    <a:bodyPr/>
                    <a:lstStyle/>
                    <a:p>
                      <a:pPr algn="ctr" fontAlgn="b"/>
                      <a:endParaRPr lang="es-CO" sz="1600" b="1" i="0" u="none" strike="noStrike" dirty="0">
                        <a:solidFill>
                          <a:srgbClr val="000000"/>
                        </a:solidFill>
                        <a:latin typeface="+mn-lt"/>
                      </a:endParaRPr>
                    </a:p>
                  </a:txBody>
                  <a:tcPr marL="0" marR="0" marT="0" marB="0" anchor="ctr">
                    <a:solidFill>
                      <a:srgbClr val="5DBF0C"/>
                    </a:solidFill>
                  </a:tcPr>
                </a:tc>
                <a:tc>
                  <a:txBody>
                    <a:bodyPr/>
                    <a:lstStyle/>
                    <a:p>
                      <a:pPr algn="ctr" fontAlgn="ctr"/>
                      <a:endParaRPr lang="es-CO" sz="1600" b="0" i="0" u="none" strike="noStrike" dirty="0">
                        <a:solidFill>
                          <a:srgbClr val="000000"/>
                        </a:solidFill>
                        <a:latin typeface="+mn-lt"/>
                      </a:endParaRPr>
                    </a:p>
                  </a:txBody>
                  <a:tcPr marL="0" marR="0" marT="0" marB="0" anchor="ctr">
                    <a:solidFill>
                      <a:srgbClr val="5DBF0C"/>
                    </a:solidFill>
                  </a:tcPr>
                </a:tc>
                <a:tc>
                  <a:txBody>
                    <a:bodyPr/>
                    <a:lstStyle/>
                    <a:p>
                      <a:pPr algn="ctr" fontAlgn="ctr"/>
                      <a:endParaRPr lang="es-CO" sz="1600" b="0" i="0" u="none" strike="noStrike" dirty="0">
                        <a:solidFill>
                          <a:srgbClr val="000000"/>
                        </a:solidFill>
                        <a:latin typeface="+mn-lt"/>
                      </a:endParaRPr>
                    </a:p>
                  </a:txBody>
                  <a:tcPr marL="0" marR="0" marT="0" marB="0" anchor="ctr">
                    <a:solidFill>
                      <a:srgbClr val="5DBF0C"/>
                    </a:solidFill>
                  </a:tcPr>
                </a:tc>
                <a:tc>
                  <a:txBody>
                    <a:bodyPr/>
                    <a:lstStyle/>
                    <a:p>
                      <a:pPr algn="ctr" fontAlgn="ctr"/>
                      <a:endParaRPr lang="es-CO" sz="1600" b="0" i="0" u="none" strike="noStrike" kern="1200" dirty="0">
                        <a:solidFill>
                          <a:srgbClr val="000000"/>
                        </a:solidFill>
                        <a:latin typeface="+mn-lt"/>
                        <a:ea typeface="+mn-ea"/>
                        <a:cs typeface="+mn-cs"/>
                      </a:endParaRPr>
                    </a:p>
                  </a:txBody>
                  <a:tcPr marL="0" marR="0" marT="0" marB="0" anchor="ctr">
                    <a:solidFill>
                      <a:srgbClr val="5DBF0C"/>
                    </a:solidFill>
                  </a:tcPr>
                </a:tc>
              </a:tr>
              <a:tr h="340075">
                <a:tc>
                  <a:txBody>
                    <a:bodyPr/>
                    <a:lstStyle/>
                    <a:p>
                      <a:pPr marL="457200" marR="0" lvl="1" indent="0" algn="l" defTabSz="914400" rtl="0" eaLnBrk="1" fontAlgn="ctr" latinLnBrk="0" hangingPunct="1">
                        <a:lnSpc>
                          <a:spcPct val="100000"/>
                        </a:lnSpc>
                        <a:spcBef>
                          <a:spcPts val="0"/>
                        </a:spcBef>
                        <a:spcAft>
                          <a:spcPts val="0"/>
                        </a:spcAft>
                        <a:buClrTx/>
                        <a:buSzTx/>
                        <a:buFontTx/>
                        <a:buNone/>
                        <a:tabLst/>
                        <a:defRPr/>
                      </a:pPr>
                      <a:r>
                        <a:rPr lang="es-CO" sz="1600" u="none" strike="noStrike" dirty="0" smtClean="0">
                          <a:latin typeface="+mn-lt"/>
                        </a:rPr>
                        <a:t># Proyectos</a:t>
                      </a:r>
                      <a:endParaRPr lang="es-CO" sz="1600" b="1" i="0" u="none" strike="noStrike" dirty="0" smtClean="0">
                        <a:solidFill>
                          <a:srgbClr val="000000"/>
                        </a:solidFill>
                        <a:latin typeface="+mn-lt"/>
                      </a:endParaRPr>
                    </a:p>
                  </a:txBody>
                  <a:tcPr marL="0" marR="0" marT="0" marB="0" anchor="ctr"/>
                </a:tc>
                <a:tc>
                  <a:txBody>
                    <a:bodyPr/>
                    <a:lstStyle/>
                    <a:p>
                      <a:pPr algn="ctr" fontAlgn="ctr"/>
                      <a:r>
                        <a:rPr lang="es-CO" sz="1600" b="0" i="0" u="none" strike="noStrike" dirty="0" smtClean="0">
                          <a:solidFill>
                            <a:srgbClr val="000000"/>
                          </a:solidFill>
                          <a:latin typeface="+mn-lt"/>
                        </a:rPr>
                        <a:t>1</a:t>
                      </a:r>
                      <a:endParaRPr lang="es-CO" sz="1600" b="0" i="0" u="none" strike="noStrike" dirty="0">
                        <a:solidFill>
                          <a:srgbClr val="000000"/>
                        </a:solidFill>
                        <a:latin typeface="+mn-lt"/>
                      </a:endParaRPr>
                    </a:p>
                  </a:txBody>
                  <a:tcPr marL="0" marR="0" marT="0" marB="0" anchor="ctr"/>
                </a:tc>
                <a:tc>
                  <a:txBody>
                    <a:bodyPr/>
                    <a:lstStyle/>
                    <a:p>
                      <a:pPr algn="ctr" fontAlgn="b"/>
                      <a:r>
                        <a:rPr lang="es-CO" sz="1600" b="0" i="0" u="none" strike="noStrike" dirty="0" smtClean="0">
                          <a:solidFill>
                            <a:srgbClr val="000000"/>
                          </a:solidFill>
                          <a:latin typeface="+mn-lt"/>
                        </a:rPr>
                        <a:t>1</a:t>
                      </a:r>
                      <a:endParaRPr lang="es-CO" sz="1600" b="0" i="0" u="none" strike="noStrike" dirty="0">
                        <a:solidFill>
                          <a:srgbClr val="000000"/>
                        </a:solidFill>
                        <a:latin typeface="+mn-lt"/>
                      </a:endParaRPr>
                    </a:p>
                  </a:txBody>
                  <a:tcPr marL="0" marR="0" marT="0" marB="0" anchor="ctr"/>
                </a:tc>
                <a:tc>
                  <a:txBody>
                    <a:bodyPr/>
                    <a:lstStyle/>
                    <a:p>
                      <a:pPr algn="ctr" fontAlgn="b"/>
                      <a:r>
                        <a:rPr lang="es-CO" sz="1600" b="0" i="0" u="none" strike="noStrike" dirty="0" smtClean="0">
                          <a:solidFill>
                            <a:srgbClr val="000000"/>
                          </a:solidFill>
                          <a:latin typeface="+mn-lt"/>
                        </a:rPr>
                        <a:t>0</a:t>
                      </a:r>
                      <a:endParaRPr lang="es-CO" sz="1600" b="0" i="0" u="none" strike="noStrike" dirty="0">
                        <a:solidFill>
                          <a:srgbClr val="000000"/>
                        </a:solidFill>
                        <a:latin typeface="+mn-lt"/>
                      </a:endParaRPr>
                    </a:p>
                  </a:txBody>
                  <a:tcPr marL="0" marR="0" marT="0" marB="0" anchor="ctr"/>
                </a:tc>
                <a:tc>
                  <a:txBody>
                    <a:bodyPr/>
                    <a:lstStyle/>
                    <a:p>
                      <a:pPr algn="ctr" fontAlgn="b"/>
                      <a:r>
                        <a:rPr lang="es-CO" sz="1600" b="0" i="0" u="none" strike="noStrike" dirty="0" smtClean="0">
                          <a:solidFill>
                            <a:srgbClr val="000000"/>
                          </a:solidFill>
                          <a:latin typeface="+mn-lt"/>
                        </a:rPr>
                        <a:t>0</a:t>
                      </a:r>
                      <a:endParaRPr lang="es-CO" sz="1600" b="0" i="0" u="none" strike="noStrike" dirty="0">
                        <a:solidFill>
                          <a:srgbClr val="000000"/>
                        </a:solidFill>
                        <a:latin typeface="+mn-lt"/>
                      </a:endParaRPr>
                    </a:p>
                  </a:txBody>
                  <a:tcPr marL="0" marR="0" marT="0" marB="0" anchor="ctr"/>
                </a:tc>
                <a:tc>
                  <a:txBody>
                    <a:bodyPr/>
                    <a:lstStyle/>
                    <a:p>
                      <a:pPr algn="ctr" fontAlgn="ctr"/>
                      <a:r>
                        <a:rPr lang="es-CO" sz="1600" b="0" i="0" u="none" strike="noStrike" kern="1200" dirty="0" smtClean="0">
                          <a:solidFill>
                            <a:srgbClr val="000000"/>
                          </a:solidFill>
                          <a:latin typeface="+mn-lt"/>
                          <a:ea typeface="+mn-ea"/>
                          <a:cs typeface="+mn-cs"/>
                        </a:rPr>
                        <a:t>1</a:t>
                      </a:r>
                      <a:endParaRPr lang="es-CO" sz="1600" b="0" i="0" u="none" strike="noStrike" kern="1200" dirty="0">
                        <a:solidFill>
                          <a:srgbClr val="000000"/>
                        </a:solidFill>
                        <a:latin typeface="+mn-lt"/>
                        <a:ea typeface="+mn-ea"/>
                        <a:cs typeface="+mn-cs"/>
                      </a:endParaRPr>
                    </a:p>
                  </a:txBody>
                  <a:tcPr marL="0" marR="0" marT="0" marB="0" anchor="ctr"/>
                </a:tc>
                <a:tc>
                  <a:txBody>
                    <a:bodyPr/>
                    <a:lstStyle/>
                    <a:p>
                      <a:pPr algn="ctr" fontAlgn="ctr"/>
                      <a:r>
                        <a:rPr lang="es-CO" sz="1600" b="0" i="0" u="none" strike="noStrike" dirty="0" smtClean="0">
                          <a:solidFill>
                            <a:srgbClr val="000000"/>
                          </a:solidFill>
                          <a:latin typeface="+mn-lt"/>
                        </a:rPr>
                        <a:t>0</a:t>
                      </a:r>
                      <a:endParaRPr lang="es-CO" sz="1600" b="0" i="0" u="none" strike="noStrike" dirty="0">
                        <a:solidFill>
                          <a:srgbClr val="000000"/>
                        </a:solidFill>
                        <a:latin typeface="+mn-lt"/>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600" b="0" i="0" u="none" strike="noStrike" kern="1200" dirty="0" smtClean="0">
                          <a:solidFill>
                            <a:srgbClr val="000000"/>
                          </a:solidFill>
                          <a:latin typeface="+mn-lt"/>
                          <a:ea typeface="+mn-ea"/>
                          <a:cs typeface="+mn-cs"/>
                        </a:rPr>
                        <a:t>180</a:t>
                      </a:r>
                    </a:p>
                  </a:txBody>
                  <a:tcPr marL="0" marR="0" marT="0" marB="0" anchor="ctr"/>
                </a:tc>
              </a:tr>
              <a:tr h="340075">
                <a:tc>
                  <a:txBody>
                    <a:bodyPr/>
                    <a:lstStyle/>
                    <a:p>
                      <a:pPr lvl="1" algn="l" fontAlgn="ctr"/>
                      <a:endParaRPr lang="es-CO" sz="1600" b="1" i="0" u="none" strike="noStrike" dirty="0">
                        <a:solidFill>
                          <a:srgbClr val="000000"/>
                        </a:solidFill>
                        <a:latin typeface="+mn-lt"/>
                      </a:endParaRPr>
                    </a:p>
                  </a:txBody>
                  <a:tcPr marL="0" marR="0" marT="0" marB="0" anchor="ctr">
                    <a:solidFill>
                      <a:srgbClr val="5DBF0C"/>
                    </a:solidFill>
                  </a:tcPr>
                </a:tc>
                <a:tc>
                  <a:txBody>
                    <a:bodyPr/>
                    <a:lstStyle/>
                    <a:p>
                      <a:pPr algn="ctr" fontAlgn="ctr"/>
                      <a:r>
                        <a:rPr lang="es-CO" sz="1600" u="none" strike="noStrike" dirty="0">
                          <a:latin typeface="+mn-lt"/>
                        </a:rPr>
                        <a:t> </a:t>
                      </a:r>
                      <a:endParaRPr lang="es-CO" sz="1600" b="0" i="0" u="none" strike="noStrike" dirty="0">
                        <a:solidFill>
                          <a:srgbClr val="000000"/>
                        </a:solidFill>
                        <a:latin typeface="+mn-lt"/>
                      </a:endParaRPr>
                    </a:p>
                  </a:txBody>
                  <a:tcPr marL="0" marR="0" marT="0" marB="0" anchor="ctr">
                    <a:solidFill>
                      <a:srgbClr val="5DBF0C"/>
                    </a:solidFill>
                  </a:tcPr>
                </a:tc>
                <a:tc>
                  <a:txBody>
                    <a:bodyPr/>
                    <a:lstStyle/>
                    <a:p>
                      <a:pPr algn="ctr" fontAlgn="b"/>
                      <a:r>
                        <a:rPr lang="es-CO" sz="1600" u="none" strike="noStrike" dirty="0">
                          <a:latin typeface="+mn-lt"/>
                        </a:rPr>
                        <a:t> </a:t>
                      </a:r>
                      <a:endParaRPr lang="es-CO" sz="1600" b="1" i="0" u="none" strike="noStrike" dirty="0">
                        <a:solidFill>
                          <a:srgbClr val="000000"/>
                        </a:solidFill>
                        <a:latin typeface="+mn-lt"/>
                      </a:endParaRPr>
                    </a:p>
                  </a:txBody>
                  <a:tcPr marL="0" marR="0" marT="0" marB="0" anchor="ctr">
                    <a:solidFill>
                      <a:srgbClr val="5DBF0C"/>
                    </a:solidFill>
                  </a:tcPr>
                </a:tc>
                <a:tc>
                  <a:txBody>
                    <a:bodyPr/>
                    <a:lstStyle/>
                    <a:p>
                      <a:pPr algn="ctr" fontAlgn="b"/>
                      <a:r>
                        <a:rPr lang="es-CO" sz="1600" u="none" strike="noStrike" dirty="0">
                          <a:latin typeface="+mn-lt"/>
                        </a:rPr>
                        <a:t> </a:t>
                      </a:r>
                      <a:endParaRPr lang="es-CO" sz="1600" b="1" i="0" u="none" strike="noStrike" dirty="0">
                        <a:solidFill>
                          <a:srgbClr val="000000"/>
                        </a:solidFill>
                        <a:latin typeface="+mn-lt"/>
                      </a:endParaRPr>
                    </a:p>
                  </a:txBody>
                  <a:tcPr marL="0" marR="0" marT="0" marB="0" anchor="ctr">
                    <a:solidFill>
                      <a:srgbClr val="5DBF0C"/>
                    </a:solidFill>
                  </a:tcPr>
                </a:tc>
                <a:tc>
                  <a:txBody>
                    <a:bodyPr/>
                    <a:lstStyle/>
                    <a:p>
                      <a:pPr algn="ctr" fontAlgn="b"/>
                      <a:r>
                        <a:rPr lang="es-CO" sz="1600" u="none" strike="noStrike" dirty="0">
                          <a:latin typeface="+mn-lt"/>
                        </a:rPr>
                        <a:t> </a:t>
                      </a:r>
                      <a:endParaRPr lang="es-CO" sz="1600" b="1" i="0" u="none" strike="noStrike" dirty="0">
                        <a:solidFill>
                          <a:srgbClr val="000000"/>
                        </a:solidFill>
                        <a:latin typeface="+mn-lt"/>
                      </a:endParaRPr>
                    </a:p>
                  </a:txBody>
                  <a:tcPr marL="0" marR="0" marT="0" marB="0" anchor="ctr">
                    <a:solidFill>
                      <a:srgbClr val="5DBF0C"/>
                    </a:solidFill>
                  </a:tcPr>
                </a:tc>
                <a:tc>
                  <a:txBody>
                    <a:bodyPr/>
                    <a:lstStyle/>
                    <a:p>
                      <a:pPr algn="ctr" fontAlgn="ctr"/>
                      <a:endParaRPr lang="es-CO" sz="1600" b="0" i="0" u="none" strike="noStrike" dirty="0">
                        <a:solidFill>
                          <a:srgbClr val="000000"/>
                        </a:solidFill>
                        <a:latin typeface="+mn-lt"/>
                      </a:endParaRPr>
                    </a:p>
                  </a:txBody>
                  <a:tcPr marL="0" marR="0" marT="0" marB="0" anchor="ctr">
                    <a:solidFill>
                      <a:srgbClr val="5DBF0C"/>
                    </a:solidFill>
                  </a:tcPr>
                </a:tc>
                <a:tc>
                  <a:txBody>
                    <a:bodyPr/>
                    <a:lstStyle/>
                    <a:p>
                      <a:pPr algn="ctr" fontAlgn="ctr"/>
                      <a:endParaRPr lang="es-CO" sz="1600" b="0" i="0" u="none" strike="noStrike" dirty="0">
                        <a:solidFill>
                          <a:srgbClr val="000000"/>
                        </a:solidFill>
                        <a:latin typeface="+mn-lt"/>
                      </a:endParaRPr>
                    </a:p>
                  </a:txBody>
                  <a:tcPr marL="0" marR="0" marT="0" marB="0" anchor="ctr">
                    <a:solidFill>
                      <a:srgbClr val="5DBF0C"/>
                    </a:solidFill>
                  </a:tcPr>
                </a:tc>
                <a:tc>
                  <a:txBody>
                    <a:bodyPr/>
                    <a:lstStyle/>
                    <a:p>
                      <a:pPr algn="ctr" fontAlgn="ctr"/>
                      <a:endParaRPr lang="es-CO" sz="1600" b="0" i="0" u="none" strike="noStrike" kern="1200" dirty="0">
                        <a:solidFill>
                          <a:srgbClr val="000000"/>
                        </a:solidFill>
                        <a:latin typeface="+mn-lt"/>
                        <a:ea typeface="+mn-ea"/>
                        <a:cs typeface="+mn-cs"/>
                      </a:endParaRPr>
                    </a:p>
                  </a:txBody>
                  <a:tcPr marL="0" marR="0" marT="0" marB="0" anchor="ctr">
                    <a:solidFill>
                      <a:srgbClr val="5DBF0C"/>
                    </a:solidFill>
                  </a:tcPr>
                </a:tc>
              </a:tr>
              <a:tr h="448857">
                <a:tc>
                  <a:txBody>
                    <a:bodyPr/>
                    <a:lstStyle/>
                    <a:p>
                      <a:pPr marL="457200" marR="0" lvl="1" indent="0" algn="l" defTabSz="914400" rtl="0" eaLnBrk="1" fontAlgn="ctr" latinLnBrk="0" hangingPunct="1">
                        <a:lnSpc>
                          <a:spcPct val="100000"/>
                        </a:lnSpc>
                        <a:spcBef>
                          <a:spcPts val="0"/>
                        </a:spcBef>
                        <a:spcAft>
                          <a:spcPts val="0"/>
                        </a:spcAft>
                        <a:buClrTx/>
                        <a:buSzTx/>
                        <a:buFontTx/>
                        <a:buNone/>
                        <a:tabLst/>
                        <a:defRPr/>
                      </a:pPr>
                      <a:r>
                        <a:rPr lang="es-CO" sz="1600" u="none" strike="noStrike" dirty="0" smtClean="0">
                          <a:latin typeface="+mn-lt"/>
                        </a:rPr>
                        <a:t># Activos de TI</a:t>
                      </a:r>
                      <a:endParaRPr lang="es-CO" sz="1600" b="0" i="0" u="none" strike="noStrike" dirty="0">
                        <a:solidFill>
                          <a:srgbClr val="000000"/>
                        </a:solidFill>
                        <a:latin typeface="+mn-lt"/>
                      </a:endParaRPr>
                    </a:p>
                  </a:txBody>
                  <a:tcPr marL="0" marR="0" marT="0" marB="0" anchor="ctr"/>
                </a:tc>
                <a:tc>
                  <a:txBody>
                    <a:bodyPr/>
                    <a:lstStyle/>
                    <a:p>
                      <a:pPr algn="ctr" fontAlgn="ctr"/>
                      <a:r>
                        <a:rPr lang="es-CO" sz="1600" b="0" i="0" u="none" strike="noStrike" dirty="0" smtClean="0">
                          <a:solidFill>
                            <a:srgbClr val="000000"/>
                          </a:solidFill>
                          <a:latin typeface="+mn-lt"/>
                        </a:rPr>
                        <a:t>4</a:t>
                      </a:r>
                      <a:endParaRPr lang="es-CO" sz="1600" b="0" i="0" u="none" strike="noStrike" dirty="0">
                        <a:solidFill>
                          <a:srgbClr val="000000"/>
                        </a:solidFill>
                        <a:latin typeface="+mn-lt"/>
                      </a:endParaRPr>
                    </a:p>
                  </a:txBody>
                  <a:tcPr marL="0" marR="0" marT="0" marB="0" anchor="ctr"/>
                </a:tc>
                <a:tc>
                  <a:txBody>
                    <a:bodyPr/>
                    <a:lstStyle/>
                    <a:p>
                      <a:pPr algn="ctr" fontAlgn="b"/>
                      <a:r>
                        <a:rPr lang="es-CO" sz="1600" b="0" i="0" u="none" strike="noStrike" dirty="0" smtClean="0">
                          <a:solidFill>
                            <a:srgbClr val="000000"/>
                          </a:solidFill>
                          <a:latin typeface="+mn-lt"/>
                        </a:rPr>
                        <a:t>3</a:t>
                      </a:r>
                      <a:endParaRPr lang="es-CO" sz="1600" b="0" i="0" u="none" strike="noStrike" dirty="0">
                        <a:solidFill>
                          <a:srgbClr val="000000"/>
                        </a:solidFill>
                        <a:latin typeface="+mn-lt"/>
                      </a:endParaRPr>
                    </a:p>
                  </a:txBody>
                  <a:tcPr marL="0" marR="0" marT="0" marB="0" anchor="ctr"/>
                </a:tc>
                <a:tc>
                  <a:txBody>
                    <a:bodyPr/>
                    <a:lstStyle/>
                    <a:p>
                      <a:pPr algn="ctr" fontAlgn="b"/>
                      <a:r>
                        <a:rPr lang="es-CO" sz="1600" b="0" i="0" u="none" strike="noStrike" dirty="0" smtClean="0">
                          <a:solidFill>
                            <a:srgbClr val="000000"/>
                          </a:solidFill>
                          <a:latin typeface="+mn-lt"/>
                        </a:rPr>
                        <a:t>1</a:t>
                      </a:r>
                      <a:endParaRPr lang="es-CO" sz="1600" b="0" i="0" u="none" strike="noStrike" dirty="0">
                        <a:solidFill>
                          <a:srgbClr val="000000"/>
                        </a:solidFill>
                        <a:latin typeface="+mn-lt"/>
                      </a:endParaRPr>
                    </a:p>
                  </a:txBody>
                  <a:tcPr marL="0" marR="0" marT="0" marB="0" anchor="ctr"/>
                </a:tc>
                <a:tc>
                  <a:txBody>
                    <a:bodyPr/>
                    <a:lstStyle/>
                    <a:p>
                      <a:pPr algn="ctr" fontAlgn="b"/>
                      <a:r>
                        <a:rPr lang="es-CO" sz="1600" b="0" i="0" u="none" strike="noStrike" dirty="0" smtClean="0">
                          <a:solidFill>
                            <a:srgbClr val="000000"/>
                          </a:solidFill>
                          <a:latin typeface="+mn-lt"/>
                        </a:rPr>
                        <a:t>0</a:t>
                      </a:r>
                      <a:endParaRPr lang="es-CO" sz="1600" b="0" i="0" u="none" strike="noStrike" dirty="0">
                        <a:solidFill>
                          <a:srgbClr val="000000"/>
                        </a:solidFill>
                        <a:latin typeface="+mn-lt"/>
                      </a:endParaRPr>
                    </a:p>
                  </a:txBody>
                  <a:tcPr marL="0" marR="0" marT="0" marB="0" anchor="ctr"/>
                </a:tc>
                <a:tc>
                  <a:txBody>
                    <a:bodyPr/>
                    <a:lstStyle/>
                    <a:p>
                      <a:pPr algn="ctr" fontAlgn="ctr"/>
                      <a:r>
                        <a:rPr lang="es-CO" sz="1600" b="0" i="0" u="none" strike="noStrike" kern="1200" dirty="0" smtClean="0">
                          <a:solidFill>
                            <a:srgbClr val="000000"/>
                          </a:solidFill>
                          <a:latin typeface="+mn-lt"/>
                          <a:ea typeface="+mn-ea"/>
                          <a:cs typeface="+mn-cs"/>
                        </a:rPr>
                        <a:t>0</a:t>
                      </a:r>
                      <a:endParaRPr lang="es-CO" sz="1600" b="0" i="0" u="none" strike="noStrike" kern="1200" dirty="0">
                        <a:solidFill>
                          <a:srgbClr val="000000"/>
                        </a:solidFill>
                        <a:latin typeface="+mn-lt"/>
                        <a:ea typeface="+mn-ea"/>
                        <a:cs typeface="+mn-cs"/>
                      </a:endParaRPr>
                    </a:p>
                  </a:txBody>
                  <a:tcPr marL="0" marR="0" marT="0" marB="0" anchor="ctr"/>
                </a:tc>
                <a:tc>
                  <a:txBody>
                    <a:bodyPr/>
                    <a:lstStyle/>
                    <a:p>
                      <a:pPr algn="ctr" fontAlgn="ctr"/>
                      <a:r>
                        <a:rPr lang="es-CO" sz="1600" b="0" i="0" u="none" strike="noStrike" dirty="0" smtClean="0">
                          <a:solidFill>
                            <a:srgbClr val="000000"/>
                          </a:solidFill>
                          <a:latin typeface="+mn-lt"/>
                        </a:rPr>
                        <a:t>3</a:t>
                      </a:r>
                      <a:endParaRPr lang="es-CO" sz="1600" b="0" i="0" u="none" strike="noStrike" dirty="0">
                        <a:solidFill>
                          <a:srgbClr val="000000"/>
                        </a:solidFill>
                        <a:latin typeface="+mn-lt"/>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600" b="0" i="0" u="none" strike="noStrike" kern="1200" dirty="0" smtClean="0">
                          <a:solidFill>
                            <a:srgbClr val="000000"/>
                          </a:solidFill>
                          <a:latin typeface="+mn-lt"/>
                          <a:ea typeface="+mn-ea"/>
                          <a:cs typeface="+mn-cs"/>
                        </a:rPr>
                        <a:t>0</a:t>
                      </a:r>
                    </a:p>
                  </a:txBody>
                  <a:tcPr marL="0" marR="0" marT="0" marB="0" anchor="ctr"/>
                </a:tc>
              </a:tr>
              <a:tr h="318820">
                <a:tc>
                  <a:txBody>
                    <a:bodyPr/>
                    <a:lstStyle/>
                    <a:p>
                      <a:pPr marL="457200" marR="0" lvl="1" indent="0" algn="ctr" defTabSz="914400" rtl="0" eaLnBrk="1" fontAlgn="ctr" latinLnBrk="0" hangingPunct="1">
                        <a:lnSpc>
                          <a:spcPct val="100000"/>
                        </a:lnSpc>
                        <a:spcBef>
                          <a:spcPts val="0"/>
                        </a:spcBef>
                        <a:spcAft>
                          <a:spcPts val="0"/>
                        </a:spcAft>
                        <a:buClrTx/>
                        <a:buSzTx/>
                        <a:buFontTx/>
                        <a:buNone/>
                        <a:tabLst/>
                        <a:defRPr/>
                      </a:pPr>
                      <a:r>
                        <a:rPr lang="es-CO" sz="1500" b="1" i="0" u="none" strike="noStrike" dirty="0" smtClean="0">
                          <a:solidFill>
                            <a:srgbClr val="000000"/>
                          </a:solidFill>
                          <a:latin typeface="+mn-lt"/>
                        </a:rPr>
                        <a:t>TOTAL</a:t>
                      </a:r>
                      <a:endParaRPr lang="es-CO" sz="1500" b="1" i="0" u="none" strike="noStrike" dirty="0">
                        <a:solidFill>
                          <a:srgbClr val="000000"/>
                        </a:solidFill>
                        <a:latin typeface="+mn-lt"/>
                      </a:endParaRPr>
                    </a:p>
                  </a:txBody>
                  <a:tcPr marL="0" marR="0" marT="0" marB="0" anchor="ctr"/>
                </a:tc>
                <a:tc>
                  <a:txBody>
                    <a:bodyPr/>
                    <a:lstStyle/>
                    <a:p>
                      <a:pPr algn="ctr" fontAlgn="ctr"/>
                      <a:r>
                        <a:rPr lang="es-CO" sz="1500" b="1" i="0" u="none" strike="noStrike" dirty="0" smtClean="0">
                          <a:solidFill>
                            <a:srgbClr val="000000"/>
                          </a:solidFill>
                          <a:latin typeface="+mn-lt"/>
                        </a:rPr>
                        <a:t>58</a:t>
                      </a:r>
                      <a:endParaRPr lang="es-CO" sz="1500" b="1" i="0" u="none" strike="noStrike" dirty="0">
                        <a:solidFill>
                          <a:srgbClr val="000000"/>
                        </a:solidFill>
                        <a:latin typeface="+mn-lt"/>
                      </a:endParaRPr>
                    </a:p>
                  </a:txBody>
                  <a:tcPr marL="0" marR="0" marT="0" marB="0" anchor="ctr"/>
                </a:tc>
                <a:tc>
                  <a:txBody>
                    <a:bodyPr/>
                    <a:lstStyle/>
                    <a:p>
                      <a:pPr algn="ctr" fontAlgn="b"/>
                      <a:r>
                        <a:rPr lang="es-CO" sz="1500" b="1" i="0" u="none" strike="noStrike" dirty="0" smtClean="0">
                          <a:solidFill>
                            <a:srgbClr val="000000"/>
                          </a:solidFill>
                          <a:latin typeface="+mn-lt"/>
                        </a:rPr>
                        <a:t>21</a:t>
                      </a:r>
                      <a:endParaRPr lang="es-CO" sz="1500" b="1" i="0" u="none" strike="noStrike" dirty="0">
                        <a:solidFill>
                          <a:srgbClr val="000000"/>
                        </a:solidFill>
                        <a:latin typeface="+mn-lt"/>
                      </a:endParaRPr>
                    </a:p>
                  </a:txBody>
                  <a:tcPr marL="0" marR="0" marT="0" marB="0" anchor="ctr"/>
                </a:tc>
                <a:tc>
                  <a:txBody>
                    <a:bodyPr/>
                    <a:lstStyle/>
                    <a:p>
                      <a:pPr algn="ctr" fontAlgn="b"/>
                      <a:r>
                        <a:rPr lang="es-CO" sz="1500" b="1" i="0" u="none" strike="noStrike" dirty="0" smtClean="0">
                          <a:solidFill>
                            <a:srgbClr val="000000"/>
                          </a:solidFill>
                          <a:latin typeface="+mn-lt"/>
                        </a:rPr>
                        <a:t>32</a:t>
                      </a:r>
                      <a:endParaRPr lang="es-CO" sz="1500" b="1" i="0" u="none" strike="noStrike" dirty="0">
                        <a:solidFill>
                          <a:srgbClr val="000000"/>
                        </a:solidFill>
                        <a:latin typeface="+mn-lt"/>
                      </a:endParaRPr>
                    </a:p>
                  </a:txBody>
                  <a:tcPr marL="0" marR="0" marT="0" marB="0" anchor="ctr"/>
                </a:tc>
                <a:tc>
                  <a:txBody>
                    <a:bodyPr/>
                    <a:lstStyle/>
                    <a:p>
                      <a:pPr algn="ctr" fontAlgn="b"/>
                      <a:r>
                        <a:rPr lang="es-CO" sz="1500" b="1" i="0" u="none" strike="noStrike" dirty="0" smtClean="0">
                          <a:solidFill>
                            <a:srgbClr val="000000"/>
                          </a:solidFill>
                          <a:latin typeface="+mn-lt"/>
                        </a:rPr>
                        <a:t>5</a:t>
                      </a:r>
                      <a:endParaRPr lang="es-CO" sz="1500" b="1" i="0" u="none" strike="noStrike" dirty="0">
                        <a:solidFill>
                          <a:srgbClr val="000000"/>
                        </a:solidFill>
                        <a:latin typeface="+mn-lt"/>
                      </a:endParaRPr>
                    </a:p>
                  </a:txBody>
                  <a:tcPr marL="0" marR="0" marT="0" marB="0" anchor="ctr"/>
                </a:tc>
                <a:tc>
                  <a:txBody>
                    <a:bodyPr/>
                    <a:lstStyle/>
                    <a:p>
                      <a:pPr algn="ctr" fontAlgn="ctr"/>
                      <a:r>
                        <a:rPr lang="es-CO" sz="1500" b="1" i="0" u="none" strike="noStrike" kern="1200" dirty="0" smtClean="0">
                          <a:solidFill>
                            <a:srgbClr val="000000"/>
                          </a:solidFill>
                          <a:latin typeface="+mn-lt"/>
                          <a:ea typeface="+mn-ea"/>
                          <a:cs typeface="+mn-cs"/>
                        </a:rPr>
                        <a:t>17</a:t>
                      </a:r>
                      <a:endParaRPr lang="es-CO" sz="1500" b="1" i="0" u="none" strike="noStrike" kern="1200" dirty="0">
                        <a:solidFill>
                          <a:srgbClr val="000000"/>
                        </a:solidFill>
                        <a:latin typeface="+mn-lt"/>
                        <a:ea typeface="+mn-ea"/>
                        <a:cs typeface="+mn-cs"/>
                      </a:endParaRPr>
                    </a:p>
                  </a:txBody>
                  <a:tcPr marL="0" marR="0" marT="0" marB="0" anchor="ctr"/>
                </a:tc>
                <a:tc>
                  <a:txBody>
                    <a:bodyPr/>
                    <a:lstStyle/>
                    <a:p>
                      <a:pPr algn="ctr" fontAlgn="ctr"/>
                      <a:r>
                        <a:rPr lang="es-CO" sz="1500" b="1" i="0" u="none" strike="noStrike" dirty="0" smtClean="0">
                          <a:solidFill>
                            <a:srgbClr val="000000"/>
                          </a:solidFill>
                          <a:latin typeface="+mn-lt"/>
                        </a:rPr>
                        <a:t>4</a:t>
                      </a:r>
                      <a:endParaRPr lang="es-CO" sz="1500" b="1" i="0" u="none" strike="noStrike" dirty="0">
                        <a:solidFill>
                          <a:srgbClr val="000000"/>
                        </a:solidFill>
                        <a:latin typeface="+mn-lt"/>
                      </a:endParaRPr>
                    </a:p>
                  </a:txBody>
                  <a:tcPr marL="0" marR="0" marT="0" marB="0" anchor="ctr"/>
                </a:tc>
                <a:tc>
                  <a:txBody>
                    <a:bodyPr/>
                    <a:lstStyle/>
                    <a:p>
                      <a:pPr algn="ctr" fontAlgn="ctr"/>
                      <a:r>
                        <a:rPr lang="es-CO" sz="1500" b="1" i="0" u="none" strike="noStrike" dirty="0" smtClean="0">
                          <a:solidFill>
                            <a:srgbClr val="000000"/>
                          </a:solidFill>
                          <a:latin typeface="+mn-lt"/>
                        </a:rPr>
                        <a:t>2.640</a:t>
                      </a:r>
                      <a:endParaRPr lang="es-CO" sz="1500" b="1" i="0" u="none" strike="noStrike" dirty="0">
                        <a:solidFill>
                          <a:srgbClr val="000000"/>
                        </a:solidFill>
                        <a:latin typeface="+mn-lt"/>
                      </a:endParaRPr>
                    </a:p>
                  </a:txBody>
                  <a:tcPr marL="0" marR="0" marT="0" marB="0" anchor="ctr"/>
                </a:tc>
              </a:tr>
            </a:tbl>
          </a:graphicData>
        </a:graphic>
      </p:graphicFrame>
      <p:sp>
        <p:nvSpPr>
          <p:cNvPr id="8" name="4 Marcador de texto"/>
          <p:cNvSpPr>
            <a:spLocks noGrp="1"/>
          </p:cNvSpPr>
          <p:nvPr>
            <p:ph type="body" idx="14"/>
          </p:nvPr>
        </p:nvSpPr>
        <p:spPr>
          <a:xfrm>
            <a:off x="544016" y="548680"/>
            <a:ext cx="7772400" cy="432048"/>
          </a:xfrm>
        </p:spPr>
        <p:txBody>
          <a:bodyPr/>
          <a:lstStyle/>
          <a:p>
            <a:r>
              <a:rPr lang="es-CO" dirty="0" smtClean="0"/>
              <a:t>Resultados Priorización 2014 AN EPM </a:t>
            </a:r>
            <a:endParaRPr lang="es-CO" dirty="0"/>
          </a:p>
        </p:txBody>
      </p:sp>
      <p:sp>
        <p:nvSpPr>
          <p:cNvPr id="2" name="1 CuadroTexto"/>
          <p:cNvSpPr txBox="1"/>
          <p:nvPr/>
        </p:nvSpPr>
        <p:spPr>
          <a:xfrm>
            <a:off x="1219200" y="5573486"/>
            <a:ext cx="6629400" cy="523220"/>
          </a:xfrm>
          <a:prstGeom prst="rect">
            <a:avLst/>
          </a:prstGeom>
        </p:spPr>
        <p:txBody>
          <a:bodyPr wrap="square" rtlCol="0">
            <a:spAutoFit/>
          </a:bodyPr>
          <a:lstStyle/>
          <a:p>
            <a:pPr marL="0" marR="0" indent="0" defTabSz="914400" rtl="0" eaLnBrk="1" fontAlgn="auto" latinLnBrk="0" hangingPunct="1">
              <a:lnSpc>
                <a:spcPct val="100000"/>
              </a:lnSpc>
              <a:spcBef>
                <a:spcPct val="0"/>
              </a:spcBef>
              <a:spcAft>
                <a:spcPts val="0"/>
              </a:spcAft>
              <a:buClrTx/>
              <a:buSzTx/>
              <a:buFontTx/>
              <a:buNone/>
              <a:tabLst/>
            </a:pPr>
            <a:r>
              <a:rPr kumimoji="0" lang="es-CO" sz="1400" b="0" i="0" u="none" strike="noStrike" kern="1200" cap="none" spc="0" normalizeH="0" baseline="0" noProof="0" dirty="0" smtClean="0">
                <a:ln>
                  <a:noFill/>
                </a:ln>
                <a:solidFill>
                  <a:schemeClr val="tx1"/>
                </a:solidFill>
                <a:effectLst/>
                <a:uLnTx/>
                <a:uFillTx/>
                <a:latin typeface="+mj-lt"/>
                <a:ea typeface="+mj-ea"/>
                <a:cs typeface="+mj-cs"/>
              </a:rPr>
              <a:t>*Proceso: </a:t>
            </a:r>
            <a:r>
              <a:rPr kumimoji="0" lang="es-CO" sz="1400" b="0" i="0" u="none" strike="noStrike" kern="1200" cap="none" spc="0" normalizeH="0" baseline="0" noProof="0" dirty="0" err="1" smtClean="0">
                <a:ln>
                  <a:noFill/>
                </a:ln>
                <a:solidFill>
                  <a:schemeClr val="tx1"/>
                </a:solidFill>
                <a:effectLst/>
                <a:uLnTx/>
                <a:uFillTx/>
                <a:latin typeface="+mj-lt"/>
                <a:ea typeface="+mj-ea"/>
                <a:cs typeface="+mj-cs"/>
              </a:rPr>
              <a:t>Gestió</a:t>
            </a:r>
            <a:r>
              <a:rPr lang="es-CO" sz="1400" dirty="0" smtClean="0">
                <a:latin typeface="+mj-lt"/>
                <a:ea typeface="+mj-ea"/>
                <a:cs typeface="+mj-cs"/>
              </a:rPr>
              <a:t>n ambiental</a:t>
            </a:r>
          </a:p>
          <a:p>
            <a:pPr marL="0" marR="0" indent="0" defTabSz="914400" rtl="0" eaLnBrk="1" fontAlgn="auto" latinLnBrk="0" hangingPunct="1">
              <a:lnSpc>
                <a:spcPct val="100000"/>
              </a:lnSpc>
              <a:spcBef>
                <a:spcPct val="0"/>
              </a:spcBef>
              <a:spcAft>
                <a:spcPts val="0"/>
              </a:spcAft>
              <a:buClrTx/>
              <a:buSzTx/>
              <a:buFontTx/>
              <a:buNone/>
              <a:tabLst/>
            </a:pPr>
            <a:r>
              <a:rPr kumimoji="0" lang="es-CO" sz="1400" b="0" i="0" u="none" strike="noStrike" kern="1200" cap="none" spc="0" normalizeH="0" baseline="0" noProof="0" dirty="0" smtClean="0">
                <a:ln>
                  <a:noFill/>
                </a:ln>
                <a:solidFill>
                  <a:schemeClr val="tx1"/>
                </a:solidFill>
                <a:effectLst/>
                <a:uLnTx/>
                <a:uFillTx/>
                <a:latin typeface="+mj-lt"/>
                <a:ea typeface="+mj-ea"/>
                <a:cs typeface="+mj-cs"/>
              </a:rPr>
              <a:t>*TI: </a:t>
            </a:r>
            <a:r>
              <a:rPr kumimoji="0" lang="es-CO" sz="1400" b="0" i="0" u="none" strike="noStrike" kern="1200" cap="none" spc="0" normalizeH="0" baseline="0" noProof="0" dirty="0" err="1" smtClean="0">
                <a:ln>
                  <a:noFill/>
                </a:ln>
                <a:solidFill>
                  <a:schemeClr val="tx1"/>
                </a:solidFill>
                <a:effectLst/>
                <a:uLnTx/>
                <a:uFillTx/>
                <a:latin typeface="+mj-lt"/>
                <a:ea typeface="+mj-ea"/>
                <a:cs typeface="+mj-cs"/>
              </a:rPr>
              <a:t>One</a:t>
            </a:r>
            <a:r>
              <a:rPr kumimoji="0" lang="es-CO" sz="1400" b="0" i="0" u="none" strike="noStrike" kern="1200" cap="none" spc="0" normalizeH="0" baseline="0" noProof="0" dirty="0" smtClean="0">
                <a:ln>
                  <a:noFill/>
                </a:ln>
                <a:solidFill>
                  <a:schemeClr val="tx1"/>
                </a:solidFill>
                <a:effectLst/>
                <a:uLnTx/>
                <a:uFillTx/>
                <a:latin typeface="+mj-lt"/>
                <a:ea typeface="+mj-ea"/>
                <a:cs typeface="+mj-cs"/>
              </a:rPr>
              <a:t> </a:t>
            </a:r>
            <a:r>
              <a:rPr kumimoji="0" lang="es-CO" sz="1400" b="0" i="0" u="none" strike="noStrike" kern="1200" cap="none" spc="0" normalizeH="0" baseline="0" noProof="0" dirty="0" err="1" smtClean="0">
                <a:ln>
                  <a:noFill/>
                </a:ln>
                <a:solidFill>
                  <a:schemeClr val="tx1"/>
                </a:solidFill>
                <a:effectLst/>
                <a:uLnTx/>
                <a:uFillTx/>
                <a:latin typeface="+mj-lt"/>
                <a:ea typeface="+mj-ea"/>
                <a:cs typeface="+mj-cs"/>
              </a:rPr>
              <a:t>World</a:t>
            </a:r>
            <a:r>
              <a:rPr kumimoji="0" lang="es-CO" sz="1400" b="0" i="0" u="none" strike="noStrike" kern="1200" cap="none" spc="0" normalizeH="0" baseline="0" noProof="0" dirty="0" smtClean="0">
                <a:ln>
                  <a:noFill/>
                </a:ln>
                <a:solidFill>
                  <a:schemeClr val="tx1"/>
                </a:solidFill>
                <a:effectLst/>
                <a:uLnTx/>
                <a:uFillTx/>
                <a:latin typeface="+mj-lt"/>
                <a:ea typeface="+mj-ea"/>
                <a:cs typeface="+mj-cs"/>
              </a:rPr>
              <a:t>, Centros de computo, Sistema de Gestión Financiera, </a:t>
            </a:r>
            <a:r>
              <a:rPr kumimoji="0" lang="es-CO" sz="1400" b="0" i="0" u="none" strike="noStrike" kern="1200" cap="none" spc="0" normalizeH="0" baseline="0" noProof="0" dirty="0" err="1" smtClean="0">
                <a:ln>
                  <a:noFill/>
                </a:ln>
                <a:solidFill>
                  <a:schemeClr val="tx1"/>
                </a:solidFill>
                <a:effectLst/>
                <a:uLnTx/>
                <a:uFillTx/>
                <a:latin typeface="+mj-lt"/>
                <a:ea typeface="+mj-ea"/>
                <a:cs typeface="+mj-cs"/>
              </a:rPr>
              <a:t>Gescomer</a:t>
            </a:r>
            <a:r>
              <a:rPr kumimoji="0" lang="es-CO" sz="1400" b="0" i="0" u="none" strike="noStrike" kern="1200" cap="none" spc="0" normalizeH="0" baseline="0" noProof="0" dirty="0" smtClean="0">
                <a:ln>
                  <a:noFill/>
                </a:ln>
                <a:solidFill>
                  <a:schemeClr val="tx1"/>
                </a:solidFill>
                <a:effectLst/>
                <a:uLnTx/>
                <a:uFillTx/>
                <a:latin typeface="+mj-lt"/>
                <a:ea typeface="+mj-ea"/>
                <a:cs typeface="+mj-cs"/>
              </a:rPr>
              <a:t> </a:t>
            </a:r>
          </a:p>
        </p:txBody>
      </p:sp>
    </p:spTree>
    <p:extLst>
      <p:ext uri="{BB962C8B-B14F-4D97-AF65-F5344CB8AC3E}">
        <p14:creationId xmlns:p14="http://schemas.microsoft.com/office/powerpoint/2010/main" val="2486126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idx="13"/>
          </p:nvPr>
        </p:nvSpPr>
        <p:spPr/>
        <p:txBody>
          <a:bodyPr/>
          <a:lstStyle/>
          <a:p>
            <a:r>
              <a:rPr lang="es-CO" dirty="0"/>
              <a:t>Plan Anual Auditoría 2014 AGUAS NACIONALES EPM</a:t>
            </a:r>
          </a:p>
        </p:txBody>
      </p:sp>
      <p:sp>
        <p:nvSpPr>
          <p:cNvPr id="8" name="4 Marcador de texto"/>
          <p:cNvSpPr>
            <a:spLocks noGrp="1"/>
          </p:cNvSpPr>
          <p:nvPr>
            <p:ph type="body" idx="14"/>
          </p:nvPr>
        </p:nvSpPr>
        <p:spPr>
          <a:xfrm>
            <a:off x="544016" y="548680"/>
            <a:ext cx="7772400" cy="432048"/>
          </a:xfrm>
        </p:spPr>
        <p:txBody>
          <a:bodyPr/>
          <a:lstStyle/>
          <a:p>
            <a:r>
              <a:rPr lang="es-CO" dirty="0"/>
              <a:t>Plan anual Aguas Nacionales EPM</a:t>
            </a:r>
          </a:p>
        </p:txBody>
      </p:sp>
      <p:graphicFrame>
        <p:nvGraphicFramePr>
          <p:cNvPr id="3" name="2 Tabla"/>
          <p:cNvGraphicFramePr>
            <a:graphicFrameLocks noGrp="1"/>
          </p:cNvGraphicFramePr>
          <p:nvPr>
            <p:extLst>
              <p:ext uri="{D42A27DB-BD31-4B8C-83A1-F6EECF244321}">
                <p14:modId xmlns:p14="http://schemas.microsoft.com/office/powerpoint/2010/main" val="3734079218"/>
              </p:ext>
            </p:extLst>
          </p:nvPr>
        </p:nvGraphicFramePr>
        <p:xfrm>
          <a:off x="457200" y="1186545"/>
          <a:ext cx="8229601" cy="5234420"/>
        </p:xfrm>
        <a:graphic>
          <a:graphicData uri="http://schemas.openxmlformats.org/drawingml/2006/table">
            <a:tbl>
              <a:tblPr/>
              <a:tblGrid>
                <a:gridCol w="3021614"/>
                <a:gridCol w="257943"/>
                <a:gridCol w="786111"/>
                <a:gridCol w="233377"/>
                <a:gridCol w="1007205"/>
                <a:gridCol w="245660"/>
                <a:gridCol w="810677"/>
                <a:gridCol w="245660"/>
                <a:gridCol w="650998"/>
                <a:gridCol w="208811"/>
                <a:gridCol w="761545"/>
              </a:tblGrid>
              <a:tr h="1352856">
                <a:tc>
                  <a:txBody>
                    <a:bodyPr/>
                    <a:lstStyle/>
                    <a:p>
                      <a:pPr algn="ctr" rtl="0" fontAlgn="ctr"/>
                      <a:r>
                        <a:rPr lang="es-CO" sz="1000" b="1" i="0" u="none" strike="noStrike" dirty="0">
                          <a:solidFill>
                            <a:srgbClr val="2F2F2F"/>
                          </a:solidFill>
                          <a:effectLst/>
                          <a:latin typeface="Arial"/>
                        </a:rPr>
                        <a:t>Unidad auditable Nivel 1</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solidFill>
                      <a:srgbClr val="92D050"/>
                    </a:solidFill>
                  </a:tcPr>
                </a:tc>
                <a:tc gridSpan="2">
                  <a:txBody>
                    <a:bodyPr/>
                    <a:lstStyle/>
                    <a:p>
                      <a:pPr algn="ctr" rtl="0" fontAlgn="ctr"/>
                      <a:r>
                        <a:rPr lang="es-CO" sz="1000" b="1" i="0" u="none" strike="noStrike" dirty="0">
                          <a:solidFill>
                            <a:srgbClr val="2F2F2F"/>
                          </a:solidFill>
                          <a:effectLst/>
                          <a:latin typeface="Arial"/>
                        </a:rPr>
                        <a:t>Auditoría Interna Aguas Nacionales</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solidFill>
                      <a:srgbClr val="92D050"/>
                    </a:solidFill>
                  </a:tcPr>
                </a:tc>
                <a:tc hMerge="1">
                  <a:txBody>
                    <a:bodyPr/>
                    <a:lstStyle/>
                    <a:p>
                      <a:endParaRPr lang="es-CO"/>
                    </a:p>
                  </a:txBody>
                  <a:tcPr/>
                </a:tc>
                <a:tc gridSpan="2">
                  <a:txBody>
                    <a:bodyPr/>
                    <a:lstStyle/>
                    <a:p>
                      <a:pPr algn="ctr" rtl="0" fontAlgn="ctr"/>
                      <a:r>
                        <a:rPr lang="es-CO" sz="1000" b="1" i="0" u="none" strike="noStrike" dirty="0">
                          <a:solidFill>
                            <a:srgbClr val="2F2F2F"/>
                          </a:solidFill>
                          <a:effectLst/>
                          <a:latin typeface="Arial"/>
                        </a:rPr>
                        <a:t> Auditoría Crecimiento y Suministros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solidFill>
                      <a:srgbClr val="92D050"/>
                    </a:solidFill>
                  </a:tcPr>
                </a:tc>
                <a:tc hMerge="1">
                  <a:txBody>
                    <a:bodyPr/>
                    <a:lstStyle/>
                    <a:p>
                      <a:endParaRPr lang="es-CO"/>
                    </a:p>
                  </a:txBody>
                  <a:tcPr/>
                </a:tc>
                <a:tc gridSpan="2">
                  <a:txBody>
                    <a:bodyPr/>
                    <a:lstStyle/>
                    <a:p>
                      <a:pPr algn="ctr" rtl="0" fontAlgn="ctr"/>
                      <a:r>
                        <a:rPr lang="es-CO" sz="1000" b="1" i="0" u="none" strike="noStrike" dirty="0">
                          <a:solidFill>
                            <a:srgbClr val="2F2F2F"/>
                          </a:solidFill>
                          <a:effectLst/>
                          <a:latin typeface="Arial"/>
                        </a:rPr>
                        <a:t> Auditoria Desarrollo Humano y Capacidades Organizacionales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solidFill>
                      <a:srgbClr val="92D050"/>
                    </a:solidFill>
                  </a:tcPr>
                </a:tc>
                <a:tc hMerge="1">
                  <a:txBody>
                    <a:bodyPr/>
                    <a:lstStyle/>
                    <a:p>
                      <a:endParaRPr lang="es-CO"/>
                    </a:p>
                  </a:txBody>
                  <a:tcPr/>
                </a:tc>
                <a:tc gridSpan="2">
                  <a:txBody>
                    <a:bodyPr/>
                    <a:lstStyle/>
                    <a:p>
                      <a:pPr algn="ctr" rtl="0" fontAlgn="ctr"/>
                      <a:r>
                        <a:rPr lang="es-CO" sz="1000" b="1" i="0" u="none" strike="noStrike" dirty="0">
                          <a:solidFill>
                            <a:srgbClr val="2F2F2F"/>
                          </a:solidFill>
                          <a:effectLst/>
                          <a:latin typeface="Arial"/>
                        </a:rPr>
                        <a:t> Auditoría Financiera y Legal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solidFill>
                      <a:srgbClr val="92D050"/>
                    </a:solidFill>
                  </a:tcPr>
                </a:tc>
                <a:tc hMerge="1">
                  <a:txBody>
                    <a:bodyPr/>
                    <a:lstStyle/>
                    <a:p>
                      <a:endParaRPr lang="es-CO"/>
                    </a:p>
                  </a:txBody>
                  <a:tcPr/>
                </a:tc>
                <a:tc gridSpan="2">
                  <a:txBody>
                    <a:bodyPr/>
                    <a:lstStyle/>
                    <a:p>
                      <a:pPr algn="ctr" rtl="0" fontAlgn="ctr"/>
                      <a:r>
                        <a:rPr lang="es-CO" sz="1000" b="1" i="0" u="none" strike="noStrike" dirty="0">
                          <a:solidFill>
                            <a:srgbClr val="2F2F2F"/>
                          </a:solidFill>
                          <a:effectLst/>
                          <a:latin typeface="Arial"/>
                        </a:rPr>
                        <a:t> Auditoría Gestión de Negocios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solidFill>
                      <a:srgbClr val="92D050"/>
                    </a:solidFill>
                  </a:tcPr>
                </a:tc>
                <a:tc hMerge="1">
                  <a:txBody>
                    <a:bodyPr/>
                    <a:lstStyle/>
                    <a:p>
                      <a:endParaRPr lang="es-CO"/>
                    </a:p>
                  </a:txBody>
                  <a:tcPr/>
                </a:tc>
              </a:tr>
              <a:tr h="324493">
                <a:tc>
                  <a:txBody>
                    <a:bodyPr/>
                    <a:lstStyle/>
                    <a:p>
                      <a:pPr algn="ctr" rtl="0" fontAlgn="ctr"/>
                      <a:r>
                        <a:rPr lang="es-CO" sz="1000" b="1" i="0" u="none" strike="noStrike" dirty="0">
                          <a:solidFill>
                            <a:srgbClr val="2F2F2F"/>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000" b="1" i="0" u="none" strike="noStrike" dirty="0">
                          <a:solidFill>
                            <a:srgbClr val="2F2F2F"/>
                          </a:solidFill>
                          <a:effectLst/>
                          <a:latin typeface="Arial"/>
                        </a:rPr>
                        <a:t>A</a:t>
                      </a:r>
                    </a:p>
                  </a:txBody>
                  <a:tcPr marL="7370" marR="7370" marT="7370" marB="0" anchor="ctr">
                    <a:lnL w="12700" cap="flat" cmpd="sng" algn="ctr">
                      <a:solidFill>
                        <a:srgbClr val="64E032"/>
                      </a:solidFill>
                      <a:prstDash val="solid"/>
                      <a:round/>
                      <a:headEnd type="none" w="med" len="med"/>
                      <a:tailEnd type="none" w="med" len="med"/>
                    </a:lnL>
                    <a:lnR>
                      <a:noFill/>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000" b="1" i="0" u="none" strike="noStrike" dirty="0">
                          <a:solidFill>
                            <a:srgbClr val="2F2F2F"/>
                          </a:solidFill>
                          <a:effectLst/>
                          <a:latin typeface="Arial"/>
                        </a:rPr>
                        <a:t>Horas</a:t>
                      </a:r>
                    </a:p>
                  </a:txBody>
                  <a:tcPr marL="7370" marR="7370" marT="7370" marB="0" anchor="ctr">
                    <a:lnL>
                      <a:noFill/>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000" b="1" i="0" u="none" strike="noStrike" dirty="0">
                          <a:solidFill>
                            <a:srgbClr val="2F2F2F"/>
                          </a:solidFill>
                          <a:effectLst/>
                          <a:latin typeface="Arial"/>
                        </a:rPr>
                        <a:t>A</a:t>
                      </a:r>
                    </a:p>
                  </a:txBody>
                  <a:tcPr marL="7370" marR="7370" marT="7370" marB="0" anchor="ctr">
                    <a:lnL w="12700" cap="flat" cmpd="sng" algn="ctr">
                      <a:solidFill>
                        <a:srgbClr val="64E032"/>
                      </a:solidFill>
                      <a:prstDash val="solid"/>
                      <a:round/>
                      <a:headEnd type="none" w="med" len="med"/>
                      <a:tailEnd type="none" w="med" len="med"/>
                    </a:lnL>
                    <a:lnR>
                      <a:noFill/>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000" b="1" i="0" u="none" strike="noStrike" dirty="0">
                          <a:solidFill>
                            <a:srgbClr val="2F2F2F"/>
                          </a:solidFill>
                          <a:effectLst/>
                          <a:latin typeface="Arial"/>
                        </a:rPr>
                        <a:t>Horas</a:t>
                      </a:r>
                    </a:p>
                  </a:txBody>
                  <a:tcPr marL="7370" marR="7370" marT="7370" marB="0" anchor="ctr">
                    <a:lnL>
                      <a:noFill/>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000" b="1" i="0" u="none" strike="noStrike" dirty="0">
                          <a:solidFill>
                            <a:srgbClr val="2F2F2F"/>
                          </a:solidFill>
                          <a:effectLst/>
                          <a:latin typeface="Arial"/>
                        </a:rPr>
                        <a:t>A</a:t>
                      </a:r>
                    </a:p>
                  </a:txBody>
                  <a:tcPr marL="7370" marR="7370" marT="7370" marB="0" anchor="ctr">
                    <a:lnL w="12700" cap="flat" cmpd="sng" algn="ctr">
                      <a:solidFill>
                        <a:srgbClr val="64E032"/>
                      </a:solidFill>
                      <a:prstDash val="solid"/>
                      <a:round/>
                      <a:headEnd type="none" w="med" len="med"/>
                      <a:tailEnd type="none" w="med" len="med"/>
                    </a:lnL>
                    <a:lnR>
                      <a:noFill/>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000" b="1" i="0" u="none" strike="noStrike" dirty="0">
                          <a:solidFill>
                            <a:srgbClr val="2F2F2F"/>
                          </a:solidFill>
                          <a:effectLst/>
                          <a:latin typeface="Arial"/>
                        </a:rPr>
                        <a:t>Horas</a:t>
                      </a:r>
                    </a:p>
                  </a:txBody>
                  <a:tcPr marL="7370" marR="7370" marT="7370" marB="0" anchor="ctr">
                    <a:lnL>
                      <a:noFill/>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000" b="1" i="0" u="none" strike="noStrike" dirty="0">
                          <a:solidFill>
                            <a:srgbClr val="2F2F2F"/>
                          </a:solidFill>
                          <a:effectLst/>
                          <a:latin typeface="Arial"/>
                        </a:rPr>
                        <a:t>A</a:t>
                      </a:r>
                    </a:p>
                  </a:txBody>
                  <a:tcPr marL="7370" marR="7370" marT="7370" marB="0" anchor="ctr">
                    <a:lnL w="12700" cap="flat" cmpd="sng" algn="ctr">
                      <a:solidFill>
                        <a:srgbClr val="64E032"/>
                      </a:solidFill>
                      <a:prstDash val="solid"/>
                      <a:round/>
                      <a:headEnd type="none" w="med" len="med"/>
                      <a:tailEnd type="none" w="med" len="med"/>
                    </a:lnL>
                    <a:lnR>
                      <a:noFill/>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000" b="1" i="0" u="none" strike="noStrike" dirty="0">
                          <a:solidFill>
                            <a:srgbClr val="2F2F2F"/>
                          </a:solidFill>
                          <a:effectLst/>
                          <a:latin typeface="Arial"/>
                        </a:rPr>
                        <a:t>Horas</a:t>
                      </a:r>
                    </a:p>
                  </a:txBody>
                  <a:tcPr marL="7370" marR="7370" marT="7370" marB="0" anchor="ctr">
                    <a:lnL>
                      <a:noFill/>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000" b="1" i="0" u="none" strike="noStrike" dirty="0">
                          <a:solidFill>
                            <a:srgbClr val="2F2F2F"/>
                          </a:solidFill>
                          <a:effectLst/>
                          <a:latin typeface="Arial"/>
                        </a:rPr>
                        <a:t>A</a:t>
                      </a:r>
                    </a:p>
                  </a:txBody>
                  <a:tcPr marL="7370" marR="7370" marT="7370" marB="0" anchor="ctr">
                    <a:lnL w="12700" cap="flat" cmpd="sng" algn="ctr">
                      <a:solidFill>
                        <a:srgbClr val="64E032"/>
                      </a:solidFill>
                      <a:prstDash val="solid"/>
                      <a:round/>
                      <a:headEnd type="none" w="med" len="med"/>
                      <a:tailEnd type="none" w="med" len="med"/>
                    </a:lnL>
                    <a:lnR>
                      <a:noFill/>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000" b="1" i="0" u="none" strike="noStrike" dirty="0">
                          <a:solidFill>
                            <a:srgbClr val="2F2F2F"/>
                          </a:solidFill>
                          <a:effectLst/>
                          <a:latin typeface="Arial"/>
                        </a:rPr>
                        <a:t>Horas</a:t>
                      </a:r>
                    </a:p>
                  </a:txBody>
                  <a:tcPr marL="7370" marR="7370" marT="7370" marB="0" anchor="ctr">
                    <a:lnL>
                      <a:noFill/>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r>
              <a:tr h="324493">
                <a:tc>
                  <a:txBody>
                    <a:bodyPr/>
                    <a:lstStyle/>
                    <a:p>
                      <a:pPr algn="l" rtl="0" fontAlgn="ctr"/>
                      <a:r>
                        <a:rPr lang="es-CO" sz="1400" b="1" i="0" u="none" strike="noStrike" dirty="0">
                          <a:solidFill>
                            <a:srgbClr val="005B27"/>
                          </a:solidFill>
                          <a:effectLst/>
                          <a:latin typeface="Arial"/>
                        </a:rPr>
                        <a:t>Procesos</a:t>
                      </a:r>
                    </a:p>
                  </a:txBody>
                  <a:tcPr marL="176875"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100" b="1" i="0" u="none" strike="noStrike" dirty="0">
                          <a:solidFill>
                            <a:srgbClr val="000000"/>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l" rtl="0" fontAlgn="ctr"/>
                      <a:r>
                        <a:rPr lang="es-CO" sz="1100" b="0" i="0" u="none" strike="noStrike" dirty="0">
                          <a:solidFill>
                            <a:srgbClr val="000000"/>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100" b="0" i="0" u="none" strike="noStrike" dirty="0">
                          <a:solidFill>
                            <a:srgbClr val="000000"/>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l" rtl="0" fontAlgn="ctr"/>
                      <a:r>
                        <a:rPr lang="es-CO" sz="1100" b="0" i="0" u="none" strike="noStrike" dirty="0">
                          <a:solidFill>
                            <a:srgbClr val="000000"/>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100" b="0" i="0" u="none" strike="noStrike" dirty="0">
                          <a:solidFill>
                            <a:srgbClr val="000000"/>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l" rtl="0" fontAlgn="ctr"/>
                      <a:r>
                        <a:rPr lang="es-CO" sz="1100" b="0" i="0" u="none" strike="noStrike" dirty="0">
                          <a:solidFill>
                            <a:srgbClr val="000000"/>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100" b="0" i="0" u="none" strike="noStrike" dirty="0">
                          <a:solidFill>
                            <a:srgbClr val="000000"/>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l" rtl="0" fontAlgn="ctr"/>
                      <a:r>
                        <a:rPr lang="es-CO" sz="1100" b="0" i="0" u="none" strike="noStrike" dirty="0">
                          <a:solidFill>
                            <a:srgbClr val="000000"/>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100" b="0" i="0" u="none" strike="noStrike" dirty="0">
                          <a:solidFill>
                            <a:srgbClr val="000000"/>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l" rtl="0" fontAlgn="ctr"/>
                      <a:r>
                        <a:rPr lang="es-CO" sz="1100" b="0" i="0" u="none" strike="noStrike" dirty="0">
                          <a:solidFill>
                            <a:srgbClr val="000000"/>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r>
              <a:tr h="638170">
                <a:tc>
                  <a:txBody>
                    <a:bodyPr/>
                    <a:lstStyle/>
                    <a:p>
                      <a:pPr algn="l" rtl="0" fontAlgn="ctr"/>
                      <a:r>
                        <a:rPr lang="es-CO" sz="1400" b="0" i="0" u="none" strike="noStrike" dirty="0">
                          <a:solidFill>
                            <a:srgbClr val="005B27"/>
                          </a:solidFill>
                          <a:effectLst/>
                          <a:latin typeface="Arial"/>
                        </a:rPr>
                        <a:t>Abastecimiento y </a:t>
                      </a:r>
                      <a:r>
                        <a:rPr lang="es-CO" sz="1400" b="0" i="0" u="none" strike="noStrike" dirty="0" smtClean="0">
                          <a:solidFill>
                            <a:srgbClr val="005B27"/>
                          </a:solidFill>
                          <a:effectLst/>
                          <a:latin typeface="Arial"/>
                        </a:rPr>
                        <a:t>Administración </a:t>
                      </a:r>
                      <a:r>
                        <a:rPr lang="es-CO" sz="1400" b="0" i="0" u="none" strike="noStrike" dirty="0">
                          <a:solidFill>
                            <a:srgbClr val="005B27"/>
                          </a:solidFill>
                          <a:effectLst/>
                          <a:latin typeface="Arial"/>
                        </a:rPr>
                        <a:t>de Bienes y </a:t>
                      </a:r>
                      <a:r>
                        <a:rPr lang="es-CO" sz="1400" b="0" i="0" u="none" strike="noStrike" dirty="0" smtClean="0">
                          <a:solidFill>
                            <a:srgbClr val="005B27"/>
                          </a:solidFill>
                          <a:effectLst/>
                          <a:latin typeface="Arial"/>
                        </a:rPr>
                        <a:t>Servicios Q3 B3</a:t>
                      </a:r>
                      <a:endParaRPr lang="es-CO" sz="1400" b="0" i="0" u="none" strike="noStrike" dirty="0">
                        <a:solidFill>
                          <a:srgbClr val="005B27"/>
                        </a:solidFill>
                        <a:effectLst/>
                        <a:latin typeface="Arial"/>
                      </a:endParaRPr>
                    </a:p>
                  </a:txBody>
                  <a:tcPr marL="176875"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1" i="0" u="none" strike="noStrike" dirty="0">
                          <a:solidFill>
                            <a:srgbClr val="005B27"/>
                          </a:solidFill>
                          <a:effectLst/>
                          <a:latin typeface="Arial"/>
                        </a:rPr>
                        <a:t>5</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smtClean="0">
                          <a:solidFill>
                            <a:srgbClr val="000000"/>
                          </a:solidFill>
                          <a:effectLst/>
                          <a:latin typeface="Arial"/>
                        </a:rPr>
                        <a:t>900</a:t>
                      </a:r>
                      <a:endParaRPr lang="es-CO" sz="1400" b="0" i="0" u="none" strike="noStrike" dirty="0">
                        <a:solidFill>
                          <a:srgbClr val="000000"/>
                        </a:solidFill>
                        <a:effectLst/>
                        <a:latin typeface="Arial"/>
                      </a:endParaRP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3</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753</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r>
              <a:tr h="324493">
                <a:tc>
                  <a:txBody>
                    <a:bodyPr/>
                    <a:lstStyle/>
                    <a:p>
                      <a:pPr algn="l" rtl="0" fontAlgn="ctr"/>
                      <a:r>
                        <a:rPr lang="es-CO" sz="1400" b="0" i="0" u="none" strike="noStrike" dirty="0" smtClean="0">
                          <a:solidFill>
                            <a:srgbClr val="005B27"/>
                          </a:solidFill>
                          <a:effectLst/>
                          <a:latin typeface="Arial"/>
                        </a:rPr>
                        <a:t>Gestión Financiera B1CIC</a:t>
                      </a:r>
                      <a:endParaRPr lang="es-CO" sz="1400" b="0" i="0" u="none" strike="noStrike" dirty="0">
                        <a:solidFill>
                          <a:srgbClr val="005B27"/>
                        </a:solidFill>
                        <a:effectLst/>
                        <a:latin typeface="Arial"/>
                      </a:endParaRPr>
                    </a:p>
                  </a:txBody>
                  <a:tcPr marL="176875"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1" i="0" u="none" strike="noStrike" dirty="0">
                          <a:solidFill>
                            <a:srgbClr val="005B27"/>
                          </a:solidFill>
                          <a:effectLst/>
                          <a:latin typeface="Arial"/>
                        </a:rPr>
                        <a:t>1</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180</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2</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354</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r>
              <a:tr h="324493">
                <a:tc>
                  <a:txBody>
                    <a:bodyPr/>
                    <a:lstStyle/>
                    <a:p>
                      <a:pPr algn="l" rtl="0" fontAlgn="ctr"/>
                      <a:r>
                        <a:rPr lang="es-CO" sz="1400" b="0" i="0" u="none" strike="noStrike" dirty="0">
                          <a:solidFill>
                            <a:srgbClr val="005B27"/>
                          </a:solidFill>
                          <a:effectLst/>
                          <a:latin typeface="Arial"/>
                        </a:rPr>
                        <a:t>Gestión </a:t>
                      </a:r>
                      <a:r>
                        <a:rPr lang="es-CO" sz="1400" b="0" i="0" u="none" strike="noStrike" dirty="0" smtClean="0">
                          <a:solidFill>
                            <a:srgbClr val="005B27"/>
                          </a:solidFill>
                          <a:effectLst/>
                          <a:latin typeface="Arial"/>
                        </a:rPr>
                        <a:t>Jurídica Q1</a:t>
                      </a:r>
                      <a:endParaRPr lang="es-CO" sz="1400" b="0" i="0" u="none" strike="noStrike" dirty="0">
                        <a:solidFill>
                          <a:srgbClr val="005B27"/>
                        </a:solidFill>
                        <a:effectLst/>
                        <a:latin typeface="Arial"/>
                      </a:endParaRPr>
                    </a:p>
                  </a:txBody>
                  <a:tcPr marL="176875"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1" i="0" u="none" strike="noStrike" dirty="0">
                          <a:solidFill>
                            <a:srgbClr val="005B27"/>
                          </a:solidFill>
                          <a:effectLst/>
                          <a:latin typeface="Arial"/>
                        </a:rPr>
                        <a:t>1</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180</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r>
              <a:tr h="638170">
                <a:tc>
                  <a:txBody>
                    <a:bodyPr/>
                    <a:lstStyle/>
                    <a:p>
                      <a:pPr algn="l" rtl="0" fontAlgn="ctr"/>
                      <a:r>
                        <a:rPr lang="es-CO" sz="1400" b="0" i="0" u="none" strike="noStrike" dirty="0" smtClean="0">
                          <a:solidFill>
                            <a:srgbClr val="005B27"/>
                          </a:solidFill>
                          <a:effectLst/>
                          <a:latin typeface="Arial"/>
                        </a:rPr>
                        <a:t>Prestación </a:t>
                      </a:r>
                      <a:r>
                        <a:rPr lang="es-CO" sz="1400" b="0" i="0" u="none" strike="noStrike" dirty="0">
                          <a:solidFill>
                            <a:srgbClr val="005B27"/>
                          </a:solidFill>
                          <a:effectLst/>
                          <a:latin typeface="Arial"/>
                        </a:rPr>
                        <a:t>de Servicios de Acueducto y </a:t>
                      </a:r>
                      <a:r>
                        <a:rPr lang="es-CO" sz="1400" b="0" i="0" u="none" strike="noStrike" dirty="0" smtClean="0">
                          <a:solidFill>
                            <a:srgbClr val="005B27"/>
                          </a:solidFill>
                          <a:effectLst/>
                          <a:latin typeface="Arial"/>
                        </a:rPr>
                        <a:t>Saneamiento Q3+1I B1</a:t>
                      </a:r>
                      <a:endParaRPr lang="es-CO" sz="1400" b="0" i="0" u="none" strike="noStrike" dirty="0">
                        <a:solidFill>
                          <a:srgbClr val="005B27"/>
                        </a:solidFill>
                        <a:effectLst/>
                        <a:latin typeface="Arial"/>
                      </a:endParaRPr>
                    </a:p>
                  </a:txBody>
                  <a:tcPr marL="176875"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1" i="0" u="none" strike="noStrike" dirty="0">
                          <a:solidFill>
                            <a:srgbClr val="005B27"/>
                          </a:solidFill>
                          <a:effectLst/>
                          <a:latin typeface="Arial"/>
                        </a:rPr>
                        <a:t>5</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1020</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1</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75</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2</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300</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r>
              <a:tr h="324493">
                <a:tc>
                  <a:txBody>
                    <a:bodyPr/>
                    <a:lstStyle/>
                    <a:p>
                      <a:pPr algn="l" rtl="0" fontAlgn="ctr"/>
                      <a:r>
                        <a:rPr lang="es-CO" sz="1400" b="0" i="0" u="none" strike="noStrike" dirty="0">
                          <a:solidFill>
                            <a:srgbClr val="005B27"/>
                          </a:solidFill>
                          <a:effectLst/>
                          <a:latin typeface="Arial"/>
                        </a:rPr>
                        <a:t>Auditorías </a:t>
                      </a:r>
                      <a:r>
                        <a:rPr lang="es-CO" sz="1400" b="0" i="0" u="none" strike="noStrike" dirty="0" smtClean="0">
                          <a:solidFill>
                            <a:srgbClr val="005B27"/>
                          </a:solidFill>
                          <a:effectLst/>
                          <a:latin typeface="Arial"/>
                        </a:rPr>
                        <a:t>conjuntas</a:t>
                      </a:r>
                      <a:endParaRPr lang="es-CO" sz="1400" b="0" i="0" u="none" strike="noStrike" dirty="0">
                        <a:solidFill>
                          <a:srgbClr val="005B27"/>
                        </a:solidFill>
                        <a:effectLst/>
                        <a:latin typeface="Arial"/>
                      </a:endParaRPr>
                    </a:p>
                  </a:txBody>
                  <a:tcPr marL="176875"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1" i="0" u="none" strike="noStrike" dirty="0">
                          <a:solidFill>
                            <a:srgbClr val="005B27"/>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360</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r>
              <a:tr h="324493">
                <a:tc>
                  <a:txBody>
                    <a:bodyPr/>
                    <a:lstStyle/>
                    <a:p>
                      <a:pPr algn="l" rtl="0" fontAlgn="ctr"/>
                      <a:r>
                        <a:rPr lang="es-CO" sz="1400" b="1" i="0" u="none" strike="noStrike" dirty="0">
                          <a:solidFill>
                            <a:srgbClr val="000000"/>
                          </a:solidFill>
                          <a:effectLst/>
                          <a:latin typeface="Arial"/>
                        </a:rPr>
                        <a:t>Total por frente de trabajo</a:t>
                      </a:r>
                    </a:p>
                  </a:txBody>
                  <a:tcPr marL="176875"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1" i="0" u="none" strike="noStrike" dirty="0" smtClean="0">
                          <a:solidFill>
                            <a:srgbClr val="000000"/>
                          </a:solidFill>
                          <a:effectLst/>
                          <a:latin typeface="Arial"/>
                        </a:rPr>
                        <a:t>12</a:t>
                      </a:r>
                      <a:endParaRPr lang="es-CO" sz="1400" b="1" i="0" u="none" strike="noStrike" dirty="0">
                        <a:solidFill>
                          <a:srgbClr val="000000"/>
                        </a:solidFill>
                        <a:effectLst/>
                        <a:latin typeface="Arial"/>
                      </a:endParaRP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fontAlgn="ctr"/>
                      <a:r>
                        <a:rPr lang="es-CO" sz="1400" b="1" i="0" u="none" strike="noStrike" dirty="0">
                          <a:solidFill>
                            <a:srgbClr val="000000"/>
                          </a:solidFill>
                          <a:effectLst/>
                          <a:latin typeface="Arial"/>
                        </a:rPr>
                        <a:t>2640</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1" i="0" u="none" strike="noStrike" dirty="0">
                          <a:solidFill>
                            <a:srgbClr val="000000"/>
                          </a:solidFill>
                          <a:effectLst/>
                          <a:latin typeface="Arial"/>
                        </a:rPr>
                        <a:t>3</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fontAlgn="ctr"/>
                      <a:r>
                        <a:rPr lang="es-CO" sz="1400" b="1" i="0" u="none" strike="noStrike" dirty="0">
                          <a:solidFill>
                            <a:srgbClr val="000000"/>
                          </a:solidFill>
                          <a:effectLst/>
                          <a:latin typeface="Arial"/>
                        </a:rPr>
                        <a:t>753</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1" i="0" u="none" strike="noStrike" dirty="0">
                          <a:solidFill>
                            <a:srgbClr val="000000"/>
                          </a:solidFill>
                          <a:effectLst/>
                          <a:latin typeface="Arial"/>
                        </a:rPr>
                        <a:t>1</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fontAlgn="ctr"/>
                      <a:r>
                        <a:rPr lang="es-CO" sz="1400" b="1" i="0" u="none" strike="noStrike" dirty="0">
                          <a:solidFill>
                            <a:srgbClr val="000000"/>
                          </a:solidFill>
                          <a:effectLst/>
                          <a:latin typeface="Arial"/>
                        </a:rPr>
                        <a:t>75</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1" i="0" u="none" strike="noStrike" dirty="0">
                          <a:solidFill>
                            <a:srgbClr val="000000"/>
                          </a:solidFill>
                          <a:effectLst/>
                          <a:latin typeface="Arial"/>
                        </a:rPr>
                        <a:t>2</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fontAlgn="ctr"/>
                      <a:r>
                        <a:rPr lang="es-CO" sz="1400" b="1" i="0" u="none" strike="noStrike" dirty="0">
                          <a:solidFill>
                            <a:srgbClr val="000000"/>
                          </a:solidFill>
                          <a:effectLst/>
                          <a:latin typeface="Arial"/>
                        </a:rPr>
                        <a:t>354</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1" i="0" u="none" strike="noStrike" dirty="0">
                          <a:solidFill>
                            <a:srgbClr val="000000"/>
                          </a:solidFill>
                          <a:effectLst/>
                          <a:latin typeface="Arial"/>
                        </a:rPr>
                        <a:t>2</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fontAlgn="ctr"/>
                      <a:r>
                        <a:rPr lang="es-CO" sz="1400" b="1" i="0" u="none" strike="noStrike" dirty="0">
                          <a:solidFill>
                            <a:srgbClr val="000000"/>
                          </a:solidFill>
                          <a:effectLst/>
                          <a:latin typeface="Arial"/>
                        </a:rPr>
                        <a:t>300</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r>
              <a:tr h="324493">
                <a:tc>
                  <a:txBody>
                    <a:bodyPr/>
                    <a:lstStyle/>
                    <a:p>
                      <a:pPr algn="l" rtl="0" fontAlgn="ctr"/>
                      <a:r>
                        <a:rPr lang="es-CO" sz="1400" b="1" i="0" u="none" strike="noStrike" dirty="0">
                          <a:solidFill>
                            <a:srgbClr val="000000"/>
                          </a:solidFill>
                          <a:effectLst/>
                          <a:latin typeface="Arial"/>
                        </a:rPr>
                        <a:t>Total horas</a:t>
                      </a:r>
                    </a:p>
                  </a:txBody>
                  <a:tcPr marL="176875"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1" i="0" u="none" strike="noStrike" dirty="0">
                          <a:solidFill>
                            <a:srgbClr val="000000"/>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gridSpan="9">
                  <a:txBody>
                    <a:bodyPr/>
                    <a:lstStyle/>
                    <a:p>
                      <a:pPr algn="ctr" fontAlgn="ctr"/>
                      <a:r>
                        <a:rPr lang="es-CO" sz="1400" b="1" i="0" u="none" strike="noStrike" dirty="0" smtClean="0">
                          <a:solidFill>
                            <a:srgbClr val="000000"/>
                          </a:solidFill>
                          <a:effectLst/>
                          <a:latin typeface="Arial"/>
                        </a:rPr>
                        <a:t>Horas AN 2640, Horas EPM 1482 =  4122</a:t>
                      </a:r>
                      <a:endParaRPr lang="es-CO" sz="1400" b="1" i="0" u="none" strike="noStrike" dirty="0">
                        <a:solidFill>
                          <a:srgbClr val="000000"/>
                        </a:solidFill>
                        <a:effectLst/>
                        <a:latin typeface="Arial"/>
                      </a:endParaRP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324493">
                <a:tc>
                  <a:txBody>
                    <a:bodyPr/>
                    <a:lstStyle/>
                    <a:p>
                      <a:pPr algn="l" rtl="0" fontAlgn="ctr"/>
                      <a:r>
                        <a:rPr lang="es-CO" sz="1400" b="1" i="0" u="none" strike="noStrike" dirty="0">
                          <a:solidFill>
                            <a:srgbClr val="000000"/>
                          </a:solidFill>
                          <a:effectLst/>
                          <a:latin typeface="Arial"/>
                        </a:rPr>
                        <a:t>Total auditorías</a:t>
                      </a:r>
                    </a:p>
                  </a:txBody>
                  <a:tcPr marL="176875"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1" i="0" u="none" strike="noStrike" dirty="0">
                          <a:solidFill>
                            <a:srgbClr val="000000"/>
                          </a:solidFill>
                          <a:effectLst/>
                          <a:latin typeface="Arial"/>
                        </a:rPr>
                        <a:t> </a:t>
                      </a: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gridSpan="9">
                  <a:txBody>
                    <a:bodyPr/>
                    <a:lstStyle/>
                    <a:p>
                      <a:pPr algn="ctr" fontAlgn="ctr"/>
                      <a:r>
                        <a:rPr lang="es-CO" sz="1400" b="1" i="0" u="none" strike="noStrike" dirty="0" smtClean="0">
                          <a:solidFill>
                            <a:srgbClr val="000000"/>
                          </a:solidFill>
                          <a:effectLst/>
                          <a:latin typeface="Arial"/>
                        </a:rPr>
                        <a:t>Auditorías AN 12, Auditorias</a:t>
                      </a:r>
                      <a:r>
                        <a:rPr lang="es-CO" sz="1400" b="1" i="0" u="none" strike="noStrike" baseline="0" dirty="0" smtClean="0">
                          <a:solidFill>
                            <a:srgbClr val="000000"/>
                          </a:solidFill>
                          <a:effectLst/>
                          <a:latin typeface="Arial"/>
                        </a:rPr>
                        <a:t> EPM 8 =</a:t>
                      </a:r>
                      <a:r>
                        <a:rPr lang="es-CO" sz="1400" b="1" i="0" u="none" strike="noStrike" dirty="0" smtClean="0">
                          <a:solidFill>
                            <a:srgbClr val="000000"/>
                          </a:solidFill>
                          <a:effectLst/>
                          <a:latin typeface="Arial"/>
                        </a:rPr>
                        <a:t> 20</a:t>
                      </a:r>
                      <a:endParaRPr lang="es-CO" sz="1400" b="1" i="0" u="none" strike="noStrike" dirty="0">
                        <a:solidFill>
                          <a:srgbClr val="000000"/>
                        </a:solidFill>
                        <a:effectLst/>
                        <a:latin typeface="Arial"/>
                      </a:endParaRPr>
                    </a:p>
                  </a:txBody>
                  <a:tcPr marL="7370" marR="7370" marT="737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bl>
          </a:graphicData>
        </a:graphic>
      </p:graphicFrame>
    </p:spTree>
    <p:extLst>
      <p:ext uri="{BB962C8B-B14F-4D97-AF65-F5344CB8AC3E}">
        <p14:creationId xmlns:p14="http://schemas.microsoft.com/office/powerpoint/2010/main" val="1155290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idx="13"/>
          </p:nvPr>
        </p:nvSpPr>
        <p:spPr/>
        <p:txBody>
          <a:bodyPr/>
          <a:lstStyle/>
          <a:p>
            <a:r>
              <a:rPr lang="es-CO" dirty="0"/>
              <a:t>Plan Anual Auditoría 2014 AGUAS NACIONALES EPM</a:t>
            </a:r>
          </a:p>
        </p:txBody>
      </p:sp>
      <p:sp>
        <p:nvSpPr>
          <p:cNvPr id="8" name="4 Marcador de texto"/>
          <p:cNvSpPr>
            <a:spLocks noGrp="1"/>
          </p:cNvSpPr>
          <p:nvPr>
            <p:ph type="body" idx="14"/>
          </p:nvPr>
        </p:nvSpPr>
        <p:spPr>
          <a:xfrm>
            <a:off x="544016" y="548680"/>
            <a:ext cx="7772400" cy="432048"/>
          </a:xfrm>
        </p:spPr>
        <p:txBody>
          <a:bodyPr/>
          <a:lstStyle/>
          <a:p>
            <a:r>
              <a:rPr lang="es-ES" sz="2500" dirty="0">
                <a:effectLst>
                  <a:outerShdw blurRad="38100" dist="38100" dir="2700000" algn="tl">
                    <a:srgbClr val="000000">
                      <a:alpha val="43137"/>
                    </a:srgbClr>
                  </a:outerShdw>
                </a:effectLst>
              </a:rPr>
              <a:t>Plan de auditoría 2014 – ejecutado por  </a:t>
            </a:r>
            <a:r>
              <a:rPr lang="es-ES" sz="2500" dirty="0" smtClean="0">
                <a:effectLst>
                  <a:outerShdw blurRad="38100" dist="38100" dir="2700000" algn="tl">
                    <a:srgbClr val="000000">
                      <a:alpha val="43137"/>
                    </a:srgbClr>
                  </a:outerShdw>
                </a:effectLst>
              </a:rPr>
              <a:t>AI AN </a:t>
            </a:r>
            <a:endParaRPr lang="es-ES" sz="2500" dirty="0">
              <a:effectLst>
                <a:outerShdw blurRad="38100" dist="38100" dir="2700000" algn="tl">
                  <a:srgbClr val="000000">
                    <a:alpha val="43137"/>
                  </a:srgbClr>
                </a:outerShdw>
              </a:effectLst>
            </a:endParaRPr>
          </a:p>
        </p:txBody>
      </p:sp>
      <p:sp>
        <p:nvSpPr>
          <p:cNvPr id="6" name="5 CuadroTexto"/>
          <p:cNvSpPr txBox="1"/>
          <p:nvPr/>
        </p:nvSpPr>
        <p:spPr>
          <a:xfrm>
            <a:off x="683568" y="6228601"/>
            <a:ext cx="2304256" cy="523220"/>
          </a:xfrm>
          <a:prstGeom prst="rect">
            <a:avLst/>
          </a:prstGeom>
          <a:noFill/>
        </p:spPr>
        <p:txBody>
          <a:bodyPr wrap="square" rtlCol="0">
            <a:spAutoFit/>
          </a:bodyPr>
          <a:lstStyle/>
          <a:p>
            <a:pPr fontAlgn="base">
              <a:spcBef>
                <a:spcPct val="0"/>
              </a:spcBef>
              <a:spcAft>
                <a:spcPct val="0"/>
              </a:spcAft>
            </a:pPr>
            <a:r>
              <a:rPr lang="es-CO" sz="1400" dirty="0" smtClean="0">
                <a:solidFill>
                  <a:prstClr val="black"/>
                </a:solidFill>
                <a:latin typeface="Arial" charset="0"/>
              </a:rPr>
              <a:t>Auditorías Quibdó: 8</a:t>
            </a:r>
          </a:p>
          <a:p>
            <a:pPr fontAlgn="base">
              <a:spcBef>
                <a:spcPct val="0"/>
              </a:spcBef>
              <a:spcAft>
                <a:spcPct val="0"/>
              </a:spcAft>
            </a:pPr>
            <a:r>
              <a:rPr lang="es-CO" sz="1400" dirty="0" smtClean="0">
                <a:solidFill>
                  <a:prstClr val="black"/>
                </a:solidFill>
                <a:latin typeface="Arial" charset="0"/>
              </a:rPr>
              <a:t>Auditorías Bello: 4 </a:t>
            </a:r>
          </a:p>
        </p:txBody>
      </p:sp>
      <p:sp>
        <p:nvSpPr>
          <p:cNvPr id="7" name="6 CuadroTexto"/>
          <p:cNvSpPr txBox="1"/>
          <p:nvPr/>
        </p:nvSpPr>
        <p:spPr>
          <a:xfrm>
            <a:off x="3131840" y="6165304"/>
            <a:ext cx="5472608" cy="523220"/>
          </a:xfrm>
          <a:prstGeom prst="rect">
            <a:avLst/>
          </a:prstGeom>
          <a:noFill/>
        </p:spPr>
        <p:txBody>
          <a:bodyPr wrap="square" rtlCol="0">
            <a:spAutoFit/>
          </a:bodyPr>
          <a:lstStyle/>
          <a:p>
            <a:pPr fontAlgn="base">
              <a:spcBef>
                <a:spcPct val="0"/>
              </a:spcBef>
              <a:spcAft>
                <a:spcPct val="0"/>
              </a:spcAft>
            </a:pPr>
            <a:r>
              <a:rPr lang="es-CO" sz="1400" b="1" dirty="0" smtClean="0">
                <a:solidFill>
                  <a:prstClr val="black"/>
                </a:solidFill>
                <a:latin typeface="Arial" charset="0"/>
              </a:rPr>
              <a:t>Nota:</a:t>
            </a:r>
            <a:r>
              <a:rPr lang="es-CO" sz="1400" dirty="0" smtClean="0">
                <a:solidFill>
                  <a:prstClr val="black"/>
                </a:solidFill>
                <a:latin typeface="Arial" charset="0"/>
              </a:rPr>
              <a:t> el profesional de AI de Bello participara en las auditorías que realice EPM con 360 horas</a:t>
            </a:r>
          </a:p>
        </p:txBody>
      </p:sp>
      <p:graphicFrame>
        <p:nvGraphicFramePr>
          <p:cNvPr id="10" name="9 Tabla"/>
          <p:cNvGraphicFramePr>
            <a:graphicFrameLocks noGrp="1"/>
          </p:cNvGraphicFramePr>
          <p:nvPr>
            <p:extLst>
              <p:ext uri="{D42A27DB-BD31-4B8C-83A1-F6EECF244321}">
                <p14:modId xmlns:p14="http://schemas.microsoft.com/office/powerpoint/2010/main" val="3940671098"/>
              </p:ext>
            </p:extLst>
          </p:nvPr>
        </p:nvGraphicFramePr>
        <p:xfrm>
          <a:off x="683570" y="1182131"/>
          <a:ext cx="7740191" cy="4498018"/>
        </p:xfrm>
        <a:graphic>
          <a:graphicData uri="http://schemas.openxmlformats.org/drawingml/2006/table">
            <a:tbl>
              <a:tblPr/>
              <a:tblGrid>
                <a:gridCol w="5591110"/>
                <a:gridCol w="1188110"/>
                <a:gridCol w="960971"/>
              </a:tblGrid>
              <a:tr h="341869">
                <a:tc>
                  <a:txBody>
                    <a:bodyPr/>
                    <a:lstStyle/>
                    <a:p>
                      <a:pPr algn="ctr" rtl="0" fontAlgn="ctr"/>
                      <a:r>
                        <a:rPr lang="es-CO" sz="1400" b="1" i="0" u="none" strike="noStrike" dirty="0">
                          <a:solidFill>
                            <a:srgbClr val="2F2F2F"/>
                          </a:solidFill>
                          <a:effectLst/>
                          <a:latin typeface="Arial"/>
                        </a:rPr>
                        <a:t>Auditorías</a:t>
                      </a:r>
                    </a:p>
                  </a:txBody>
                  <a:tcPr marL="6011"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solidFill>
                      <a:srgbClr val="92D050"/>
                    </a:solidFill>
                  </a:tcPr>
                </a:tc>
                <a:tc>
                  <a:txBody>
                    <a:bodyPr/>
                    <a:lstStyle/>
                    <a:p>
                      <a:pPr algn="ctr" rtl="0" fontAlgn="ctr"/>
                      <a:r>
                        <a:rPr lang="es-CO" sz="1400" b="1" i="0" u="none" strike="noStrike">
                          <a:solidFill>
                            <a:srgbClr val="2F2F2F"/>
                          </a:solidFill>
                          <a:effectLst/>
                          <a:latin typeface="Arial"/>
                        </a:rPr>
                        <a:t>AI Quibdó</a:t>
                      </a:r>
                    </a:p>
                  </a:txBody>
                  <a:tcPr marL="6011"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solidFill>
                      <a:srgbClr val="92D050"/>
                    </a:solidFill>
                  </a:tcPr>
                </a:tc>
                <a:tc>
                  <a:txBody>
                    <a:bodyPr/>
                    <a:lstStyle/>
                    <a:p>
                      <a:pPr algn="ctr" rtl="0" fontAlgn="ctr"/>
                      <a:r>
                        <a:rPr lang="es-CO" sz="1400" b="1" i="0" u="none" strike="noStrike">
                          <a:solidFill>
                            <a:srgbClr val="2F2F2F"/>
                          </a:solidFill>
                          <a:effectLst/>
                          <a:latin typeface="Arial"/>
                        </a:rPr>
                        <a:t>AI Bello</a:t>
                      </a:r>
                    </a:p>
                  </a:txBody>
                  <a:tcPr marL="6011" marR="6011" marT="6011" marB="0" anchor="ctr">
                    <a:lnL w="12700" cap="flat" cmpd="sng" algn="ctr">
                      <a:solidFill>
                        <a:srgbClr val="64E032"/>
                      </a:solidFill>
                      <a:prstDash val="solid"/>
                      <a:round/>
                      <a:headEnd type="none" w="med" len="med"/>
                      <a:tailEnd type="none" w="med" len="med"/>
                    </a:lnL>
                    <a:lnR>
                      <a:noFill/>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solidFill>
                      <a:srgbClr val="92D050"/>
                    </a:solidFill>
                  </a:tcPr>
                </a:tc>
              </a:tr>
              <a:tr h="180317">
                <a:tc>
                  <a:txBody>
                    <a:bodyPr/>
                    <a:lstStyle/>
                    <a:p>
                      <a:pPr algn="l" rtl="0" fontAlgn="ctr"/>
                      <a:r>
                        <a:rPr lang="es-CO" sz="1400" b="1" i="0" u="none" strike="noStrike" dirty="0">
                          <a:solidFill>
                            <a:srgbClr val="005B27"/>
                          </a:solidFill>
                          <a:effectLst/>
                          <a:latin typeface="Arial"/>
                        </a:rPr>
                        <a:t>Actividades</a:t>
                      </a:r>
                    </a:p>
                  </a:txBody>
                  <a:tcPr marL="6011"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gridSpan="2">
                  <a:txBody>
                    <a:bodyPr/>
                    <a:lstStyle/>
                    <a:p>
                      <a:pPr algn="ctr" rtl="0" fontAlgn="ctr"/>
                      <a:r>
                        <a:rPr lang="es-CO" sz="1400" b="1" i="0" u="none" strike="noStrike">
                          <a:solidFill>
                            <a:srgbClr val="005B27"/>
                          </a:solidFill>
                          <a:effectLst/>
                          <a:latin typeface="Arial"/>
                        </a:rPr>
                        <a:t>Horas</a:t>
                      </a:r>
                    </a:p>
                  </a:txBody>
                  <a:tcPr marL="6011" marR="6011" marT="6011" marB="0" anchor="ctr">
                    <a:lnL w="12700" cap="flat" cmpd="sng" algn="ctr">
                      <a:solidFill>
                        <a:srgbClr val="64E032"/>
                      </a:solidFill>
                      <a:prstDash val="solid"/>
                      <a:round/>
                      <a:headEnd type="none" w="med" len="med"/>
                      <a:tailEnd type="none" w="med" len="med"/>
                    </a:lnL>
                    <a:lnR>
                      <a:noFill/>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hMerge="1">
                  <a:txBody>
                    <a:bodyPr/>
                    <a:lstStyle/>
                    <a:p>
                      <a:endParaRPr lang="es-CO"/>
                    </a:p>
                  </a:txBody>
                  <a:tcPr/>
                </a:tc>
              </a:tr>
              <a:tr h="294518">
                <a:tc>
                  <a:txBody>
                    <a:bodyPr/>
                    <a:lstStyle/>
                    <a:p>
                      <a:pPr algn="l" rtl="0" fontAlgn="ctr"/>
                      <a:r>
                        <a:rPr lang="es-CO" sz="1400" b="0" i="0" u="none" strike="noStrike" dirty="0">
                          <a:solidFill>
                            <a:srgbClr val="005B27"/>
                          </a:solidFill>
                          <a:effectLst/>
                          <a:latin typeface="Arial"/>
                        </a:rPr>
                        <a:t>Auditoría contrato de obra Quibdó</a:t>
                      </a:r>
                    </a:p>
                  </a:txBody>
                  <a:tcPr marL="72127"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a:solidFill>
                            <a:srgbClr val="000000"/>
                          </a:solidFill>
                          <a:effectLst/>
                          <a:latin typeface="Arial"/>
                        </a:rPr>
                        <a:t>180</a:t>
                      </a:r>
                    </a:p>
                  </a:txBody>
                  <a:tcPr marL="6011"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1" i="0" u="none" strike="noStrike">
                          <a:solidFill>
                            <a:srgbClr val="000000"/>
                          </a:solidFill>
                          <a:effectLst/>
                          <a:latin typeface="Arial"/>
                        </a:rPr>
                        <a:t> </a:t>
                      </a:r>
                    </a:p>
                  </a:txBody>
                  <a:tcPr marL="6011"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r>
              <a:tr h="180317">
                <a:tc>
                  <a:txBody>
                    <a:bodyPr/>
                    <a:lstStyle/>
                    <a:p>
                      <a:pPr algn="l" rtl="0" fontAlgn="ctr"/>
                      <a:r>
                        <a:rPr lang="es-CO" sz="1400" b="0" i="0" u="none" strike="noStrike" dirty="0">
                          <a:solidFill>
                            <a:srgbClr val="005B27"/>
                          </a:solidFill>
                          <a:effectLst/>
                          <a:latin typeface="Arial"/>
                        </a:rPr>
                        <a:t>Auditoría al servicio de acueducto Quibdó</a:t>
                      </a:r>
                    </a:p>
                  </a:txBody>
                  <a:tcPr marL="72127"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a:solidFill>
                            <a:srgbClr val="000000"/>
                          </a:solidFill>
                          <a:effectLst/>
                          <a:latin typeface="Arial"/>
                        </a:rPr>
                        <a:t>180</a:t>
                      </a:r>
                    </a:p>
                  </a:txBody>
                  <a:tcPr marL="6011"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1" i="0" u="none" strike="noStrike">
                          <a:solidFill>
                            <a:srgbClr val="000000"/>
                          </a:solidFill>
                          <a:effectLst/>
                          <a:latin typeface="Arial"/>
                        </a:rPr>
                        <a:t> </a:t>
                      </a:r>
                    </a:p>
                  </a:txBody>
                  <a:tcPr marL="6011"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r>
              <a:tr h="288508">
                <a:tc>
                  <a:txBody>
                    <a:bodyPr/>
                    <a:lstStyle/>
                    <a:p>
                      <a:pPr algn="l" rtl="0" fontAlgn="ctr"/>
                      <a:r>
                        <a:rPr lang="es-CO" sz="1400" b="0" i="0" u="none" strike="noStrike" dirty="0">
                          <a:solidFill>
                            <a:srgbClr val="005B27"/>
                          </a:solidFill>
                          <a:effectLst/>
                          <a:latin typeface="Arial"/>
                        </a:rPr>
                        <a:t>Auditoría a los inventarios Quibdó</a:t>
                      </a:r>
                    </a:p>
                  </a:txBody>
                  <a:tcPr marL="72127"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a:solidFill>
                            <a:srgbClr val="000000"/>
                          </a:solidFill>
                          <a:effectLst/>
                          <a:latin typeface="Arial"/>
                        </a:rPr>
                        <a:t>180</a:t>
                      </a:r>
                    </a:p>
                  </a:txBody>
                  <a:tcPr marL="6011"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1" i="0" u="none" strike="noStrike">
                          <a:solidFill>
                            <a:srgbClr val="000000"/>
                          </a:solidFill>
                          <a:effectLst/>
                          <a:latin typeface="Arial"/>
                        </a:rPr>
                        <a:t> </a:t>
                      </a:r>
                    </a:p>
                  </a:txBody>
                  <a:tcPr marL="6011"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r>
              <a:tr h="180317">
                <a:tc>
                  <a:txBody>
                    <a:bodyPr/>
                    <a:lstStyle/>
                    <a:p>
                      <a:pPr algn="l" rtl="0" fontAlgn="ctr"/>
                      <a:r>
                        <a:rPr lang="es-CO" sz="1400" b="0" i="0" u="none" strike="noStrike" dirty="0">
                          <a:solidFill>
                            <a:srgbClr val="005B27"/>
                          </a:solidFill>
                          <a:effectLst/>
                          <a:latin typeface="Arial"/>
                        </a:rPr>
                        <a:t>Auditoría contrato de suministros Quibdó</a:t>
                      </a:r>
                    </a:p>
                  </a:txBody>
                  <a:tcPr marL="72127"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a:solidFill>
                            <a:srgbClr val="000000"/>
                          </a:solidFill>
                          <a:effectLst/>
                          <a:latin typeface="Arial"/>
                        </a:rPr>
                        <a:t>180</a:t>
                      </a:r>
                    </a:p>
                  </a:txBody>
                  <a:tcPr marL="6011"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1" i="0" u="none" strike="noStrike">
                          <a:solidFill>
                            <a:srgbClr val="000000"/>
                          </a:solidFill>
                          <a:effectLst/>
                          <a:latin typeface="Arial"/>
                        </a:rPr>
                        <a:t> </a:t>
                      </a:r>
                    </a:p>
                  </a:txBody>
                  <a:tcPr marL="6011"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r>
              <a:tr h="180317">
                <a:tc>
                  <a:txBody>
                    <a:bodyPr/>
                    <a:lstStyle/>
                    <a:p>
                      <a:pPr algn="l" rtl="0" fontAlgn="ctr"/>
                      <a:r>
                        <a:rPr lang="es-CO" sz="1400" b="0" i="0" u="none" strike="noStrike" dirty="0">
                          <a:solidFill>
                            <a:srgbClr val="005B27"/>
                          </a:solidFill>
                          <a:effectLst/>
                          <a:latin typeface="Arial"/>
                        </a:rPr>
                        <a:t>Auditoría demandas y litigios Quibdó </a:t>
                      </a:r>
                    </a:p>
                  </a:txBody>
                  <a:tcPr marL="72127"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a:solidFill>
                            <a:srgbClr val="000000"/>
                          </a:solidFill>
                          <a:effectLst/>
                          <a:latin typeface="Arial"/>
                        </a:rPr>
                        <a:t>180</a:t>
                      </a:r>
                    </a:p>
                  </a:txBody>
                  <a:tcPr marL="6011"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1" i="0" u="none" strike="noStrike">
                          <a:solidFill>
                            <a:srgbClr val="000000"/>
                          </a:solidFill>
                          <a:effectLst/>
                          <a:latin typeface="Arial"/>
                        </a:rPr>
                        <a:t> </a:t>
                      </a:r>
                    </a:p>
                  </a:txBody>
                  <a:tcPr marL="6011"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r>
              <a:tr h="180317">
                <a:tc>
                  <a:txBody>
                    <a:bodyPr/>
                    <a:lstStyle/>
                    <a:p>
                      <a:pPr algn="l" rtl="0" fontAlgn="ctr"/>
                      <a:r>
                        <a:rPr lang="es-CO" sz="1400" b="0" i="0" u="none" strike="noStrike" dirty="0">
                          <a:solidFill>
                            <a:srgbClr val="005B27"/>
                          </a:solidFill>
                          <a:effectLst/>
                          <a:latin typeface="Arial"/>
                        </a:rPr>
                        <a:t>Auditoría al servicio de residuos solidos Quibdó</a:t>
                      </a:r>
                    </a:p>
                  </a:txBody>
                  <a:tcPr marL="72127"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a:solidFill>
                            <a:srgbClr val="000000"/>
                          </a:solidFill>
                          <a:effectLst/>
                          <a:latin typeface="Arial"/>
                        </a:rPr>
                        <a:t>180</a:t>
                      </a:r>
                    </a:p>
                  </a:txBody>
                  <a:tcPr marL="6011"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1" i="0" u="none" strike="noStrike">
                          <a:solidFill>
                            <a:srgbClr val="000000"/>
                          </a:solidFill>
                          <a:effectLst/>
                          <a:latin typeface="Arial"/>
                        </a:rPr>
                        <a:t> </a:t>
                      </a:r>
                    </a:p>
                  </a:txBody>
                  <a:tcPr marL="6011"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r>
              <a:tr h="180317">
                <a:tc>
                  <a:txBody>
                    <a:bodyPr/>
                    <a:lstStyle/>
                    <a:p>
                      <a:pPr algn="l" rtl="0" fontAlgn="ctr"/>
                      <a:r>
                        <a:rPr lang="es-CO" sz="1400" b="0" i="0" u="none" strike="noStrike" dirty="0">
                          <a:solidFill>
                            <a:srgbClr val="005B27"/>
                          </a:solidFill>
                          <a:effectLst/>
                          <a:latin typeface="Arial"/>
                        </a:rPr>
                        <a:t>Auditoría contrato de obra Quibdó</a:t>
                      </a:r>
                    </a:p>
                  </a:txBody>
                  <a:tcPr marL="72127"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a:solidFill>
                            <a:srgbClr val="000000"/>
                          </a:solidFill>
                          <a:effectLst/>
                          <a:latin typeface="Arial"/>
                        </a:rPr>
                        <a:t>180</a:t>
                      </a:r>
                    </a:p>
                  </a:txBody>
                  <a:tcPr marL="6011"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1" i="0" u="none" strike="noStrike">
                          <a:solidFill>
                            <a:srgbClr val="000000"/>
                          </a:solidFill>
                          <a:effectLst/>
                          <a:latin typeface="Arial"/>
                        </a:rPr>
                        <a:t> </a:t>
                      </a:r>
                    </a:p>
                  </a:txBody>
                  <a:tcPr marL="6011"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r>
              <a:tr h="180317">
                <a:tc>
                  <a:txBody>
                    <a:bodyPr/>
                    <a:lstStyle/>
                    <a:p>
                      <a:pPr algn="l" rtl="0" fontAlgn="ctr"/>
                      <a:r>
                        <a:rPr lang="es-CO" sz="1400" b="0" i="0" u="none" strike="noStrike" dirty="0">
                          <a:solidFill>
                            <a:srgbClr val="005B27"/>
                          </a:solidFill>
                          <a:effectLst/>
                          <a:latin typeface="Arial"/>
                        </a:rPr>
                        <a:t>Auditoría al servicio de aguas residuales Quibdó </a:t>
                      </a:r>
                    </a:p>
                  </a:txBody>
                  <a:tcPr marL="72127"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180</a:t>
                      </a:r>
                    </a:p>
                  </a:txBody>
                  <a:tcPr marL="6011"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a:solidFill>
                            <a:srgbClr val="000000"/>
                          </a:solidFill>
                          <a:effectLst/>
                          <a:latin typeface="Arial"/>
                        </a:rPr>
                        <a:t> </a:t>
                      </a:r>
                    </a:p>
                  </a:txBody>
                  <a:tcPr marL="6011"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r>
              <a:tr h="294518">
                <a:tc>
                  <a:txBody>
                    <a:bodyPr/>
                    <a:lstStyle/>
                    <a:p>
                      <a:pPr algn="l" rtl="0" fontAlgn="ctr"/>
                      <a:r>
                        <a:rPr lang="es-CO" sz="1400" b="0" i="0" u="none" strike="noStrike">
                          <a:solidFill>
                            <a:srgbClr val="005B27"/>
                          </a:solidFill>
                          <a:effectLst/>
                          <a:latin typeface="Arial"/>
                        </a:rPr>
                        <a:t>Auditoría ciclo de ingresos Quibdó</a:t>
                      </a:r>
                    </a:p>
                  </a:txBody>
                  <a:tcPr marL="72127"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1" i="0" u="none" strike="noStrike" dirty="0">
                          <a:solidFill>
                            <a:srgbClr val="000000"/>
                          </a:solidFill>
                          <a:effectLst/>
                          <a:latin typeface="Arial"/>
                        </a:rPr>
                        <a:t> </a:t>
                      </a:r>
                    </a:p>
                  </a:txBody>
                  <a:tcPr marL="6011"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a:solidFill>
                            <a:srgbClr val="000000"/>
                          </a:solidFill>
                          <a:effectLst/>
                          <a:latin typeface="Arial"/>
                        </a:rPr>
                        <a:t>180</a:t>
                      </a:r>
                    </a:p>
                  </a:txBody>
                  <a:tcPr marL="6011"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r>
              <a:tr h="288508">
                <a:tc>
                  <a:txBody>
                    <a:bodyPr/>
                    <a:lstStyle/>
                    <a:p>
                      <a:pPr algn="l" rtl="0" fontAlgn="ctr"/>
                      <a:r>
                        <a:rPr lang="es-CO" sz="1400" b="0" i="0" u="none" strike="noStrike">
                          <a:solidFill>
                            <a:srgbClr val="005B27"/>
                          </a:solidFill>
                          <a:effectLst/>
                          <a:latin typeface="Arial"/>
                        </a:rPr>
                        <a:t>Auditoría contrato de obra Quibdó</a:t>
                      </a:r>
                    </a:p>
                  </a:txBody>
                  <a:tcPr marL="72127"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1" i="0" u="none" strike="noStrike" dirty="0">
                          <a:solidFill>
                            <a:srgbClr val="000000"/>
                          </a:solidFill>
                          <a:effectLst/>
                          <a:latin typeface="Arial"/>
                        </a:rPr>
                        <a:t> </a:t>
                      </a:r>
                    </a:p>
                  </a:txBody>
                  <a:tcPr marL="6011"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180</a:t>
                      </a:r>
                    </a:p>
                  </a:txBody>
                  <a:tcPr marL="6011"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r>
              <a:tr h="288508">
                <a:tc>
                  <a:txBody>
                    <a:bodyPr/>
                    <a:lstStyle/>
                    <a:p>
                      <a:pPr algn="l" rtl="0" fontAlgn="ctr"/>
                      <a:r>
                        <a:rPr lang="es-CO" sz="1400" b="0" i="0" u="none" strike="noStrike" dirty="0">
                          <a:solidFill>
                            <a:srgbClr val="005B27"/>
                          </a:solidFill>
                          <a:effectLst/>
                          <a:latin typeface="Arial"/>
                        </a:rPr>
                        <a:t>Evaluación Control Interno contable</a:t>
                      </a:r>
                    </a:p>
                  </a:txBody>
                  <a:tcPr marL="72127"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1" i="0" u="none" strike="noStrike" dirty="0">
                          <a:solidFill>
                            <a:srgbClr val="000000"/>
                          </a:solidFill>
                          <a:effectLst/>
                          <a:latin typeface="Arial"/>
                        </a:rPr>
                        <a:t> </a:t>
                      </a:r>
                    </a:p>
                  </a:txBody>
                  <a:tcPr marL="6011"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180</a:t>
                      </a:r>
                    </a:p>
                  </a:txBody>
                  <a:tcPr marL="6011"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r>
              <a:tr h="180317">
                <a:tc>
                  <a:txBody>
                    <a:bodyPr/>
                    <a:lstStyle/>
                    <a:p>
                      <a:pPr algn="l" rtl="0" fontAlgn="ctr"/>
                      <a:r>
                        <a:rPr lang="es-CO" sz="1400" b="0" i="0" u="none" strike="noStrike" dirty="0">
                          <a:solidFill>
                            <a:srgbClr val="005B27"/>
                          </a:solidFill>
                          <a:effectLst/>
                          <a:latin typeface="Arial"/>
                        </a:rPr>
                        <a:t>Auditoría Contrato de asesoría Bello</a:t>
                      </a:r>
                    </a:p>
                  </a:txBody>
                  <a:tcPr marL="72127"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1" i="0" u="none" strike="noStrike" dirty="0">
                          <a:solidFill>
                            <a:srgbClr val="000000"/>
                          </a:solidFill>
                          <a:effectLst/>
                          <a:latin typeface="Arial"/>
                        </a:rPr>
                        <a:t> </a:t>
                      </a:r>
                    </a:p>
                  </a:txBody>
                  <a:tcPr marL="6011"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000000"/>
                          </a:solidFill>
                          <a:effectLst/>
                          <a:latin typeface="Arial"/>
                        </a:rPr>
                        <a:t>180</a:t>
                      </a:r>
                    </a:p>
                  </a:txBody>
                  <a:tcPr marL="6011"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r>
              <a:tr h="180317">
                <a:tc>
                  <a:txBody>
                    <a:bodyPr/>
                    <a:lstStyle/>
                    <a:p>
                      <a:pPr algn="l" rtl="0" fontAlgn="ctr"/>
                      <a:r>
                        <a:rPr lang="es-CO" sz="1400" b="0" i="0" u="none" strike="noStrike">
                          <a:solidFill>
                            <a:srgbClr val="005B27"/>
                          </a:solidFill>
                          <a:effectLst/>
                          <a:latin typeface="Arial"/>
                        </a:rPr>
                        <a:t>Auditoría flujo de caja Bello             (conjunta)</a:t>
                      </a:r>
                    </a:p>
                  </a:txBody>
                  <a:tcPr marL="72127"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a:solidFill>
                            <a:srgbClr val="FF0000"/>
                          </a:solidFill>
                          <a:effectLst/>
                          <a:latin typeface="Arial"/>
                        </a:rPr>
                        <a:t> </a:t>
                      </a:r>
                    </a:p>
                  </a:txBody>
                  <a:tcPr marL="6011"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FF0000"/>
                          </a:solidFill>
                          <a:effectLst/>
                          <a:latin typeface="Arial"/>
                        </a:rPr>
                        <a:t>180</a:t>
                      </a:r>
                    </a:p>
                  </a:txBody>
                  <a:tcPr marL="6011"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r>
              <a:tr h="180317">
                <a:tc>
                  <a:txBody>
                    <a:bodyPr/>
                    <a:lstStyle/>
                    <a:p>
                      <a:pPr algn="l" rtl="0" fontAlgn="ctr"/>
                      <a:r>
                        <a:rPr lang="es-CO" sz="1400" b="0" i="0" u="none" strike="noStrike">
                          <a:solidFill>
                            <a:srgbClr val="005B27"/>
                          </a:solidFill>
                          <a:effectLst/>
                          <a:latin typeface="Arial"/>
                        </a:rPr>
                        <a:t>Auditorías contratación planta Bello (conjunta)</a:t>
                      </a:r>
                    </a:p>
                  </a:txBody>
                  <a:tcPr marL="72127"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l" fontAlgn="b"/>
                      <a:endParaRPr lang="es-CO" sz="1400" b="0" i="0" u="none" strike="noStrike">
                        <a:solidFill>
                          <a:srgbClr val="000000"/>
                        </a:solidFill>
                        <a:effectLst/>
                        <a:latin typeface="Calibri"/>
                      </a:endParaRPr>
                    </a:p>
                  </a:txBody>
                  <a:tcPr marL="6011" marR="6011" marT="6011" marB="0" anchor="b">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0" i="0" u="none" strike="noStrike" dirty="0">
                          <a:solidFill>
                            <a:srgbClr val="FF0000"/>
                          </a:solidFill>
                          <a:effectLst/>
                          <a:latin typeface="Arial"/>
                        </a:rPr>
                        <a:t>180</a:t>
                      </a:r>
                    </a:p>
                  </a:txBody>
                  <a:tcPr marL="6011"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r>
              <a:tr h="180317">
                <a:tc>
                  <a:txBody>
                    <a:bodyPr/>
                    <a:lstStyle/>
                    <a:p>
                      <a:pPr algn="l" rtl="0" fontAlgn="ctr"/>
                      <a:r>
                        <a:rPr lang="es-CO" sz="1400" b="1" i="0" u="none" strike="noStrike">
                          <a:solidFill>
                            <a:srgbClr val="000000"/>
                          </a:solidFill>
                          <a:effectLst/>
                          <a:latin typeface="Arial"/>
                        </a:rPr>
                        <a:t>Horas por frente de trabajo</a:t>
                      </a:r>
                    </a:p>
                  </a:txBody>
                  <a:tcPr marL="72127"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1" i="0" u="none" strike="noStrike">
                          <a:solidFill>
                            <a:srgbClr val="000000"/>
                          </a:solidFill>
                          <a:effectLst/>
                          <a:latin typeface="Arial"/>
                        </a:rPr>
                        <a:t>1440</a:t>
                      </a:r>
                    </a:p>
                  </a:txBody>
                  <a:tcPr marL="6011"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1" i="0" u="none" strike="noStrike" dirty="0">
                          <a:solidFill>
                            <a:srgbClr val="000000"/>
                          </a:solidFill>
                          <a:effectLst/>
                          <a:latin typeface="Arial"/>
                        </a:rPr>
                        <a:t>1080</a:t>
                      </a:r>
                    </a:p>
                  </a:txBody>
                  <a:tcPr marL="6011"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r>
              <a:tr h="288508">
                <a:tc>
                  <a:txBody>
                    <a:bodyPr/>
                    <a:lstStyle/>
                    <a:p>
                      <a:pPr algn="l" rtl="0" fontAlgn="ctr"/>
                      <a:r>
                        <a:rPr lang="es-CO" sz="1400" b="1" i="0" u="none" strike="noStrike">
                          <a:solidFill>
                            <a:srgbClr val="000000"/>
                          </a:solidFill>
                          <a:effectLst/>
                          <a:latin typeface="Arial"/>
                        </a:rPr>
                        <a:t>Auditorías frente de trabajo</a:t>
                      </a:r>
                    </a:p>
                  </a:txBody>
                  <a:tcPr marL="72127"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1" i="0" u="none" strike="noStrike">
                          <a:solidFill>
                            <a:srgbClr val="000000"/>
                          </a:solidFill>
                          <a:effectLst/>
                          <a:latin typeface="Arial"/>
                        </a:rPr>
                        <a:t>8</a:t>
                      </a:r>
                    </a:p>
                  </a:txBody>
                  <a:tcPr marL="6011"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c>
                  <a:txBody>
                    <a:bodyPr/>
                    <a:lstStyle/>
                    <a:p>
                      <a:pPr algn="ctr" rtl="0" fontAlgn="ctr"/>
                      <a:r>
                        <a:rPr lang="es-CO" sz="1400" b="1" i="0" u="none" strike="noStrike" dirty="0">
                          <a:solidFill>
                            <a:srgbClr val="000000"/>
                          </a:solidFill>
                          <a:effectLst/>
                          <a:latin typeface="Arial"/>
                        </a:rPr>
                        <a:t>4</a:t>
                      </a:r>
                    </a:p>
                  </a:txBody>
                  <a:tcPr marL="6011" marR="6011" marT="6011"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51937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idx="13"/>
          </p:nvPr>
        </p:nvSpPr>
        <p:spPr/>
        <p:txBody>
          <a:bodyPr/>
          <a:lstStyle/>
          <a:p>
            <a:r>
              <a:rPr lang="es-CO" dirty="0"/>
              <a:t>Plan Anual Auditoría 2014 AGUAS NACIONALES EPM</a:t>
            </a:r>
          </a:p>
        </p:txBody>
      </p:sp>
      <p:sp>
        <p:nvSpPr>
          <p:cNvPr id="8" name="4 Marcador de texto"/>
          <p:cNvSpPr>
            <a:spLocks noGrp="1"/>
          </p:cNvSpPr>
          <p:nvPr>
            <p:ph type="body" idx="14"/>
          </p:nvPr>
        </p:nvSpPr>
        <p:spPr>
          <a:xfrm>
            <a:off x="544016" y="548680"/>
            <a:ext cx="7772400" cy="432048"/>
          </a:xfrm>
        </p:spPr>
        <p:txBody>
          <a:bodyPr/>
          <a:lstStyle/>
          <a:p>
            <a:r>
              <a:rPr lang="es-ES" sz="2500" dirty="0" smtClean="0">
                <a:effectLst>
                  <a:outerShdw blurRad="38100" dist="38100" dir="2700000" algn="tl">
                    <a:srgbClr val="000000">
                      <a:alpha val="43137"/>
                    </a:srgbClr>
                  </a:outerShdw>
                </a:effectLst>
              </a:rPr>
              <a:t>Plan </a:t>
            </a:r>
            <a:r>
              <a:rPr lang="es-ES" sz="2500" dirty="0">
                <a:effectLst>
                  <a:outerShdw blurRad="38100" dist="38100" dir="2700000" algn="tl">
                    <a:srgbClr val="000000">
                      <a:alpha val="43137"/>
                    </a:srgbClr>
                  </a:outerShdw>
                </a:effectLst>
              </a:rPr>
              <a:t>de auditoría 2014 – ejecutado por  EPM </a:t>
            </a:r>
          </a:p>
        </p:txBody>
      </p:sp>
      <p:graphicFrame>
        <p:nvGraphicFramePr>
          <p:cNvPr id="5" name="4 Tabla"/>
          <p:cNvGraphicFramePr>
            <a:graphicFrameLocks noGrp="1"/>
          </p:cNvGraphicFramePr>
          <p:nvPr>
            <p:extLst>
              <p:ext uri="{D42A27DB-BD31-4B8C-83A1-F6EECF244321}">
                <p14:modId xmlns:p14="http://schemas.microsoft.com/office/powerpoint/2010/main" val="518468807"/>
              </p:ext>
            </p:extLst>
          </p:nvPr>
        </p:nvGraphicFramePr>
        <p:xfrm>
          <a:off x="528864" y="1471607"/>
          <a:ext cx="7993063" cy="4472001"/>
        </p:xfrm>
        <a:graphic>
          <a:graphicData uri="http://schemas.openxmlformats.org/drawingml/2006/table">
            <a:tbl>
              <a:tblPr/>
              <a:tblGrid>
                <a:gridCol w="2880383"/>
                <a:gridCol w="1584211"/>
                <a:gridCol w="1584211"/>
                <a:gridCol w="1024833"/>
                <a:gridCol w="919425"/>
              </a:tblGrid>
              <a:tr h="861049">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1" i="0" u="none" strike="noStrike" dirty="0">
                          <a:solidFill>
                            <a:srgbClr val="2F2F2F"/>
                          </a:solidFill>
                          <a:effectLst/>
                          <a:latin typeface="Arial"/>
                        </a:rPr>
                        <a:t>Auditorías</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1" i="0" u="none" strike="noStrike" dirty="0">
                          <a:solidFill>
                            <a:srgbClr val="2F2F2F"/>
                          </a:solidFill>
                          <a:effectLst/>
                          <a:latin typeface="Arial"/>
                        </a:rPr>
                        <a:t> Auditoría Crecimiento y Suministros  </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1" i="0" u="none" strike="noStrike" dirty="0">
                          <a:solidFill>
                            <a:srgbClr val="2F2F2F"/>
                          </a:solidFill>
                          <a:effectLst/>
                          <a:latin typeface="Arial"/>
                        </a:rPr>
                        <a:t> Auditoria DH y Capacidades Organizacionales  </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1" i="0" u="none" strike="noStrike" dirty="0">
                          <a:solidFill>
                            <a:srgbClr val="2F2F2F"/>
                          </a:solidFill>
                          <a:effectLst/>
                          <a:latin typeface="Arial"/>
                        </a:rPr>
                        <a:t> Auditoría Financiera y Legal  </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1" i="0" u="none" strike="noStrike">
                          <a:solidFill>
                            <a:srgbClr val="2F2F2F"/>
                          </a:solidFill>
                          <a:effectLst/>
                          <a:latin typeface="Arial"/>
                        </a:rPr>
                        <a:t> Auditoría Gestión de Negocios  </a:t>
                      </a:r>
                    </a:p>
                  </a:txBody>
                  <a:tcPr marL="7620" marR="7620" marT="7620" marB="0" anchor="ctr">
                    <a:lnL w="12700" cap="flat" cmpd="sng" algn="ctr">
                      <a:solidFill>
                        <a:srgbClr val="64E032"/>
                      </a:solidFill>
                      <a:prstDash val="solid"/>
                      <a:round/>
                      <a:headEnd type="none" w="med" len="med"/>
                      <a:tailEnd type="none" w="med" len="med"/>
                    </a:lnL>
                    <a:lnR>
                      <a:noFill/>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317678">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1" i="0" u="none" strike="noStrike">
                          <a:solidFill>
                            <a:srgbClr val="005B27"/>
                          </a:solidFill>
                          <a:effectLst/>
                          <a:latin typeface="Arial"/>
                        </a:rPr>
                        <a:t>Actividades</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c gridSpan="4">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1" i="0" u="none" strike="noStrike" dirty="0" smtClean="0">
                          <a:solidFill>
                            <a:srgbClr val="005B27"/>
                          </a:solidFill>
                          <a:effectLst/>
                          <a:latin typeface="Arial"/>
                        </a:rPr>
                        <a:t>HORAS</a:t>
                      </a:r>
                      <a:r>
                        <a:rPr lang="es-CO" sz="1400" b="1" i="0" u="none" strike="noStrike" dirty="0">
                          <a:solidFill>
                            <a:srgbClr val="005B27"/>
                          </a:solidFill>
                          <a:effectLst/>
                          <a:latin typeface="Arial"/>
                        </a:rPr>
                        <a:t> </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s-CO"/>
                    </a:p>
                  </a:txBody>
                  <a:tcPr/>
                </a:tc>
                <a:tc hMerge="1">
                  <a:txBody>
                    <a:bodyPr/>
                    <a:lstStyle/>
                    <a:p>
                      <a:endParaRPr lang="es-CO"/>
                    </a:p>
                  </a:txBody>
                  <a:tcPr/>
                </a:tc>
                <a:tc hMerge="1">
                  <a:txBody>
                    <a:bodyPr/>
                    <a:lstStyle/>
                    <a:p>
                      <a:endParaRPr lang="es-CO"/>
                    </a:p>
                  </a:txBody>
                  <a:tcPr/>
                </a:tc>
              </a:tr>
              <a:tr h="540053">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rtl="0" fontAlgn="ctr"/>
                      <a:r>
                        <a:rPr lang="es-CO" sz="1400" b="0" i="0" u="none" strike="noStrike">
                          <a:solidFill>
                            <a:srgbClr val="005B27"/>
                          </a:solidFill>
                          <a:effectLst/>
                          <a:latin typeface="Arial"/>
                        </a:rPr>
                        <a:t>Auditoría Contrato Interventoría Planta Bello</a:t>
                      </a:r>
                    </a:p>
                  </a:txBody>
                  <a:tcPr marL="182884"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0" i="0" u="none" strike="noStrike" dirty="0">
                          <a:solidFill>
                            <a:srgbClr val="000000"/>
                          </a:solidFill>
                          <a:effectLst/>
                          <a:latin typeface="Arial"/>
                        </a:rPr>
                        <a:t>341</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0" i="0" u="none" strike="noStrike" dirty="0">
                          <a:solidFill>
                            <a:srgbClr val="000000"/>
                          </a:solidFill>
                          <a:effectLst/>
                          <a:latin typeface="Arial"/>
                        </a:rPr>
                        <a:t> </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0" i="0" u="none" strike="noStrike" dirty="0">
                          <a:solidFill>
                            <a:srgbClr val="000000"/>
                          </a:solidFill>
                          <a:effectLst/>
                          <a:latin typeface="Arial"/>
                        </a:rPr>
                        <a:t> </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0" i="0" u="none" strike="noStrike">
                          <a:solidFill>
                            <a:srgbClr val="000000"/>
                          </a:solidFill>
                          <a:effectLst/>
                          <a:latin typeface="Arial"/>
                        </a:rPr>
                        <a:t> </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r>
              <a:tr h="317678">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rtl="0" fontAlgn="ctr"/>
                      <a:r>
                        <a:rPr lang="es-CO" sz="1400" b="0" i="0" u="none" strike="noStrike">
                          <a:solidFill>
                            <a:srgbClr val="005B27"/>
                          </a:solidFill>
                          <a:effectLst/>
                          <a:latin typeface="Arial"/>
                        </a:rPr>
                        <a:t>Auditoría Contratación Bello</a:t>
                      </a:r>
                    </a:p>
                  </a:txBody>
                  <a:tcPr marL="182884"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0" i="0" u="none" strike="noStrike">
                          <a:solidFill>
                            <a:srgbClr val="000000"/>
                          </a:solidFill>
                          <a:effectLst/>
                          <a:latin typeface="Arial"/>
                        </a:rPr>
                        <a:t>269</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0" i="0" u="none" strike="noStrike" dirty="0">
                          <a:solidFill>
                            <a:srgbClr val="000000"/>
                          </a:solidFill>
                          <a:effectLst/>
                          <a:latin typeface="Arial"/>
                        </a:rPr>
                        <a:t> </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0" i="0" u="none" strike="noStrike" dirty="0">
                          <a:solidFill>
                            <a:srgbClr val="000000"/>
                          </a:solidFill>
                          <a:effectLst/>
                          <a:latin typeface="Arial"/>
                        </a:rPr>
                        <a:t> </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0" i="0" u="none" strike="noStrike">
                          <a:solidFill>
                            <a:srgbClr val="000000"/>
                          </a:solidFill>
                          <a:effectLst/>
                          <a:latin typeface="Arial"/>
                        </a:rPr>
                        <a:t> </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r>
              <a:tr h="317678">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rtl="0" fontAlgn="ctr"/>
                      <a:r>
                        <a:rPr lang="es-CO" sz="1400" b="0" i="0" u="none" strike="noStrike">
                          <a:solidFill>
                            <a:srgbClr val="005B27"/>
                          </a:solidFill>
                          <a:effectLst/>
                          <a:latin typeface="Arial"/>
                        </a:rPr>
                        <a:t>Auditoría Contratación Bello</a:t>
                      </a:r>
                    </a:p>
                  </a:txBody>
                  <a:tcPr marL="182884"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0" i="0" u="none" strike="noStrike">
                          <a:solidFill>
                            <a:srgbClr val="000000"/>
                          </a:solidFill>
                          <a:effectLst/>
                          <a:latin typeface="Arial"/>
                        </a:rPr>
                        <a:t>143</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0" i="0" u="none" strike="noStrike">
                          <a:solidFill>
                            <a:srgbClr val="000000"/>
                          </a:solidFill>
                          <a:effectLst/>
                          <a:latin typeface="Arial"/>
                        </a:rPr>
                        <a:t> </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0" i="0" u="none" strike="noStrike" dirty="0">
                          <a:solidFill>
                            <a:srgbClr val="000000"/>
                          </a:solidFill>
                          <a:effectLst/>
                          <a:latin typeface="Arial"/>
                        </a:rPr>
                        <a:t> </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0" i="0" u="none" strike="noStrike">
                          <a:solidFill>
                            <a:srgbClr val="000000"/>
                          </a:solidFill>
                          <a:effectLst/>
                          <a:latin typeface="Arial"/>
                        </a:rPr>
                        <a:t> </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r>
              <a:tr h="317678">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rtl="0" fontAlgn="ctr"/>
                      <a:r>
                        <a:rPr lang="es-CO" sz="1400" b="0" i="0" u="none" strike="noStrike">
                          <a:solidFill>
                            <a:srgbClr val="005B27"/>
                          </a:solidFill>
                          <a:effectLst/>
                          <a:latin typeface="Arial"/>
                        </a:rPr>
                        <a:t>Seguridad informatica</a:t>
                      </a:r>
                    </a:p>
                  </a:txBody>
                  <a:tcPr marL="182884"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b"/>
                      <a:endParaRPr lang="es-CO" sz="1400" b="0" i="0" u="none" strike="noStrike">
                        <a:solidFill>
                          <a:srgbClr val="000000"/>
                        </a:solidFill>
                        <a:effectLst/>
                        <a:latin typeface="Calibri"/>
                      </a:endParaRPr>
                    </a:p>
                  </a:txBody>
                  <a:tcPr marL="7620" marR="7620" marT="7620" marB="0" anchor="b">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0" i="0" u="none" strike="noStrike">
                          <a:solidFill>
                            <a:srgbClr val="000000"/>
                          </a:solidFill>
                          <a:effectLst/>
                          <a:latin typeface="Arial"/>
                        </a:rPr>
                        <a:t>75</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0" i="0" u="none" strike="noStrike" dirty="0">
                          <a:solidFill>
                            <a:srgbClr val="000000"/>
                          </a:solidFill>
                          <a:effectLst/>
                          <a:latin typeface="Arial"/>
                        </a:rPr>
                        <a:t> </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0" i="0" u="none" strike="noStrike">
                          <a:solidFill>
                            <a:srgbClr val="000000"/>
                          </a:solidFill>
                          <a:effectLst/>
                          <a:latin typeface="Arial"/>
                        </a:rPr>
                        <a:t> </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r>
              <a:tr h="317678">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rtl="0" fontAlgn="ctr"/>
                      <a:r>
                        <a:rPr lang="es-CO" sz="1400" b="0" i="0" u="none" strike="noStrike">
                          <a:solidFill>
                            <a:srgbClr val="005B27"/>
                          </a:solidFill>
                          <a:effectLst/>
                          <a:latin typeface="Arial"/>
                        </a:rPr>
                        <a:t>Auditoría Flujo de caja</a:t>
                      </a:r>
                    </a:p>
                  </a:txBody>
                  <a:tcPr marL="182884"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0" i="0" u="none" strike="noStrike">
                          <a:solidFill>
                            <a:srgbClr val="000000"/>
                          </a:solidFill>
                          <a:effectLst/>
                          <a:latin typeface="Arial"/>
                        </a:rPr>
                        <a:t> </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0" i="0" u="none" strike="noStrike">
                          <a:solidFill>
                            <a:srgbClr val="000000"/>
                          </a:solidFill>
                          <a:effectLst/>
                          <a:latin typeface="Arial"/>
                        </a:rPr>
                        <a:t> </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0" i="0" u="none" strike="noStrike" dirty="0">
                          <a:solidFill>
                            <a:srgbClr val="000000"/>
                          </a:solidFill>
                          <a:effectLst/>
                          <a:latin typeface="Arial"/>
                        </a:rPr>
                        <a:t>140</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0" i="0" u="none" strike="noStrike">
                          <a:solidFill>
                            <a:srgbClr val="000000"/>
                          </a:solidFill>
                          <a:effectLst/>
                          <a:latin typeface="Arial"/>
                        </a:rPr>
                        <a:t> </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r>
              <a:tr h="317678">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rtl="0" fontAlgn="ctr"/>
                      <a:r>
                        <a:rPr lang="es-CO" sz="1400" b="0" i="0" u="none" strike="noStrike">
                          <a:solidFill>
                            <a:srgbClr val="005B27"/>
                          </a:solidFill>
                          <a:effectLst/>
                          <a:latin typeface="Arial"/>
                        </a:rPr>
                        <a:t>Auditoría financiera NIIF</a:t>
                      </a:r>
                    </a:p>
                  </a:txBody>
                  <a:tcPr marL="182884"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0" i="0" u="none" strike="noStrike">
                          <a:solidFill>
                            <a:srgbClr val="000000"/>
                          </a:solidFill>
                          <a:effectLst/>
                          <a:latin typeface="Arial"/>
                        </a:rPr>
                        <a:t> </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0" i="0" u="none" strike="noStrike">
                          <a:solidFill>
                            <a:srgbClr val="000000"/>
                          </a:solidFill>
                          <a:effectLst/>
                          <a:latin typeface="Arial"/>
                        </a:rPr>
                        <a:t> </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0" i="0" u="none" strike="noStrike" dirty="0">
                          <a:solidFill>
                            <a:srgbClr val="000000"/>
                          </a:solidFill>
                          <a:effectLst/>
                          <a:latin typeface="Arial"/>
                        </a:rPr>
                        <a:t>214</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0" i="0" u="none" strike="noStrike">
                          <a:solidFill>
                            <a:srgbClr val="000000"/>
                          </a:solidFill>
                          <a:effectLst/>
                          <a:latin typeface="Arial"/>
                        </a:rPr>
                        <a:t> </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r>
              <a:tr h="317678">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rtl="0" fontAlgn="ctr"/>
                      <a:r>
                        <a:rPr lang="es-CO" sz="1400" b="0" i="0" u="none" strike="noStrike">
                          <a:solidFill>
                            <a:srgbClr val="005B27"/>
                          </a:solidFill>
                          <a:effectLst/>
                          <a:latin typeface="Arial"/>
                        </a:rPr>
                        <a:t>Gestión de negocios</a:t>
                      </a:r>
                    </a:p>
                  </a:txBody>
                  <a:tcPr marL="182884"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0" i="0" u="none" strike="noStrike">
                          <a:solidFill>
                            <a:srgbClr val="000000"/>
                          </a:solidFill>
                          <a:effectLst/>
                          <a:latin typeface="Arial"/>
                        </a:rPr>
                        <a:t> </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0" i="0" u="none" strike="noStrike">
                          <a:solidFill>
                            <a:srgbClr val="000000"/>
                          </a:solidFill>
                          <a:effectLst/>
                          <a:latin typeface="Arial"/>
                        </a:rPr>
                        <a:t> </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0" i="0" u="none" strike="noStrike" dirty="0">
                          <a:solidFill>
                            <a:srgbClr val="000000"/>
                          </a:solidFill>
                          <a:effectLst/>
                          <a:latin typeface="Arial"/>
                        </a:rPr>
                        <a:t> </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0" i="0" u="none" strike="noStrike">
                          <a:solidFill>
                            <a:srgbClr val="000000"/>
                          </a:solidFill>
                          <a:effectLst/>
                          <a:latin typeface="Arial"/>
                        </a:rPr>
                        <a:t>153</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r>
              <a:tr h="317678">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rtl="0" fontAlgn="ctr"/>
                      <a:r>
                        <a:rPr lang="es-CO" sz="1400" b="0" i="0" u="none" strike="noStrike">
                          <a:solidFill>
                            <a:srgbClr val="005B27"/>
                          </a:solidFill>
                          <a:effectLst/>
                          <a:latin typeface="Arial"/>
                        </a:rPr>
                        <a:t>Gestión de negocios</a:t>
                      </a:r>
                    </a:p>
                  </a:txBody>
                  <a:tcPr marL="182884"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0" i="0" u="none" strike="noStrike">
                          <a:solidFill>
                            <a:srgbClr val="000000"/>
                          </a:solidFill>
                          <a:effectLst/>
                          <a:latin typeface="Arial"/>
                        </a:rPr>
                        <a:t> </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0" i="0" u="none" strike="noStrike">
                          <a:solidFill>
                            <a:srgbClr val="000000"/>
                          </a:solidFill>
                          <a:effectLst/>
                          <a:latin typeface="Arial"/>
                        </a:rPr>
                        <a:t> </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0" i="0" u="none" strike="noStrike" dirty="0">
                          <a:solidFill>
                            <a:srgbClr val="000000"/>
                          </a:solidFill>
                          <a:effectLst/>
                          <a:latin typeface="Arial"/>
                        </a:rPr>
                        <a:t> </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0" i="0" u="none" strike="noStrike">
                          <a:solidFill>
                            <a:srgbClr val="000000"/>
                          </a:solidFill>
                          <a:effectLst/>
                          <a:latin typeface="Arial"/>
                        </a:rPr>
                        <a:t>147</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r>
              <a:tr h="264732">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rtl="0" fontAlgn="ctr"/>
                      <a:r>
                        <a:rPr lang="es-CO" sz="1400" b="1" i="0" u="none" strike="noStrike">
                          <a:solidFill>
                            <a:srgbClr val="000000"/>
                          </a:solidFill>
                          <a:effectLst/>
                          <a:latin typeface="Arial"/>
                        </a:rPr>
                        <a:t>Horas por frente de trabajo</a:t>
                      </a:r>
                    </a:p>
                  </a:txBody>
                  <a:tcPr marL="182884"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1" i="0" u="none" strike="noStrike">
                          <a:solidFill>
                            <a:srgbClr val="000000"/>
                          </a:solidFill>
                          <a:effectLst/>
                          <a:latin typeface="Arial"/>
                        </a:rPr>
                        <a:t>753</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1" i="0" u="none" strike="noStrike">
                          <a:solidFill>
                            <a:srgbClr val="000000"/>
                          </a:solidFill>
                          <a:effectLst/>
                          <a:latin typeface="Arial"/>
                        </a:rPr>
                        <a:t>75</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1" i="0" u="none" strike="noStrike" dirty="0">
                          <a:solidFill>
                            <a:srgbClr val="000000"/>
                          </a:solidFill>
                          <a:effectLst/>
                          <a:latin typeface="Arial"/>
                        </a:rPr>
                        <a:t>354</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1" i="0" u="none" strike="noStrike">
                          <a:solidFill>
                            <a:srgbClr val="000000"/>
                          </a:solidFill>
                          <a:effectLst/>
                          <a:latin typeface="Arial"/>
                        </a:rPr>
                        <a:t>300</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r>
              <a:tr h="264732">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rtl="0" fontAlgn="ctr"/>
                      <a:r>
                        <a:rPr lang="es-CO" sz="1400" b="1" i="0" u="none" strike="noStrike">
                          <a:solidFill>
                            <a:srgbClr val="000000"/>
                          </a:solidFill>
                          <a:effectLst/>
                          <a:latin typeface="Arial"/>
                        </a:rPr>
                        <a:t>Auditorías frente de trabajo</a:t>
                      </a:r>
                    </a:p>
                  </a:txBody>
                  <a:tcPr marL="182884"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1" i="0" u="none" strike="noStrike" dirty="0">
                          <a:solidFill>
                            <a:srgbClr val="000000"/>
                          </a:solidFill>
                          <a:effectLst/>
                          <a:latin typeface="Arial"/>
                        </a:rPr>
                        <a:t>3</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1" i="0" u="none" strike="noStrike">
                          <a:solidFill>
                            <a:srgbClr val="000000"/>
                          </a:solidFill>
                          <a:effectLst/>
                          <a:latin typeface="Arial"/>
                        </a:rPr>
                        <a:t>1</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1" i="0" u="none" strike="noStrike" dirty="0">
                          <a:solidFill>
                            <a:srgbClr val="000000"/>
                          </a:solidFill>
                          <a:effectLst/>
                          <a:latin typeface="Arial"/>
                        </a:rPr>
                        <a:t>2</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rtl="0" fontAlgn="ctr"/>
                      <a:r>
                        <a:rPr lang="es-CO" sz="1400" b="1" i="0" u="none" strike="noStrike" dirty="0">
                          <a:solidFill>
                            <a:srgbClr val="000000"/>
                          </a:solidFill>
                          <a:effectLst/>
                          <a:latin typeface="Arial"/>
                        </a:rPr>
                        <a:t>2</a:t>
                      </a:r>
                    </a:p>
                  </a:txBody>
                  <a:tcPr marL="7620" marR="7620" marT="7620" marB="0" anchor="ctr">
                    <a:lnL w="12700" cap="flat" cmpd="sng" algn="ctr">
                      <a:solidFill>
                        <a:srgbClr val="64E032"/>
                      </a:solidFill>
                      <a:prstDash val="solid"/>
                      <a:round/>
                      <a:headEnd type="none" w="med" len="med"/>
                      <a:tailEnd type="none" w="med" len="med"/>
                    </a:lnL>
                    <a:lnR w="12700" cap="flat" cmpd="sng" algn="ctr">
                      <a:solidFill>
                        <a:srgbClr val="64E032"/>
                      </a:solidFill>
                      <a:prstDash val="solid"/>
                      <a:round/>
                      <a:headEnd type="none" w="med" len="med"/>
                      <a:tailEnd type="none" w="med" len="med"/>
                    </a:lnR>
                    <a:lnT w="12700" cap="flat" cmpd="sng" algn="ctr">
                      <a:solidFill>
                        <a:srgbClr val="64E032"/>
                      </a:solidFill>
                      <a:prstDash val="solid"/>
                      <a:round/>
                      <a:headEnd type="none" w="med" len="med"/>
                      <a:tailEnd type="none" w="med" len="med"/>
                    </a:lnT>
                    <a:lnB w="12700" cap="flat" cmpd="sng" algn="ctr">
                      <a:solidFill>
                        <a:srgbClr val="64E032"/>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42099289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idx="13"/>
          </p:nvPr>
        </p:nvSpPr>
        <p:spPr/>
        <p:txBody>
          <a:bodyPr/>
          <a:lstStyle/>
          <a:p>
            <a:r>
              <a:rPr lang="es-CO" dirty="0"/>
              <a:t>Plan Anual Auditoría 2014 AGUAS NACIONALES EPM</a:t>
            </a:r>
          </a:p>
        </p:txBody>
      </p:sp>
      <p:sp>
        <p:nvSpPr>
          <p:cNvPr id="7" name="7 Marcador de texto"/>
          <p:cNvSpPr>
            <a:spLocks noGrp="1"/>
          </p:cNvSpPr>
          <p:nvPr>
            <p:ph type="body" idx="14"/>
          </p:nvPr>
        </p:nvSpPr>
        <p:spPr>
          <a:xfrm>
            <a:off x="489425" y="772502"/>
            <a:ext cx="7772400" cy="432048"/>
          </a:xfrm>
          <a:prstGeom prst="rect">
            <a:avLst/>
          </a:prstGeom>
        </p:spPr>
        <p:txBody>
          <a:bodyPr/>
          <a:lstStyle/>
          <a:p>
            <a:pPr>
              <a:spcBef>
                <a:spcPct val="0"/>
              </a:spcBef>
            </a:pPr>
            <a:r>
              <a:rPr lang="es-CO" sz="2800" dirty="0"/>
              <a:t>Apoyo a Filiales desde EPM Matriz</a:t>
            </a:r>
          </a:p>
        </p:txBody>
      </p:sp>
      <p:sp>
        <p:nvSpPr>
          <p:cNvPr id="11" name="6 Título"/>
          <p:cNvSpPr txBox="1">
            <a:spLocks/>
          </p:cNvSpPr>
          <p:nvPr/>
        </p:nvSpPr>
        <p:spPr>
          <a:xfrm>
            <a:off x="930026" y="1796974"/>
            <a:ext cx="6617186" cy="3061802"/>
          </a:xfrm>
          <a:prstGeom prst="rect">
            <a:avLst/>
          </a:prstGeom>
        </p:spPr>
        <p:txBody>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s-CO" sz="2800" b="1" i="0" u="none" strike="noStrike" kern="1200" cap="none" spc="0" normalizeH="0" baseline="0" noProof="0" dirty="0" smtClean="0">
                <a:ln>
                  <a:noFill/>
                </a:ln>
                <a:solidFill>
                  <a:schemeClr val="tx1">
                    <a:lumMod val="65000"/>
                    <a:lumOff val="35000"/>
                  </a:schemeClr>
                </a:solidFill>
                <a:effectLst/>
                <a:uLnTx/>
                <a:uFillTx/>
                <a:latin typeface="Trebuchet MS" pitchFamily="34" charset="0"/>
                <a:ea typeface="+mj-ea"/>
                <a:cs typeface="+mj-cs"/>
              </a:rPr>
              <a:t>La</a:t>
            </a:r>
            <a:r>
              <a:rPr kumimoji="0" lang="es-CO" sz="2800" b="1" i="0" u="none" strike="noStrike" kern="1200" cap="none" spc="0" normalizeH="0" noProof="0" dirty="0" smtClean="0">
                <a:ln>
                  <a:noFill/>
                </a:ln>
                <a:solidFill>
                  <a:schemeClr val="tx1">
                    <a:lumMod val="65000"/>
                    <a:lumOff val="35000"/>
                  </a:schemeClr>
                </a:solidFill>
                <a:effectLst/>
                <a:uLnTx/>
                <a:uFillTx/>
                <a:latin typeface="Trebuchet MS" pitchFamily="34" charset="0"/>
                <a:ea typeface="+mj-ea"/>
                <a:cs typeface="+mj-cs"/>
              </a:rPr>
              <a:t> Dirección Gestión y Desarrollo de la Auditoria de EPM, apoyará las actividades de homologación de herramientas y metodologías para las filiales.</a:t>
            </a:r>
            <a:endParaRPr kumimoji="0" lang="es-CO" sz="2800" b="1" i="0" u="none" strike="noStrike" kern="1200" cap="none" spc="0" normalizeH="0" baseline="0" noProof="0" dirty="0">
              <a:ln>
                <a:noFill/>
              </a:ln>
              <a:solidFill>
                <a:schemeClr val="tx1">
                  <a:lumMod val="65000"/>
                  <a:lumOff val="35000"/>
                </a:schemeClr>
              </a:solidFill>
              <a:effectLst/>
              <a:uLnTx/>
              <a:uFillTx/>
              <a:latin typeface="Trebuchet MS" pitchFamily="34" charset="0"/>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ema de Office">
  <a:themeElements>
    <a:clrScheme name="EPM">
      <a:dk1>
        <a:srgbClr val="FFFFFF"/>
      </a:dk1>
      <a:lt1>
        <a:srgbClr val="2F2F2F"/>
      </a:lt1>
      <a:dk2>
        <a:srgbClr val="FFFFFF"/>
      </a:dk2>
      <a:lt2>
        <a:srgbClr val="2F2F2F"/>
      </a:lt2>
      <a:accent1>
        <a:srgbClr val="F2F2F2"/>
      </a:accent1>
      <a:accent2>
        <a:srgbClr val="92D050"/>
      </a:accent2>
      <a:accent3>
        <a:srgbClr val="9BBB59"/>
      </a:accent3>
      <a:accent4>
        <a:srgbClr val="007934"/>
      </a:accent4>
      <a:accent5>
        <a:srgbClr val="64E032"/>
      </a:accent5>
      <a:accent6>
        <a:srgbClr val="2F2F2F"/>
      </a:accent6>
      <a:hlink>
        <a:srgbClr val="5DBF0C"/>
      </a:hlink>
      <a:folHlink>
        <a:srgbClr val="007934"/>
      </a:folHlink>
    </a:clrScheme>
    <a:fontScheme name="Fuentes EPM">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marL="0" marR="0" indent="0" algn="ctr" defTabSz="914400" rtl="0" eaLnBrk="1" fontAlgn="auto" latinLnBrk="0" hangingPunct="1">
          <a:lnSpc>
            <a:spcPct val="100000"/>
          </a:lnSpc>
          <a:spcBef>
            <a:spcPct val="0"/>
          </a:spcBef>
          <a:spcAft>
            <a:spcPts val="0"/>
          </a:spcAft>
          <a:buClrTx/>
          <a:buSzTx/>
          <a:buFontTx/>
          <a:buNone/>
          <a:tabLst/>
          <a:defRPr kumimoji="0" sz="4400" b="0" i="0" u="none" strike="noStrike" kern="1200" cap="none" spc="0" normalizeH="0" baseline="0" noProof="0" dirty="0" smtClean="0">
            <a:ln>
              <a:noFill/>
            </a:ln>
            <a:solidFill>
              <a:schemeClr val="tx1"/>
            </a:solidFill>
            <a:effectLst/>
            <a:uLnTx/>
            <a:uFillTx/>
            <a:latin typeface="+mj-lt"/>
            <a:ea typeface="+mj-ea"/>
            <a:cs typeface="+mj-cs"/>
          </a:defRPr>
        </a:defPPr>
      </a:lstStyle>
    </a:tx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no"?>
<Relationships xmlns="http://schemas.openxmlformats.org/package/2006/relationships">
<Relationship Id="rId1" Target="itemProps1.xml" Type="http://schemas.openxmlformats.org/officeDocument/2006/relationships/customXmlProps"/>
</Relationships>

</file>

<file path=customXml/_rels/item2.xml.rels><?xml version="1.0" encoding="UTF-8" standalone="no"?>
<Relationships xmlns="http://schemas.openxmlformats.org/package/2006/relationships">
<Relationship Id="rId1" Target="itemProps2.xml" Type="http://schemas.openxmlformats.org/officeDocument/2006/relationships/customXmlProps"/>
</Relationships>

</file>

<file path=customXml/_rels/item3.xml.rels><?xml version="1.0" encoding="UTF-8" standalone="no"?>
<Relationships xmlns="http://schemas.openxmlformats.org/package/2006/relationships">
<Relationship Id="rId1" Target="itemProps3.xml" Type="http://schemas.openxmlformats.org/officeDocument/2006/relationships/customXmlProps"/>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Link xmlns="9f5063cf-968b-4244-bfea-e5ba7c143823" xsi:nil="true"/>
    <Descripci_x00f3_n xmlns="642754f3-8c42-4455-baa5-142729e2ada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BB04AB8CFD72FB498F8E6D4469904486" ma:contentTypeVersion="16" ma:contentTypeDescription="Crear nuevo documento." ma:contentTypeScope="" ma:versionID="cc2f3aa2f9d3edd8c24006cf65491ee7">
  <xsd:schema xmlns:xsd="http://www.w3.org/2001/XMLSchema" xmlns:p="http://schemas.microsoft.com/office/2006/metadata/properties" xmlns:ns2="642754f3-8c42-4455-baa5-142729e2ada4" xmlns:ns3="9f5063cf-968b-4244-bfea-e5ba7c143823" targetNamespace="http://schemas.microsoft.com/office/2006/metadata/properties" ma:root="true" ma:fieldsID="83d50dd3a70670ab36b8ad34a28f4b7d" ns2:_="" ns3:_="">
    <xsd:import namespace="642754f3-8c42-4455-baa5-142729e2ada4"/>
    <xsd:import namespace="9f5063cf-968b-4244-bfea-e5ba7c143823"/>
    <xsd:element name="properties">
      <xsd:complexType>
        <xsd:sequence>
          <xsd:element name="documentManagement">
            <xsd:complexType>
              <xsd:all>
                <xsd:element ref="ns2:Descripci_x00f3_n" minOccurs="0"/>
                <xsd:element ref="ns3:Link" minOccurs="0"/>
              </xsd:all>
            </xsd:complexType>
          </xsd:element>
        </xsd:sequence>
      </xsd:complexType>
    </xsd:element>
  </xsd:schema>
  <xsd:schema xmlns:xsd="http://www.w3.org/2001/XMLSchema" xmlns:dms="http://schemas.microsoft.com/office/2006/documentManagement/types" targetNamespace="642754f3-8c42-4455-baa5-142729e2ada4" elementFormDefault="qualified">
    <xsd:import namespace="http://schemas.microsoft.com/office/2006/documentManagement/types"/>
    <xsd:element name="Descripci_x00f3_n" ma:index="2" nillable="true" ma:displayName="Descripción" ma:default="" ma:description="Resumen del contenido. Importante incluir palabras claves acerca del contenido." ma:internalName="Descripci_x00f3_n">
      <xsd:simpleType>
        <xsd:restriction base="dms:Text">
          <xsd:maxLength value="255"/>
        </xsd:restriction>
      </xsd:simpleType>
    </xsd:element>
  </xsd:schema>
  <xsd:schema xmlns:xsd="http://www.w3.org/2001/XMLSchema" xmlns:dms="http://schemas.microsoft.com/office/2006/documentManagement/types" targetNamespace="9f5063cf-968b-4244-bfea-e5ba7c143823" elementFormDefault="qualified">
    <xsd:import namespace="http://schemas.microsoft.com/office/2006/documentManagement/types"/>
    <xsd:element name="Link" ma:index="9" nillable="true" ma:displayName="Link" ma:internalName="Link">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Tipo de contenido" ma:readOnly="true"/>
        <xsd:element ref="dc:title" minOccurs="0" maxOccurs="1" ma:index="1"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349ACA76-61ED-4A92-9DBE-698F452ABDA3}">
  <ds:schemaRefs>
    <ds:schemaRef ds:uri="http://schemas.microsoft.com/sharepoint/v3/contenttype/forms"/>
  </ds:schemaRefs>
</ds:datastoreItem>
</file>

<file path=customXml/itemProps2.xml><?xml version="1.0" encoding="utf-8"?>
<ds:datastoreItem xmlns:ds="http://schemas.openxmlformats.org/officeDocument/2006/customXml" ds:itemID="{2D2ACE95-DDAF-48C9-92D1-745420C13096}">
  <ds:schemaRefs>
    <ds:schemaRef ds:uri="http://purl.org/dc/elements/1.1/"/>
    <ds:schemaRef ds:uri="http://www.w3.org/XML/1998/namespace"/>
    <ds:schemaRef ds:uri="642754f3-8c42-4455-baa5-142729e2ada4"/>
    <ds:schemaRef ds:uri="http://purl.org/dc/dcmitype/"/>
    <ds:schemaRef ds:uri="http://schemas.microsoft.com/office/2006/metadata/properties"/>
    <ds:schemaRef ds:uri="http://schemas.microsoft.com/office/2006/documentManagement/types"/>
    <ds:schemaRef ds:uri="http://purl.org/dc/terms/"/>
    <ds:schemaRef ds:uri="http://schemas.openxmlformats.org/package/2006/metadata/core-properties"/>
    <ds:schemaRef ds:uri="9f5063cf-968b-4244-bfea-e5ba7c143823"/>
  </ds:schemaRefs>
</ds:datastoreItem>
</file>

<file path=customXml/itemProps3.xml><?xml version="1.0" encoding="utf-8"?>
<ds:datastoreItem xmlns:ds="http://schemas.openxmlformats.org/officeDocument/2006/customXml" ds:itemID="{6610A1C6-2C21-4F46-BE53-00515FF280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2754f3-8c42-4455-baa5-142729e2ada4"/>
    <ds:schemaRef ds:uri="9f5063cf-968b-4244-bfea-e5ba7c14382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0</TotalTime>
  <Words>608</Words>
  <Application/>
  <PresentationFormat>Presentación en pantalla (4:3)</PresentationFormat>
  <Paragraphs>299</Paragraphs>
  <Slides>9</Slides>
  <Notes>4</Notes>
  <HiddenSlides>0</HiddenSlides>
  <MMClips>0</MMClips>
  <ScaleCrop>false</ScaleCrop>
  <HeadingPairs>
    <vt:vector baseType="variant" size="4">
      <vt:variant>
        <vt:lpstr>Tema</vt:lpstr>
      </vt:variant>
      <vt:variant>
        <vt:i4>1</vt:i4>
      </vt:variant>
      <vt:variant>
        <vt:lpstr>Títulos de diapositiva</vt:lpstr>
      </vt:variant>
      <vt:variant>
        <vt:i4>9</vt:i4>
      </vt:variant>
    </vt:vector>
  </HeadingPairs>
  <TitlesOfParts>
    <vt:vector baseType="lpstr" size="10">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Company/>
  <Template/>
  <Manager/>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2012-04-26T19:52:59Z</dcterms:created>
  <dc:creator>EPM</dc:creator>
  <dcterms:modified xsi:type="dcterms:W3CDTF">2014-04-01T19:30:40Z</dcterms:modified>
  <cp:revision>0</cp:revision>
  <dc:title>Diapositiva 1</dc:title>
</cp:coreProperties>
</file>

<file path=docProps/custom.xml><?xml version="1.0" encoding="utf-8"?>
<Properties xmlns="http://schemas.openxmlformats.org/officeDocument/2006/custom-properties" xmlns:vt="http://schemas.openxmlformats.org/officeDocument/2006/docPropsVTypes">
  <property pid="2" fmtid="{D5CDD505-2E9C-101B-9397-08002B2CF9AE}" name="my_tag_name">
    <vt:lpwstr>MetaClean sync </vt:lpwstr>
  </property>
</Properties>
</file>