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4" r:id="rId5"/>
    <p:sldId id="11902" r:id="rId6"/>
    <p:sldId id="11893" r:id="rId7"/>
    <p:sldId id="259" r:id="rId8"/>
    <p:sldId id="260" r:id="rId9"/>
    <p:sldId id="263" r:id="rId10"/>
    <p:sldId id="264" r:id="rId11"/>
    <p:sldId id="11901" r:id="rId12"/>
    <p:sldId id="11878" r:id="rId13"/>
    <p:sldId id="11879" r:id="rId14"/>
    <p:sldId id="271" r:id="rId15"/>
    <p:sldId id="11874" r:id="rId16"/>
    <p:sldId id="276" r:id="rId17"/>
    <p:sldId id="288" r:id="rId18"/>
    <p:sldId id="11887" r:id="rId19"/>
    <p:sldId id="11895" r:id="rId20"/>
    <p:sldId id="11891" r:id="rId21"/>
    <p:sldId id="28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7934"/>
    <a:srgbClr val="DFF4D8"/>
    <a:srgbClr val="BFEFBF"/>
    <a:srgbClr val="7AD400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7C3A33-E1D6-4161-3314-2EF8C3A75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9199ED-3FDC-C940-6AC5-4D98EB70F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D36C-151A-4C7A-AF32-F862C780BF19}" type="datetimeFigureOut">
              <a:rPr lang="es-ES" smtClean="0"/>
              <a:t>19/12/2025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037BB-B11C-6900-A91C-6372E1CE2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13E8E-A5BA-9CD2-87A1-E3CB51CBB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1CCE-B0E4-4944-AAFA-94EFF9DC7EF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53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ABDD-C9B4-4766-8CDD-A444DBE6D461}" type="datetimeFigureOut">
              <a:rPr lang="es-CO" smtClean="0"/>
              <a:t>19/12/2025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EFA70-15A5-42F3-8397-570DD7DB7F58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13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0CFA-BAE2-B120-D6CD-02ABD186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36FBF6-FDEB-35BE-2D45-BD193BD6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900B9B-F0C6-2D75-894E-E767E4606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F9026F-3147-3E1C-60D8-64854CE65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0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2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9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FA70-15A5-42F3-8397-570DD7DB7F58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52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668" y="3112001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3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127" y="4150253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5163" y="5931910"/>
            <a:ext cx="1745674" cy="365125"/>
          </a:xfrm>
        </p:spPr>
        <p:txBody>
          <a:bodyPr/>
          <a:lstStyle>
            <a:lvl1pPr>
              <a:defRPr sz="18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3B72545-B9CD-5D36-8DD4-FD42CC744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32218" cy="4932218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134C8B37-2D60-4C97-D16C-25964038E6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59" y="1159418"/>
            <a:ext cx="4550981" cy="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9666"/>
            <a:ext cx="4878388" cy="472041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6422" y="1549666"/>
            <a:ext cx="5098966" cy="47324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343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6EB3D0EF-FE8D-99B2-4676-F309698C86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FC42B02C-D11D-5610-E306-AE7FBDDB34D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8E7BDE-9157-E234-A133-B1BAE4D8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45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Datos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45" y="2479642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Nombre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2730941-A9D4-593C-A93A-3064988A585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4" y="3017053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Correo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489B8D5-0640-07D5-9EFD-6FCBC5CF9CC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1943" y="3640764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Teléfono</a:t>
            </a:r>
          </a:p>
        </p:txBody>
      </p:sp>
    </p:spTree>
    <p:extLst>
      <p:ext uri="{BB962C8B-B14F-4D97-AF65-F5344CB8AC3E}">
        <p14:creationId xmlns:p14="http://schemas.microsoft.com/office/powerpoint/2010/main" val="260888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373" y="1364974"/>
            <a:ext cx="5591634" cy="2371151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¡</a:t>
            </a:r>
            <a:r>
              <a:rPr lang="en-US"/>
              <a:t>G</a:t>
            </a:r>
            <a:r>
              <a:rPr lang="es-ES" err="1"/>
              <a:t>racias</a:t>
            </a:r>
            <a:r>
              <a:rPr lang="es-ES"/>
              <a:t>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E0D1618-C1E0-FA36-C109-F9FAC3BA7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48" y="4477405"/>
            <a:ext cx="2755232" cy="2049243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F5A6834-0FAB-C6AA-1AA1-F5790B5A03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0" y="4503167"/>
            <a:ext cx="4693920" cy="9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7FEB267-82B4-304E-EB7E-F4A541558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2C0A9AE-2CAD-E3BB-2E37-79BBF79AB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93240A-96FD-8C6F-C296-042B7656BD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AF5092D-DD3D-83AE-6FEC-DCE0245937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F765287-C277-29B9-84EC-8F9D5817BE3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24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558" y="3530966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961" y="4642560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6763" y="5968153"/>
            <a:ext cx="1745674" cy="365125"/>
          </a:xfrm>
        </p:spPr>
        <p:txBody>
          <a:bodyPr/>
          <a:lstStyle>
            <a:lvl1pPr>
              <a:defRPr sz="20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1323" y="6150716"/>
            <a:ext cx="2932966" cy="3651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29B1F5C-4769-B6C6-F508-92F59B1DE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657" y="1921165"/>
            <a:ext cx="6331483" cy="4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169" y="1734328"/>
            <a:ext cx="2948182" cy="951722"/>
          </a:xfrm>
        </p:spPr>
        <p:txBody>
          <a:bodyPr anchor="ctr">
            <a:noAutofit/>
          </a:bodyPr>
          <a:lstStyle>
            <a:lvl1pPr>
              <a:defRPr sz="6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218" y="3221182"/>
            <a:ext cx="3574473" cy="25636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22C25C18-B47C-3A9C-BA71-B97561ACA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4582" y="939511"/>
            <a:ext cx="6204374" cy="536990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189" y="3331710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:a16="http://schemas.microsoft.com/office/drawing/2014/main" id="{1BC80DC9-1634-3593-D542-0229D2F337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170" y="2686050"/>
            <a:ext cx="3593522" cy="5351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FD3FED75-5ED2-8C1A-2541-9E6B837C2A6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3574473" cy="535132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E3BB239-284F-32E6-AA16-B15419B9EBF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3574473" cy="284018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8344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3643" y="2958958"/>
            <a:ext cx="4186381" cy="951722"/>
          </a:xfrm>
        </p:spPr>
        <p:txBody>
          <a:bodyPr anchor="ctr">
            <a:noAutofit/>
          </a:bodyPr>
          <a:lstStyle>
            <a:lvl1pPr algn="r">
              <a:defRPr sz="80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7918" y="4735657"/>
            <a:ext cx="4272105" cy="10650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314" y="4735657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19B5439-13DE-64E7-DD2C-4EEE1E3BC1E3}"/>
              </a:ext>
            </a:extLst>
          </p:cNvPr>
          <p:cNvSpPr txBox="1"/>
          <p:nvPr userDrawn="1"/>
        </p:nvSpPr>
        <p:spPr>
          <a:xfrm>
            <a:off x="731837" y="742950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rPr>
              <a:t>Tema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6FB961-AC77-55AF-9733-1D368B180251}"/>
              </a:ext>
            </a:extLst>
          </p:cNvPr>
          <p:cNvSpPr txBox="1"/>
          <p:nvPr userDrawn="1"/>
        </p:nvSpPr>
        <p:spPr>
          <a:xfrm>
            <a:off x="750887" y="523875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Capitular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2F076D83-E756-9946-DF7E-0C77040D0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6463" y="3952377"/>
            <a:ext cx="3833560" cy="783279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967F216-0997-2268-AD57-9B5A4B9D97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72" y="1050727"/>
            <a:ext cx="4000122" cy="8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576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8226" y="2597841"/>
            <a:ext cx="4340351" cy="247908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0F8ECAD-34FA-4359-2B25-5313EFD02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055" y="269621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958" y="2189747"/>
            <a:ext cx="8590547" cy="3231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004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77715"/>
            <a:ext cx="4878388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610" y="2189747"/>
            <a:ext cx="5026777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888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342673"/>
            <a:ext cx="10340725" cy="49274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689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con contene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329504"/>
            <a:ext cx="10515600" cy="498082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5214F85D-043F-5B94-98FF-918E708F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30909"/>
            <a:ext cx="10515600" cy="49808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D3F79702-5D76-FBC9-C46C-8E030D7F820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60280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772DD30-FDC4-EB79-21C0-13AFD1A4B0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97174" y="3452562"/>
            <a:ext cx="1650574" cy="120365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37CDB89-5ABB-E632-D89D-7C62B065D8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620584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146DE8AC-C2A3-DB84-EFE2-FC902E3B4D1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43994" y="3464698"/>
            <a:ext cx="1650574" cy="1191524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D618DAC-FA6C-02E9-C44C-CD83C863596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213986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967DAD1-DFFE-E3D7-DD7E-8A6FD36817A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50880" y="4788671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C7F25955-3670-F515-0D08-814B232AE1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856331" y="4788670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03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D1A5F168-0E71-B77E-9DE3-63C4F6EEFC1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697700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539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2000">
              <a:schemeClr val="bg1"/>
            </a:gs>
            <a:gs pos="53000">
              <a:srgbClr val="FFFFFF"/>
            </a:gs>
            <a:gs pos="88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5115C9-20CC-ACFF-6FB1-CAA23E9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82BD1-1D5D-7B5E-F3EF-DC89494C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DE00E-77B2-1E93-0808-4CD2D7B24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8E06E-8F37-41AA-9C3D-3453605617DE}" type="datetimeFigureOut">
              <a:rPr lang="es-ES" smtClean="0"/>
              <a:t>19/12/2025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AE8FB-C3E8-C806-285A-97B2C3360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87F4-E80F-8AA1-026B-2675D13E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D0137-3E57-4958-8EDD-D1CB64DA0871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3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56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55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o-epm.com/site/home/proyecto-saphiro/" TargetMode="External"/><Relationship Id="rId2" Type="http://schemas.openxmlformats.org/officeDocument/2006/relationships/hyperlink" Target="mailto:proyectosaphiro@epm.com.co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6192-2EA2-313F-4DC1-3DDC9941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74" y="2632804"/>
            <a:ext cx="5117837" cy="951722"/>
          </a:xfrm>
        </p:spPr>
        <p:txBody>
          <a:bodyPr/>
          <a:lstStyle/>
          <a:p>
            <a:pPr algn="l"/>
            <a:br>
              <a:rPr lang="es-ES" sz="3600" dirty="0"/>
            </a:br>
            <a:r>
              <a:rPr lang="es-ES" sz="3600" dirty="0"/>
              <a:t>CAPACITACIÓN</a:t>
            </a:r>
            <a:br>
              <a:rPr lang="es-ES" sz="3600" dirty="0"/>
            </a:br>
            <a:r>
              <a:rPr lang="es-ES" sz="3600" dirty="0"/>
              <a:t>ERP SAP S4/HANA</a:t>
            </a:r>
            <a:br>
              <a:rPr lang="es-ES" sz="3600" dirty="0"/>
            </a:br>
            <a:endParaRPr lang="es-CO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A8192F-E4E6-5744-9A0F-FBDE50C60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073" y="3679371"/>
            <a:ext cx="4525927" cy="1642601"/>
          </a:xfrm>
        </p:spPr>
        <p:txBody>
          <a:bodyPr/>
          <a:lstStyle/>
          <a:p>
            <a:pPr algn="l"/>
            <a:r>
              <a:rPr lang="es-ES" sz="3200" dirty="0"/>
              <a:t>Módulo CXC (AR)</a:t>
            </a:r>
          </a:p>
          <a:p>
            <a:pPr algn="l"/>
            <a:r>
              <a:rPr lang="es-ES" sz="3200" dirty="0"/>
              <a:t>Analista Facturación (Documentos Directos)</a:t>
            </a:r>
          </a:p>
          <a:p>
            <a:pPr algn="l"/>
            <a:endParaRPr lang="es-ES" sz="3200" dirty="0"/>
          </a:p>
          <a:p>
            <a:pPr algn="l"/>
            <a:endParaRPr lang="es-ES" sz="3200" dirty="0"/>
          </a:p>
          <a:p>
            <a:endParaRPr lang="es-C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5EBEF9-73EA-30D5-9D91-0AB46AFD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536028"/>
            <a:ext cx="5950212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Conceptos– Ventas SD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53F223D-FD1B-6E6F-0D26-005671D7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97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6. Referencia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08856F9-F1A5-F655-04BC-525B7624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072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7.  Centro Beneficio (Cebe)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605483-B77E-8173-9303-2DF556711EEF}"/>
              </a:ext>
            </a:extLst>
          </p:cNvPr>
          <p:cNvSpPr txBox="1"/>
          <p:nvPr/>
        </p:nvSpPr>
        <p:spPr>
          <a:xfrm>
            <a:off x="6196430" y="1938839"/>
            <a:ext cx="54991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una Unidad organizativa que se utiliza para analizar y evaluar la rentabilidad de una empresa.  Es el equivalente en JDE al código de Compañía.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B0EB07-E94E-FDAC-C410-3A327507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273" y="2905046"/>
            <a:ext cx="3040494" cy="3341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D80387-5C33-FF27-444E-CD54E9975255}"/>
              </a:ext>
            </a:extLst>
          </p:cNvPr>
          <p:cNvSpPr txBox="1"/>
          <p:nvPr/>
        </p:nvSpPr>
        <p:spPr>
          <a:xfrm>
            <a:off x="417567" y="1942956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Se utiliza para almacenar información adicional que puede ser utilizada para identificar o describir una transacción o documento especifico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75937B-DE30-968B-50E5-88EF60E47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5" y="2974218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8.  Zona de Ventas 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209B73-F9A0-A582-E710-E639FF499E31}"/>
              </a:ext>
            </a:extLst>
          </p:cNvPr>
          <p:cNvSpPr txBox="1"/>
          <p:nvPr/>
        </p:nvSpPr>
        <p:spPr>
          <a:xfrm>
            <a:off x="207503" y="3685262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la codificación Dane del Municipio:  Por ejemplo 05001 (Antioquia/Medellín)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1DFD84-709D-328F-6F8D-E1B8E42F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183" y="4244665"/>
            <a:ext cx="1638384" cy="227341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4406195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>
            <a:extLst>
              <a:ext uri="{FF2B5EF4-FFF2-40B4-BE49-F238E27FC236}">
                <a16:creationId xmlns:a16="http://schemas.microsoft.com/office/drawing/2014/main" id="{940D2E5B-E4F7-D086-A49B-600135AD033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78304" y="587917"/>
            <a:ext cx="10435391" cy="498003"/>
          </a:xfrm>
        </p:spPr>
        <p:txBody>
          <a:bodyPr/>
          <a:lstStyle/>
          <a:p>
            <a:pPr algn="ctr"/>
            <a:r>
              <a:rPr lang="es-ES" sz="3200"/>
              <a:t>Actividades que se pueden hacer en el módulo</a:t>
            </a:r>
            <a:endParaRPr lang="es-CO" sz="320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C83781F-3E93-F3B1-1587-03C9AA976064}"/>
              </a:ext>
            </a:extLst>
          </p:cNvPr>
          <p:cNvSpPr/>
          <p:nvPr/>
        </p:nvSpPr>
        <p:spPr>
          <a:xfrm>
            <a:off x="1493115" y="1792114"/>
            <a:ext cx="9047205" cy="343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20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Módulo Cuentas por Cobrar AR</a:t>
            </a:r>
          </a:p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Facturas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Cuentas por Cobrar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y seguimiento de pagos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Análisis de saldos de Cartera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EC7995D-F3B9-B566-9649-2D0BE03C17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26437" y="380037"/>
            <a:ext cx="8810310" cy="535132"/>
          </a:xfrm>
        </p:spPr>
        <p:txBody>
          <a:bodyPr>
            <a:noAutofit/>
          </a:bodyPr>
          <a:lstStyle/>
          <a:p>
            <a:r>
              <a:rPr lang="es-CO" sz="3600"/>
              <a:t>Consideraciones 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D44B7EFF-DF19-0829-8A6E-21E46A94CBF0}"/>
              </a:ext>
            </a:extLst>
          </p:cNvPr>
          <p:cNvSpPr txBox="1"/>
          <p:nvPr/>
        </p:nvSpPr>
        <p:spPr>
          <a:xfrm>
            <a:off x="4118151" y="1674396"/>
            <a:ext cx="3196123" cy="46882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2D117BB-44FB-5DCA-F627-5CED26AFFE46}"/>
              </a:ext>
            </a:extLst>
          </p:cNvPr>
          <p:cNvSpPr/>
          <p:nvPr/>
        </p:nvSpPr>
        <p:spPr>
          <a:xfrm>
            <a:off x="826437" y="2143223"/>
            <a:ext cx="11006334" cy="2777120"/>
          </a:xfrm>
          <a:custGeom>
            <a:avLst/>
            <a:gdLst/>
            <a:ahLst/>
            <a:cxnLst/>
            <a:rect l="l" t="t" r="r" b="b"/>
            <a:pathLst>
              <a:path w="883555" h="381469">
                <a:moveTo>
                  <a:pt x="680355" y="0"/>
                </a:moveTo>
                <a:cubicBezTo>
                  <a:pt x="792579" y="0"/>
                  <a:pt x="883555" y="85395"/>
                  <a:pt x="883555" y="190734"/>
                </a:cubicBezTo>
                <a:cubicBezTo>
                  <a:pt x="883555" y="296074"/>
                  <a:pt x="792579" y="381469"/>
                  <a:pt x="680355" y="381469"/>
                </a:cubicBezTo>
                <a:lnTo>
                  <a:pt x="203200" y="381469"/>
                </a:lnTo>
                <a:cubicBezTo>
                  <a:pt x="90976" y="381469"/>
                  <a:pt x="0" y="296074"/>
                  <a:pt x="0" y="190734"/>
                </a:cubicBezTo>
                <a:cubicBezTo>
                  <a:pt x="0" y="85395"/>
                  <a:pt x="90976" y="0"/>
                  <a:pt x="203200" y="0"/>
                </a:cubicBezTo>
                <a:close/>
              </a:path>
            </a:pathLst>
          </a:custGeom>
          <a:solidFill>
            <a:srgbClr val="DFF4D8"/>
          </a:solidFill>
          <a:ln w="19050" cap="sq">
            <a:solidFill>
              <a:srgbClr val="007934"/>
            </a:solidFill>
            <a:prstDash val="lgDash"/>
            <a:miter/>
          </a:ln>
        </p:spPr>
        <p:txBody>
          <a:bodyPr lIns="900000" tIns="0" rIns="900000" bIns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000" dirty="0">
                <a:solidFill>
                  <a:srgbClr val="646363"/>
                </a:solidFill>
                <a:latin typeface="Calibri regular"/>
              </a:rPr>
              <a:t>En este nuevo ERP el ciclo de la “Venta al recaudo” tendrá un proceso automático de </a:t>
            </a:r>
            <a:r>
              <a:rPr lang="es-ES" sz="2000" i="1" dirty="0">
                <a:solidFill>
                  <a:srgbClr val="646363"/>
                </a:solidFill>
                <a:latin typeface="Calibri regular"/>
              </a:rPr>
              <a:t>“Validación Presupuestal” </a:t>
            </a:r>
            <a:r>
              <a:rPr lang="es-ES" sz="2000" dirty="0">
                <a:solidFill>
                  <a:srgbClr val="646363"/>
                </a:solidFill>
                <a:latin typeface="Calibri regular"/>
              </a:rPr>
              <a:t>debido a que a diferencia de JDE, en este ERP se maneja un Presupuesto de Caja  que es una herramienta financiera que estimula las entradas y salidas de dinero de una empresa en un periodo de tiempo específico y se utiliza para evaluar si la organización tendrá suficiente efectivo para operar normalmente y para tomar decisiones financieras.   Esta validación Presupuestal se ejecutará al momento de contabilizar la Factura y al momento de realizar el recaudo.</a:t>
            </a:r>
          </a:p>
        </p:txBody>
      </p:sp>
    </p:spTree>
    <p:extLst>
      <p:ext uri="{BB962C8B-B14F-4D97-AF65-F5344CB8AC3E}">
        <p14:creationId xmlns:p14="http://schemas.microsoft.com/office/powerpoint/2010/main" val="349171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D2158B7-1213-7155-B13F-45C1AFAE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29" y="1779538"/>
            <a:ext cx="6581505" cy="4289925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8233D67-480B-C006-CBC4-3FF4AD23656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5747" y="788537"/>
            <a:ext cx="10340725" cy="646859"/>
          </a:xfrm>
        </p:spPr>
        <p:txBody>
          <a:bodyPr/>
          <a:lstStyle/>
          <a:p>
            <a:pPr algn="ctr"/>
            <a:r>
              <a:rPr lang="es-ES" sz="3600"/>
              <a:t> Procesos relacionados con el módulo</a:t>
            </a:r>
            <a:endParaRPr lang="es-CO" sz="360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B64BF03-075A-EB25-21BD-AAEE6F5F9057}"/>
              </a:ext>
            </a:extLst>
          </p:cNvPr>
          <p:cNvSpPr/>
          <p:nvPr/>
        </p:nvSpPr>
        <p:spPr>
          <a:xfrm>
            <a:off x="6096000" y="3530008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D9BA079-891C-EF6C-D698-7C41A477B7C3}"/>
              </a:ext>
            </a:extLst>
          </p:cNvPr>
          <p:cNvSpPr/>
          <p:nvPr/>
        </p:nvSpPr>
        <p:spPr>
          <a:xfrm>
            <a:off x="7790120" y="3533546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E44F18D-32B9-D505-2B3A-B35D2A69FF75}"/>
              </a:ext>
            </a:extLst>
          </p:cNvPr>
          <p:cNvSpPr/>
          <p:nvPr/>
        </p:nvSpPr>
        <p:spPr>
          <a:xfrm>
            <a:off x="9501970" y="3533547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FA9E98E7-F269-4EA4-ADE5-BE10D09D8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9" y="3133852"/>
            <a:ext cx="4710458" cy="13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9F988E9-C8EB-8E9A-C097-D3A1C7EF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18" y="2528638"/>
            <a:ext cx="10340725" cy="1464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¡</a:t>
            </a:r>
            <a:r>
              <a:rPr lang="es-CO" sz="9600" b="1" dirty="0">
                <a:solidFill>
                  <a:srgbClr val="007934"/>
                </a:solidFill>
                <a:latin typeface="Arial Rounded MT Bold"/>
              </a:rPr>
              <a:t>BREAK</a:t>
            </a: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!</a:t>
            </a:r>
            <a:endParaRPr lang="es-CO" sz="9600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356A-24BA-C8DC-6DFA-4D8D2F87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517BB34-54D4-71A5-6D2E-EEAE3C59D2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51318" y="263945"/>
            <a:ext cx="10340725" cy="64685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3AD73E-83B4-0FD1-FB12-82DFC466A8DE}"/>
              </a:ext>
            </a:extLst>
          </p:cNvPr>
          <p:cNvSpPr txBox="1"/>
          <p:nvPr/>
        </p:nvSpPr>
        <p:spPr>
          <a:xfrm>
            <a:off x="7852200" y="624306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59A1AE-0FEC-6190-59E5-20B0D7D4446F}"/>
              </a:ext>
            </a:extLst>
          </p:cNvPr>
          <p:cNvSpPr txBox="1"/>
          <p:nvPr/>
        </p:nvSpPr>
        <p:spPr>
          <a:xfrm>
            <a:off x="1349679" y="1033752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Ambientación del Coordinador de Recaudo</a:t>
            </a:r>
            <a:endParaRPr lang="es-ES" dirty="0"/>
          </a:p>
        </p:txBody>
      </p:sp>
      <p:pic>
        <p:nvPicPr>
          <p:cNvPr id="5" name="Imagen 4" descr="Interfaz de usuario gráfica, Texto, Aplicación, Word&#10;&#10;El contenido generado por IA puede ser incorrecto.">
            <a:extLst>
              <a:ext uri="{FF2B5EF4-FFF2-40B4-BE49-F238E27FC236}">
                <a16:creationId xmlns:a16="http://schemas.microsoft.com/office/drawing/2014/main" id="{13D4354A-08F2-853C-428E-743EE577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79" y="1403084"/>
            <a:ext cx="9437414" cy="47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B0A1-68BC-4E1D-F36A-B4A5B1C0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3416BE6-64E9-8E0E-815F-5ACB09ACF2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43991" y="517362"/>
            <a:ext cx="5704018" cy="23826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DC489-3AC6-563F-FF74-601EF804E17B}"/>
              </a:ext>
            </a:extLst>
          </p:cNvPr>
          <p:cNvSpPr txBox="1"/>
          <p:nvPr/>
        </p:nvSpPr>
        <p:spPr>
          <a:xfrm>
            <a:off x="1358447" y="1202326"/>
            <a:ext cx="6151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noProof="0" dirty="0"/>
              <a:t>Reportes de Ventas</a:t>
            </a:r>
          </a:p>
          <a:p>
            <a:endParaRPr lang="es-CO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000424-A85C-C80F-D85D-AE891373F335}"/>
              </a:ext>
            </a:extLst>
          </p:cNvPr>
          <p:cNvSpPr txBox="1"/>
          <p:nvPr/>
        </p:nvSpPr>
        <p:spPr>
          <a:xfrm>
            <a:off x="4972809" y="2618381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pic>
        <p:nvPicPr>
          <p:cNvPr id="4" name="Imagen 3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221B6B45-3A61-FB31-3E70-003D66AFC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47" y="1739701"/>
            <a:ext cx="3016866" cy="2034631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C725FF30-04C0-067C-68EB-4961255661EA}"/>
              </a:ext>
            </a:extLst>
          </p:cNvPr>
          <p:cNvSpPr txBox="1"/>
          <p:nvPr/>
        </p:nvSpPr>
        <p:spPr>
          <a:xfrm>
            <a:off x="1254500" y="3942240"/>
            <a:ext cx="6151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noProof="0" dirty="0"/>
              <a:t>Gestión de Asientos</a:t>
            </a:r>
          </a:p>
          <a:p>
            <a:endParaRPr lang="es-CO" noProof="0" dirty="0"/>
          </a:p>
        </p:txBody>
      </p:sp>
      <p:pic>
        <p:nvPicPr>
          <p:cNvPr id="9" name="Imagen 8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9EB15E10-0191-CE27-21F9-A6110ED32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47" y="4471782"/>
            <a:ext cx="3171381" cy="191720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995673-28C1-A7F3-78CC-078D6C68586A}"/>
              </a:ext>
            </a:extLst>
          </p:cNvPr>
          <p:cNvSpPr txBox="1"/>
          <p:nvPr/>
        </p:nvSpPr>
        <p:spPr>
          <a:xfrm>
            <a:off x="5059895" y="5127108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2273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CDF0-C5C4-010F-DAB7-239EFBEE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633250-9FA0-0E31-3EB4-C9CD7250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12" y="948408"/>
            <a:ext cx="4777537" cy="9142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b="1" dirty="0"/>
          </a:p>
          <a:p>
            <a:pPr marL="0" indent="0">
              <a:buNone/>
            </a:pPr>
            <a:r>
              <a:rPr lang="es-ES" sz="2000" b="1" dirty="0"/>
              <a:t>Visualizar BP</a:t>
            </a:r>
          </a:p>
          <a:p>
            <a:endParaRPr lang="es-ES" sz="2000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E6F63E-DD73-8548-CCB8-9B1866436F4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185942" y="252927"/>
            <a:ext cx="6687107" cy="461665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pic>
        <p:nvPicPr>
          <p:cNvPr id="9" name="Imagen 8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78027FC9-78A2-5EE1-E811-B211B3BB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1" y="2007441"/>
            <a:ext cx="6552290" cy="273405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191DA7-7B16-F813-1188-F07B0C76055C}"/>
              </a:ext>
            </a:extLst>
          </p:cNvPr>
          <p:cNvSpPr/>
          <p:nvPr/>
        </p:nvSpPr>
        <p:spPr>
          <a:xfrm>
            <a:off x="1036164" y="2499212"/>
            <a:ext cx="2151881" cy="209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561CB1-DEE6-AEA8-0F8A-14809CB39D11}"/>
              </a:ext>
            </a:extLst>
          </p:cNvPr>
          <p:cNvSpPr txBox="1"/>
          <p:nvPr/>
        </p:nvSpPr>
        <p:spPr>
          <a:xfrm>
            <a:off x="7171401" y="504803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7442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1D54905-C265-7051-0A9E-6E0CD4C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073321"/>
            <a:ext cx="10518776" cy="1714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Si quieres conocer más sobre Saphiro escríbenos al buzón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highlight>
                  <a:srgbClr val="7AD400"/>
                </a:highlight>
                <a:latin typeface="Arial Rounded MT Bold" panose="020F0704030504030204" pitchFamily="34" charset="0"/>
                <a:hlinkClick r:id="rId2"/>
              </a:rPr>
              <a:t>proyectosaphiro@epm.com.co</a:t>
            </a:r>
            <a:endParaRPr lang="es-ES" sz="2800" dirty="0">
              <a:solidFill>
                <a:srgbClr val="007934"/>
              </a:solidFill>
              <a:highlight>
                <a:srgbClr val="7AD400"/>
              </a:highligh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o ingresa al micrositio </a:t>
            </a:r>
            <a:r>
              <a:rPr lang="es-ES" sz="2800" b="1" dirty="0">
                <a:solidFill>
                  <a:srgbClr val="007934"/>
                </a:solidFill>
                <a:latin typeface="Arial Rounded MT Bold" panose="020F0704030504030204" pitchFamily="34" charset="0"/>
                <a:hlinkClick r:id="rId3"/>
              </a:rPr>
              <a:t>Aquí</a:t>
            </a:r>
            <a:endParaRPr lang="es-ES" sz="2800" b="1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s-CO" sz="3200" dirty="0">
              <a:solidFill>
                <a:srgbClr val="007934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F10500-759F-9C19-F59D-C42EFEB70C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6612" y="384499"/>
            <a:ext cx="10688055" cy="604329"/>
          </a:xfrm>
        </p:spPr>
        <p:txBody>
          <a:bodyPr/>
          <a:lstStyle/>
          <a:p>
            <a:pPr algn="ctr"/>
            <a:r>
              <a:rPr lang="es-ES" sz="3600" dirty="0"/>
              <a:t>Material de consulta </a:t>
            </a:r>
            <a:endParaRPr lang="es-CO" sz="3600" dirty="0"/>
          </a:p>
        </p:txBody>
      </p:sp>
      <p:pic>
        <p:nvPicPr>
          <p:cNvPr id="7" name="Marcador de contenido 6" descr="Imagen que contiene electrónica, computadora&#10;&#10;El contenido generado por IA puede ser incorrecto.">
            <a:extLst>
              <a:ext uri="{FF2B5EF4-FFF2-40B4-BE49-F238E27FC236}">
                <a16:creationId xmlns:a16="http://schemas.microsoft.com/office/drawing/2014/main" id="{6861007A-A419-8EA1-7D7A-5D302376BDB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1" y="2659327"/>
            <a:ext cx="3513838" cy="2712436"/>
          </a:xfr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B621642-3C01-7AD4-B89F-E9C13E8E09E0}"/>
              </a:ext>
            </a:extLst>
          </p:cNvPr>
          <p:cNvSpPr txBox="1">
            <a:spLocks/>
          </p:cNvSpPr>
          <p:nvPr/>
        </p:nvSpPr>
        <p:spPr>
          <a:xfrm>
            <a:off x="1080452" y="5243240"/>
            <a:ext cx="10518776" cy="171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dirty="0"/>
              <a:t>En este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b="1" dirty="0">
                <a:solidFill>
                  <a:srgbClr val="007934"/>
                </a:solidFill>
              </a:rPr>
              <a:t>Micrositio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dirty="0"/>
              <a:t>podrás encontrar los boletines, los documentos de Preguntas frecuentes y el Glosario de términos para que te vayas familiarizando con Saphiro.</a:t>
            </a:r>
            <a:endParaRPr lang="es-CO" sz="2800" dirty="0">
              <a:solidFill>
                <a:srgbClr val="007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FA83-6710-FC04-FA1E-9A9025CA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AE97F7-AFD5-C07B-DCB8-9B283F8DE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5594" l="1105" r="93554">
                        <a14:foregroundMark x1="59300" y1="92912" x2="66483" y2="91379"/>
                        <a14:foregroundMark x1="66483" y1="91379" x2="73297" y2="93678"/>
                        <a14:foregroundMark x1="59116" y1="94636" x2="56906" y2="93678"/>
                        <a14:foregroundMark x1="72928" y1="95402" x2="74401" y2="95402"/>
                        <a14:foregroundMark x1="60037" y1="95402" x2="58748" y2="95594"/>
                        <a14:foregroundMark x1="11234" y1="40038" x2="6630" y2="45785"/>
                        <a14:foregroundMark x1="4604" y1="58621" x2="4420" y2="51724"/>
                        <a14:foregroundMark x1="5341" y1="58429" x2="6998" y2="56897"/>
                        <a14:foregroundMark x1="3499" y1="59195" x2="1289" y2="58046"/>
                        <a14:foregroundMark x1="72928" y1="45019" x2="82320" y2="48084"/>
                        <a14:foregroundMark x1="82320" y1="48084" x2="88398" y2="53065"/>
                        <a14:foregroundMark x1="87845" y1="92337" x2="95580" y2="84100"/>
                        <a14:foregroundMark x1="95580" y1="84100" x2="93554" y2="63985"/>
                        <a14:foregroundMark x1="93554" y1="63985" x2="92449" y2="59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43"/>
          <a:stretch>
            <a:fillRect/>
          </a:stretch>
        </p:blipFill>
        <p:spPr bwMode="auto">
          <a:xfrm>
            <a:off x="807326" y="217723"/>
            <a:ext cx="10577348" cy="63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748131-9098-00B1-3616-9E59E679EB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371" t="18357" r="8289" b="28220"/>
          <a:stretch>
            <a:fillRect/>
          </a:stretch>
        </p:blipFill>
        <p:spPr>
          <a:xfrm>
            <a:off x="6014149" y="2687380"/>
            <a:ext cx="3750923" cy="249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239629-E1A5-AD9E-F768-C99C24CC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057" t="15686" r="16586" b="47122"/>
          <a:stretch>
            <a:fillRect/>
          </a:stretch>
        </p:blipFill>
        <p:spPr>
          <a:xfrm>
            <a:off x="1978730" y="2035630"/>
            <a:ext cx="3439886" cy="197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2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43C1-F58F-68A8-3740-5454269A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A95D266-0E5F-264B-CA19-CBE14F5E30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6245" y="541595"/>
            <a:ext cx="4973055" cy="278357"/>
          </a:xfrm>
        </p:spPr>
        <p:txBody>
          <a:bodyPr/>
          <a:lstStyle/>
          <a:p>
            <a:r>
              <a:rPr lang="es-CO" sz="4400" dirty="0"/>
              <a:t>Objetivo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95C3A58-9867-0DA2-9892-75EEEC385648}"/>
              </a:ext>
            </a:extLst>
          </p:cNvPr>
          <p:cNvGrpSpPr/>
          <p:nvPr/>
        </p:nvGrpSpPr>
        <p:grpSpPr>
          <a:xfrm>
            <a:off x="1088484" y="1811568"/>
            <a:ext cx="10091145" cy="3957861"/>
            <a:chOff x="1229999" y="4630968"/>
            <a:chExt cx="2177056" cy="120095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B788507-7DBF-E307-31D5-03819748AC68}"/>
                </a:ext>
              </a:extLst>
            </p:cNvPr>
            <p:cNvSpPr/>
            <p:nvPr/>
          </p:nvSpPr>
          <p:spPr>
            <a:xfrm>
              <a:off x="1306794" y="4696782"/>
              <a:ext cx="2100261" cy="1135143"/>
            </a:xfrm>
            <a:custGeom>
              <a:avLst/>
              <a:gdLst>
                <a:gd name="connsiteX0" fmla="*/ 1805512 w 2100261"/>
                <a:gd name="connsiteY0" fmla="*/ 0 h 1135143"/>
                <a:gd name="connsiteX1" fmla="*/ 2100261 w 2100261"/>
                <a:gd name="connsiteY1" fmla="*/ 294749 h 1135143"/>
                <a:gd name="connsiteX2" fmla="*/ 2100261 w 2100261"/>
                <a:gd name="connsiteY2" fmla="*/ 840395 h 1135143"/>
                <a:gd name="connsiteX3" fmla="*/ 1805512 w 2100261"/>
                <a:gd name="connsiteY3" fmla="*/ 1135144 h 1135143"/>
                <a:gd name="connsiteX4" fmla="*/ 294749 w 2100261"/>
                <a:gd name="connsiteY4" fmla="*/ 1135144 h 1135143"/>
                <a:gd name="connsiteX5" fmla="*/ 0 w 2100261"/>
                <a:gd name="connsiteY5" fmla="*/ 840395 h 1135143"/>
                <a:gd name="connsiteX6" fmla="*/ 0 w 2100261"/>
                <a:gd name="connsiteY6" fmla="*/ 294749 h 1135143"/>
                <a:gd name="connsiteX7" fmla="*/ 294749 w 2100261"/>
                <a:gd name="connsiteY7" fmla="*/ 0 h 113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1" h="1135143">
                  <a:moveTo>
                    <a:pt x="1805512" y="0"/>
                  </a:moveTo>
                  <a:cubicBezTo>
                    <a:pt x="1968298" y="0"/>
                    <a:pt x="2100261" y="131964"/>
                    <a:pt x="2100261" y="294749"/>
                  </a:cubicBezTo>
                  <a:lnTo>
                    <a:pt x="2100261" y="840395"/>
                  </a:lnTo>
                  <a:cubicBezTo>
                    <a:pt x="2100261" y="1003180"/>
                    <a:pt x="1968298" y="1135144"/>
                    <a:pt x="1805512" y="1135144"/>
                  </a:cubicBezTo>
                  <a:lnTo>
                    <a:pt x="294749" y="1135144"/>
                  </a:lnTo>
                  <a:cubicBezTo>
                    <a:pt x="131964" y="1135144"/>
                    <a:pt x="0" y="1003180"/>
                    <a:pt x="0" y="840395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00793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386E926-DF5C-5601-556F-BBBE92B8A9F6}"/>
                </a:ext>
              </a:extLst>
            </p:cNvPr>
            <p:cNvSpPr/>
            <p:nvPr/>
          </p:nvSpPr>
          <p:spPr>
            <a:xfrm>
              <a:off x="1229999" y="4630968"/>
              <a:ext cx="2083203" cy="1091705"/>
            </a:xfrm>
            <a:custGeom>
              <a:avLst/>
              <a:gdLst>
                <a:gd name="connsiteX0" fmla="*/ 1788454 w 2083203"/>
                <a:gd name="connsiteY0" fmla="*/ 0 h 1091705"/>
                <a:gd name="connsiteX1" fmla="*/ 2083204 w 2083203"/>
                <a:gd name="connsiteY1" fmla="*/ 294749 h 1091705"/>
                <a:gd name="connsiteX2" fmla="*/ 2083204 w 2083203"/>
                <a:gd name="connsiteY2" fmla="*/ 796956 h 1091705"/>
                <a:gd name="connsiteX3" fmla="*/ 1788454 w 2083203"/>
                <a:gd name="connsiteY3" fmla="*/ 1091705 h 1091705"/>
                <a:gd name="connsiteX4" fmla="*/ 294749 w 2083203"/>
                <a:gd name="connsiteY4" fmla="*/ 1091705 h 1091705"/>
                <a:gd name="connsiteX5" fmla="*/ 0 w 2083203"/>
                <a:gd name="connsiteY5" fmla="*/ 796956 h 1091705"/>
                <a:gd name="connsiteX6" fmla="*/ 0 w 2083203"/>
                <a:gd name="connsiteY6" fmla="*/ 294749 h 1091705"/>
                <a:gd name="connsiteX7" fmla="*/ 294749 w 2083203"/>
                <a:gd name="connsiteY7" fmla="*/ 0 h 109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203" h="1091705">
                  <a:moveTo>
                    <a:pt x="1788454" y="0"/>
                  </a:moveTo>
                  <a:cubicBezTo>
                    <a:pt x="1951240" y="0"/>
                    <a:pt x="2083204" y="131964"/>
                    <a:pt x="2083204" y="294749"/>
                  </a:cubicBezTo>
                  <a:lnTo>
                    <a:pt x="2083204" y="796956"/>
                  </a:lnTo>
                  <a:cubicBezTo>
                    <a:pt x="2083204" y="959741"/>
                    <a:pt x="1951240" y="1091705"/>
                    <a:pt x="1788454" y="1091705"/>
                  </a:cubicBezTo>
                  <a:lnTo>
                    <a:pt x="294749" y="1091705"/>
                  </a:lnTo>
                  <a:cubicBezTo>
                    <a:pt x="131964" y="1091705"/>
                    <a:pt x="0" y="959741"/>
                    <a:pt x="0" y="796956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7AD4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F6FA1CA-BC15-7EE0-D49F-0040873289DB}"/>
              </a:ext>
            </a:extLst>
          </p:cNvPr>
          <p:cNvSpPr txBox="1"/>
          <p:nvPr/>
        </p:nvSpPr>
        <p:spPr>
          <a:xfrm>
            <a:off x="1714655" y="2496250"/>
            <a:ext cx="8403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Calibri regular"/>
              </a:rPr>
              <a:t>Gestionar asientos y documentos diarios del grupo de trabajo en el nuevo ERP SAP S/4HANA, aprovechando su mayor capacidad y flexibilidad para responder a las necesidades de los clientes.</a:t>
            </a:r>
            <a:endParaRPr lang="es-CO" sz="3200" dirty="0">
              <a:solidFill>
                <a:schemeClr val="bg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757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3A1FD92-3092-A99D-9DFA-88BC7E96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8488" y="1402693"/>
            <a:ext cx="6872491" cy="49287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400" dirty="0">
                <a:solidFill>
                  <a:srgbClr val="646363"/>
                </a:solidFill>
                <a:latin typeface="Calibri regular"/>
              </a:rPr>
              <a:t>El ERP, por sus siglas en inglés </a:t>
            </a:r>
            <a:r>
              <a:rPr lang="es-ES" sz="2400" b="1" i="1" dirty="0">
                <a:solidFill>
                  <a:srgbClr val="007934"/>
                </a:solidFill>
                <a:latin typeface="Calibri regular"/>
              </a:rPr>
              <a:t>Enterprise</a:t>
            </a:r>
            <a:r>
              <a:rPr lang="es-ES" sz="2400" b="1" i="1" dirty="0">
                <a:solidFill>
                  <a:srgbClr val="646363"/>
                </a:solidFill>
                <a:latin typeface="Calibri regular"/>
              </a:rPr>
              <a:t> </a:t>
            </a:r>
            <a:r>
              <a:rPr lang="es-ES" sz="2400" b="1" i="1" dirty="0" err="1">
                <a:solidFill>
                  <a:srgbClr val="007934"/>
                </a:solidFill>
                <a:latin typeface="Calibri regular"/>
              </a:rPr>
              <a:t>ResourcePlanning</a:t>
            </a:r>
            <a:r>
              <a:rPr lang="es-ES" sz="2400" i="1" dirty="0">
                <a:solidFill>
                  <a:srgbClr val="646363"/>
                </a:solidFill>
                <a:latin typeface="Calibri regular"/>
              </a:rPr>
              <a:t> significa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Sistema de Planificación de Recursos Empresariales</a:t>
            </a:r>
            <a:r>
              <a:rPr lang="es-ES" sz="2400" b="1" dirty="0">
                <a:solidFill>
                  <a:srgbClr val="7AD400"/>
                </a:solidFill>
                <a:latin typeface="Calibri regular"/>
              </a:rPr>
              <a:t>.</a:t>
            </a:r>
            <a:endParaRPr lang="en-US" sz="2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Un Sistema ERP es una tecnología orientada a </a:t>
            </a:r>
            <a:r>
              <a:rPr lang="es-ES" sz="2400" dirty="0">
                <a:solidFill>
                  <a:srgbClr val="007934"/>
                </a:solidFill>
                <a:latin typeface="Calibri regular"/>
              </a:rPr>
              <a:t>r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egistrar, homologar y optimizar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gran parte de los procesos empresariales.</a:t>
            </a: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Con el ERP, las organizaciones pueden actuar con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mayor rapidez y tomar decisiones basadas en información confiable y en tiempo real,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impulsando así el fortalecimiento de los procesos financieros, suministro de bienes y servicios y la gestión financiera de los activos.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5F7BE-72A4-4B45-CFF3-FBDDBA16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309" y="652311"/>
            <a:ext cx="7579605" cy="900375"/>
          </a:xfrm>
        </p:spPr>
        <p:txBody>
          <a:bodyPr/>
          <a:lstStyle/>
          <a:p>
            <a:pPr algn="ctr"/>
            <a:r>
              <a:rPr lang="es-ES" sz="3200" dirty="0"/>
              <a:t>¿Recordemos qué es el ERP? </a:t>
            </a:r>
            <a:endParaRPr lang="es-CO" sz="3200" dirty="0"/>
          </a:p>
        </p:txBody>
      </p:sp>
      <p:pic>
        <p:nvPicPr>
          <p:cNvPr id="14" name="Imagen 13" descr="Imagen que contiene persona, sostener, hombre, vistiendo&#10;&#10;El contenido generado por IA puede ser incorrecto.">
            <a:extLst>
              <a:ext uri="{FF2B5EF4-FFF2-40B4-BE49-F238E27FC236}">
                <a16:creationId xmlns:a16="http://schemas.microsoft.com/office/drawing/2014/main" id="{F6B9D1D8-6516-05CE-C8BC-51657ECB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4" y="2085086"/>
            <a:ext cx="4098323" cy="32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preparación 4">
            <a:extLst>
              <a:ext uri="{FF2B5EF4-FFF2-40B4-BE49-F238E27FC236}">
                <a16:creationId xmlns:a16="http://schemas.microsoft.com/office/drawing/2014/main" id="{1293BAB4-693A-B260-89FD-F824A929007B}"/>
              </a:ext>
            </a:extLst>
          </p:cNvPr>
          <p:cNvSpPr/>
          <p:nvPr/>
        </p:nvSpPr>
        <p:spPr>
          <a:xfrm>
            <a:off x="1682698" y="1541957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Contabilidad</a:t>
            </a:r>
          </a:p>
          <a:p>
            <a:pPr algn="ctr"/>
            <a:r>
              <a:rPr lang="es-CO" sz="1100"/>
              <a:t>FI/GL</a:t>
            </a:r>
            <a:endParaRPr lang="es-ES" sz="1100"/>
          </a:p>
        </p:txBody>
      </p:sp>
      <p:sp>
        <p:nvSpPr>
          <p:cNvPr id="6" name="Diagrama de flujo: preparación 5">
            <a:extLst>
              <a:ext uri="{FF2B5EF4-FFF2-40B4-BE49-F238E27FC236}">
                <a16:creationId xmlns:a16="http://schemas.microsoft.com/office/drawing/2014/main" id="{7B349EA6-8B67-BF09-F297-E07ACDE9BD80}"/>
              </a:ext>
            </a:extLst>
          </p:cNvPr>
          <p:cNvSpPr/>
          <p:nvPr/>
        </p:nvSpPr>
        <p:spPr>
          <a:xfrm>
            <a:off x="8835535" y="411430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/>
              <a:t>Arrendamientos</a:t>
            </a:r>
          </a:p>
          <a:p>
            <a:pPr algn="ctr"/>
            <a:r>
              <a:rPr lang="es-CO" sz="1100"/>
              <a:t>RE</a:t>
            </a:r>
            <a:endParaRPr lang="es-ES" sz="1100"/>
          </a:p>
        </p:txBody>
      </p:sp>
      <p:sp>
        <p:nvSpPr>
          <p:cNvPr id="7" name="Diagrama de flujo: preparación 6">
            <a:extLst>
              <a:ext uri="{FF2B5EF4-FFF2-40B4-BE49-F238E27FC236}">
                <a16:creationId xmlns:a16="http://schemas.microsoft.com/office/drawing/2014/main" id="{D19F74FD-C8E8-36E5-87F0-1E3EA17C6840}"/>
              </a:ext>
            </a:extLst>
          </p:cNvPr>
          <p:cNvSpPr/>
          <p:nvPr/>
        </p:nvSpPr>
        <p:spPr>
          <a:xfrm>
            <a:off x="5954582" y="10308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Cuentas x Cobrar</a:t>
            </a:r>
          </a:p>
          <a:p>
            <a:pPr algn="ctr"/>
            <a:r>
              <a:rPr lang="es-CO" sz="1100" dirty="0"/>
              <a:t>AR</a:t>
            </a:r>
            <a:endParaRPr lang="es-ES" sz="1100" dirty="0"/>
          </a:p>
        </p:txBody>
      </p:sp>
      <p:sp>
        <p:nvSpPr>
          <p:cNvPr id="8" name="Diagrama de flujo: preparación 7">
            <a:extLst>
              <a:ext uri="{FF2B5EF4-FFF2-40B4-BE49-F238E27FC236}">
                <a16:creationId xmlns:a16="http://schemas.microsoft.com/office/drawing/2014/main" id="{6B2B392C-E3A3-EB5B-0FE7-352DAD7172D0}"/>
              </a:ext>
            </a:extLst>
          </p:cNvPr>
          <p:cNvSpPr/>
          <p:nvPr/>
        </p:nvSpPr>
        <p:spPr>
          <a:xfrm>
            <a:off x="5964336" y="2074441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Costos</a:t>
            </a:r>
          </a:p>
          <a:p>
            <a:pPr algn="ctr"/>
            <a:r>
              <a:rPr lang="es-CO" sz="1100"/>
              <a:t>CO</a:t>
            </a:r>
            <a:endParaRPr lang="es-ES" sz="1100"/>
          </a:p>
        </p:txBody>
      </p:sp>
      <p:sp>
        <p:nvSpPr>
          <p:cNvPr id="9" name="Diagrama de flujo: preparación 8">
            <a:extLst>
              <a:ext uri="{FF2B5EF4-FFF2-40B4-BE49-F238E27FC236}">
                <a16:creationId xmlns:a16="http://schemas.microsoft.com/office/drawing/2014/main" id="{E66496A8-BBB2-35AD-4A67-F29B2269299C}"/>
              </a:ext>
            </a:extLst>
          </p:cNvPr>
          <p:cNvSpPr/>
          <p:nvPr/>
        </p:nvSpPr>
        <p:spPr>
          <a:xfrm>
            <a:off x="3119293" y="103638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Cuentas x Pagar</a:t>
            </a:r>
          </a:p>
          <a:p>
            <a:pPr algn="ctr"/>
            <a:r>
              <a:rPr lang="es-CO" sz="1100"/>
              <a:t>AP</a:t>
            </a:r>
            <a:endParaRPr lang="es-ES" sz="1100"/>
          </a:p>
        </p:txBody>
      </p:sp>
      <p:sp>
        <p:nvSpPr>
          <p:cNvPr id="10" name="Diagrama de flujo: preparación 9">
            <a:extLst>
              <a:ext uri="{FF2B5EF4-FFF2-40B4-BE49-F238E27FC236}">
                <a16:creationId xmlns:a16="http://schemas.microsoft.com/office/drawing/2014/main" id="{CDD8B941-E14B-9F61-9DF9-5CA8756B802B}"/>
              </a:ext>
            </a:extLst>
          </p:cNvPr>
          <p:cNvSpPr/>
          <p:nvPr/>
        </p:nvSpPr>
        <p:spPr>
          <a:xfrm>
            <a:off x="8790855" y="100987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Proyectos</a:t>
            </a:r>
          </a:p>
          <a:p>
            <a:pPr algn="ctr"/>
            <a:r>
              <a:rPr lang="es-CO" sz="1100"/>
              <a:t>PS</a:t>
            </a:r>
            <a:endParaRPr lang="es-ES" sz="1100"/>
          </a:p>
        </p:txBody>
      </p:sp>
      <p:sp>
        <p:nvSpPr>
          <p:cNvPr id="12" name="Diagrama de flujo: preparación 11">
            <a:extLst>
              <a:ext uri="{FF2B5EF4-FFF2-40B4-BE49-F238E27FC236}">
                <a16:creationId xmlns:a16="http://schemas.microsoft.com/office/drawing/2014/main" id="{AE019982-529B-6E01-B944-DF74439160BB}"/>
              </a:ext>
            </a:extLst>
          </p:cNvPr>
          <p:cNvSpPr/>
          <p:nvPr/>
        </p:nvSpPr>
        <p:spPr>
          <a:xfrm>
            <a:off x="7384998" y="15471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Activos Fijos</a:t>
            </a:r>
          </a:p>
          <a:p>
            <a:pPr algn="ctr"/>
            <a:r>
              <a:rPr lang="es-CO" sz="1100"/>
              <a:t>AA</a:t>
            </a:r>
            <a:endParaRPr lang="es-ES" sz="1100"/>
          </a:p>
        </p:txBody>
      </p:sp>
      <p:sp>
        <p:nvSpPr>
          <p:cNvPr id="13" name="Diagrama de flujo: preparación 12">
            <a:extLst>
              <a:ext uri="{FF2B5EF4-FFF2-40B4-BE49-F238E27FC236}">
                <a16:creationId xmlns:a16="http://schemas.microsoft.com/office/drawing/2014/main" id="{40E968CA-1501-D4DA-5647-1357F3C333A9}"/>
              </a:ext>
            </a:extLst>
          </p:cNvPr>
          <p:cNvSpPr/>
          <p:nvPr/>
        </p:nvSpPr>
        <p:spPr>
          <a:xfrm>
            <a:off x="1677108" y="2584684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Tesorería Básica</a:t>
            </a:r>
          </a:p>
          <a:p>
            <a:pPr algn="ctr"/>
            <a:r>
              <a:rPr lang="es-CO" sz="1100"/>
              <a:t>TR</a:t>
            </a:r>
            <a:endParaRPr lang="es-ES" sz="1100"/>
          </a:p>
        </p:txBody>
      </p:sp>
      <p:sp>
        <p:nvSpPr>
          <p:cNvPr id="14" name="Diagrama de flujo: preparación 13">
            <a:extLst>
              <a:ext uri="{FF2B5EF4-FFF2-40B4-BE49-F238E27FC236}">
                <a16:creationId xmlns:a16="http://schemas.microsoft.com/office/drawing/2014/main" id="{87FBCD61-A3A9-87D6-24E8-5FFE2A0CB1EC}"/>
              </a:ext>
            </a:extLst>
          </p:cNvPr>
          <p:cNvSpPr/>
          <p:nvPr/>
        </p:nvSpPr>
        <p:spPr>
          <a:xfrm>
            <a:off x="4539135" y="156464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Comunicación Bancos</a:t>
            </a:r>
          </a:p>
          <a:p>
            <a:pPr algn="ctr"/>
            <a:r>
              <a:rPr lang="es-CO" sz="1100"/>
              <a:t>BCM</a:t>
            </a:r>
            <a:endParaRPr lang="es-ES" sz="1100"/>
          </a:p>
        </p:txBody>
      </p:sp>
      <p:sp>
        <p:nvSpPr>
          <p:cNvPr id="15" name="Diagrama de flujo: preparación 14">
            <a:extLst>
              <a:ext uri="{FF2B5EF4-FFF2-40B4-BE49-F238E27FC236}">
                <a16:creationId xmlns:a16="http://schemas.microsoft.com/office/drawing/2014/main" id="{8094765B-3BDE-3FAC-3429-5658F6514F6B}"/>
              </a:ext>
            </a:extLst>
          </p:cNvPr>
          <p:cNvSpPr/>
          <p:nvPr/>
        </p:nvSpPr>
        <p:spPr>
          <a:xfrm>
            <a:off x="3094989" y="31167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Control y ejecución Presupuestal</a:t>
            </a:r>
          </a:p>
          <a:p>
            <a:pPr algn="ctr"/>
            <a:r>
              <a:rPr lang="es-CO" sz="1100"/>
              <a:t>FM</a:t>
            </a:r>
            <a:endParaRPr lang="es-ES" sz="1100"/>
          </a:p>
        </p:txBody>
      </p:sp>
      <p:sp>
        <p:nvSpPr>
          <p:cNvPr id="16" name="Diagrama de flujo: preparación 15">
            <a:extLst>
              <a:ext uri="{FF2B5EF4-FFF2-40B4-BE49-F238E27FC236}">
                <a16:creationId xmlns:a16="http://schemas.microsoft.com/office/drawing/2014/main" id="{7AAA8212-11C7-A576-77EA-6433964B7DF9}"/>
              </a:ext>
            </a:extLst>
          </p:cNvPr>
          <p:cNvSpPr/>
          <p:nvPr/>
        </p:nvSpPr>
        <p:spPr>
          <a:xfrm>
            <a:off x="5982265" y="31009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Hoja de Tiempos</a:t>
            </a:r>
          </a:p>
          <a:p>
            <a:pPr algn="ctr"/>
            <a:r>
              <a:rPr lang="es-CO" sz="1100"/>
              <a:t>CATS</a:t>
            </a:r>
            <a:endParaRPr lang="es-ES" sz="1100"/>
          </a:p>
        </p:txBody>
      </p:sp>
      <p:sp>
        <p:nvSpPr>
          <p:cNvPr id="17" name="Diagrama de flujo: preparación 16">
            <a:extLst>
              <a:ext uri="{FF2B5EF4-FFF2-40B4-BE49-F238E27FC236}">
                <a16:creationId xmlns:a16="http://schemas.microsoft.com/office/drawing/2014/main" id="{32027E2F-F5E3-1C11-9E19-75AFB54CB451}"/>
              </a:ext>
            </a:extLst>
          </p:cNvPr>
          <p:cNvSpPr/>
          <p:nvPr/>
        </p:nvSpPr>
        <p:spPr>
          <a:xfrm>
            <a:off x="7407220" y="257549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Compras</a:t>
            </a:r>
          </a:p>
          <a:p>
            <a:pPr algn="ctr"/>
            <a:r>
              <a:rPr lang="es-CO" sz="1100"/>
              <a:t>MM</a:t>
            </a:r>
            <a:endParaRPr lang="es-ES" sz="1100"/>
          </a:p>
        </p:txBody>
      </p:sp>
      <p:sp>
        <p:nvSpPr>
          <p:cNvPr id="18" name="Diagrama de flujo: preparación 17">
            <a:extLst>
              <a:ext uri="{FF2B5EF4-FFF2-40B4-BE49-F238E27FC236}">
                <a16:creationId xmlns:a16="http://schemas.microsoft.com/office/drawing/2014/main" id="{9F7EBA5D-F1B1-9BFC-1023-F729249E8616}"/>
              </a:ext>
            </a:extLst>
          </p:cNvPr>
          <p:cNvSpPr/>
          <p:nvPr/>
        </p:nvSpPr>
        <p:spPr>
          <a:xfrm>
            <a:off x="7426011" y="463021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Almacenes</a:t>
            </a:r>
          </a:p>
          <a:p>
            <a:pPr algn="ctr"/>
            <a:r>
              <a:rPr lang="es-CO" sz="1100"/>
              <a:t>Inventarios</a:t>
            </a:r>
          </a:p>
          <a:p>
            <a:pPr algn="ctr"/>
            <a:r>
              <a:rPr lang="es-CO" sz="1100"/>
              <a:t>IM</a:t>
            </a:r>
            <a:endParaRPr lang="es-ES" sz="1100"/>
          </a:p>
        </p:txBody>
      </p:sp>
      <p:sp>
        <p:nvSpPr>
          <p:cNvPr id="19" name="Diagrama de flujo: preparación 18">
            <a:extLst>
              <a:ext uri="{FF2B5EF4-FFF2-40B4-BE49-F238E27FC236}">
                <a16:creationId xmlns:a16="http://schemas.microsoft.com/office/drawing/2014/main" id="{1E35BF82-1677-28FE-D02D-621008E7A078}"/>
              </a:ext>
            </a:extLst>
          </p:cNvPr>
          <p:cNvSpPr/>
          <p:nvPr/>
        </p:nvSpPr>
        <p:spPr>
          <a:xfrm>
            <a:off x="10262801" y="3593073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de Calidad</a:t>
            </a:r>
          </a:p>
          <a:p>
            <a:pPr algn="ctr"/>
            <a:r>
              <a:rPr lang="es-CO" sz="1100"/>
              <a:t>QM</a:t>
            </a:r>
            <a:endParaRPr lang="es-ES" sz="1100"/>
          </a:p>
        </p:txBody>
      </p:sp>
      <p:sp>
        <p:nvSpPr>
          <p:cNvPr id="20" name="Diagrama de flujo: preparación 19">
            <a:extLst>
              <a:ext uri="{FF2B5EF4-FFF2-40B4-BE49-F238E27FC236}">
                <a16:creationId xmlns:a16="http://schemas.microsoft.com/office/drawing/2014/main" id="{E4B0ED6B-4936-E029-CA8F-56CFA8216A39}"/>
              </a:ext>
            </a:extLst>
          </p:cNvPr>
          <p:cNvSpPr/>
          <p:nvPr/>
        </p:nvSpPr>
        <p:spPr>
          <a:xfrm>
            <a:off x="7415758" y="360489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</a:t>
            </a:r>
          </a:p>
          <a:p>
            <a:pPr algn="ctr"/>
            <a:r>
              <a:rPr lang="es-CO" sz="1100"/>
              <a:t>PM</a:t>
            </a:r>
            <a:endParaRPr lang="es-ES" sz="1100"/>
          </a:p>
        </p:txBody>
      </p:sp>
      <p:sp>
        <p:nvSpPr>
          <p:cNvPr id="21" name="Diagrama de flujo: preparación 20">
            <a:extLst>
              <a:ext uri="{FF2B5EF4-FFF2-40B4-BE49-F238E27FC236}">
                <a16:creationId xmlns:a16="http://schemas.microsoft.com/office/drawing/2014/main" id="{1B90DCE7-C649-B04E-D476-92F54165F8E0}"/>
              </a:ext>
            </a:extLst>
          </p:cNvPr>
          <p:cNvSpPr/>
          <p:nvPr/>
        </p:nvSpPr>
        <p:spPr>
          <a:xfrm>
            <a:off x="8825204" y="2044378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Ventas</a:t>
            </a:r>
          </a:p>
          <a:p>
            <a:pPr algn="ctr"/>
            <a:r>
              <a:rPr lang="es-CO" sz="1100" dirty="0"/>
              <a:t>SD</a:t>
            </a:r>
            <a:endParaRPr lang="es-ES" sz="1100" dirty="0"/>
          </a:p>
        </p:txBody>
      </p:sp>
      <p:sp>
        <p:nvSpPr>
          <p:cNvPr id="22" name="Diagrama de flujo: preparación 21" descr="BP, Materiales">
            <a:extLst>
              <a:ext uri="{FF2B5EF4-FFF2-40B4-BE49-F238E27FC236}">
                <a16:creationId xmlns:a16="http://schemas.microsoft.com/office/drawing/2014/main" id="{FD50ACC9-EF73-5C6A-7A25-3C4117CE2388}"/>
              </a:ext>
            </a:extLst>
          </p:cNvPr>
          <p:cNvSpPr/>
          <p:nvPr/>
        </p:nvSpPr>
        <p:spPr>
          <a:xfrm>
            <a:off x="3096067" y="415469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 de Datos Maestros</a:t>
            </a:r>
            <a:endParaRPr lang="es-ES" sz="1050"/>
          </a:p>
        </p:txBody>
      </p:sp>
      <p:sp>
        <p:nvSpPr>
          <p:cNvPr id="23" name="Diagrama de flujo: preparación 22" descr="Estructura adtiva para legados como HCM">
            <a:extLst>
              <a:ext uri="{FF2B5EF4-FFF2-40B4-BE49-F238E27FC236}">
                <a16:creationId xmlns:a16="http://schemas.microsoft.com/office/drawing/2014/main" id="{17729301-DB91-9065-A517-B28D65417D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36993" y="36286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Gestión Organizacional</a:t>
            </a:r>
          </a:p>
          <a:p>
            <a:pPr algn="ctr"/>
            <a:r>
              <a:rPr lang="es-CO" sz="1100"/>
              <a:t>OM</a:t>
            </a:r>
            <a:endParaRPr lang="es-ES" sz="110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F92B889-DCB9-38A8-26B6-C1C9A4EC3B1C}"/>
              </a:ext>
            </a:extLst>
          </p:cNvPr>
          <p:cNvGrpSpPr/>
          <p:nvPr/>
        </p:nvGrpSpPr>
        <p:grpSpPr>
          <a:xfrm>
            <a:off x="3108720" y="2074441"/>
            <a:ext cx="1748446" cy="1002108"/>
            <a:chOff x="3024291" y="2400991"/>
            <a:chExt cx="1800000" cy="1216800"/>
          </a:xfrm>
        </p:grpSpPr>
        <p:sp>
          <p:nvSpPr>
            <p:cNvPr id="59" name="Diagrama de flujo: preparación 58">
              <a:extLst>
                <a:ext uri="{FF2B5EF4-FFF2-40B4-BE49-F238E27FC236}">
                  <a16:creationId xmlns:a16="http://schemas.microsoft.com/office/drawing/2014/main" id="{62978BD2-6444-3050-AFEC-D0B3B9E8B7B2}"/>
                </a:ext>
              </a:extLst>
            </p:cNvPr>
            <p:cNvSpPr/>
            <p:nvPr/>
          </p:nvSpPr>
          <p:spPr>
            <a:xfrm>
              <a:off x="3024291" y="240099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Tesorería Avanzada</a:t>
              </a:r>
            </a:p>
            <a:p>
              <a:pPr algn="ctr"/>
              <a:r>
                <a:rPr lang="es-CO" sz="1100"/>
                <a:t>TRM</a:t>
              </a:r>
              <a:endParaRPr lang="es-ES" sz="1100"/>
            </a:p>
          </p:txBody>
        </p:sp>
        <p:sp>
          <p:nvSpPr>
            <p:cNvPr id="60" name="Estrella: 5 puntas 59">
              <a:extLst>
                <a:ext uri="{FF2B5EF4-FFF2-40B4-BE49-F238E27FC236}">
                  <a16:creationId xmlns:a16="http://schemas.microsoft.com/office/drawing/2014/main" id="{19B08096-CF94-272F-E794-E0FEAB7E7AC9}"/>
                </a:ext>
              </a:extLst>
            </p:cNvPr>
            <p:cNvSpPr/>
            <p:nvPr/>
          </p:nvSpPr>
          <p:spPr>
            <a:xfrm>
              <a:off x="3307820" y="280883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DB63AD6-EBFF-8FF7-FFE2-BF0C60E3A218}"/>
              </a:ext>
            </a:extLst>
          </p:cNvPr>
          <p:cNvGrpSpPr/>
          <p:nvPr/>
        </p:nvGrpSpPr>
        <p:grpSpPr>
          <a:xfrm>
            <a:off x="4534950" y="2604865"/>
            <a:ext cx="1748446" cy="1002108"/>
            <a:chOff x="4492574" y="3045054"/>
            <a:chExt cx="1800000" cy="1216800"/>
          </a:xfrm>
        </p:grpSpPr>
        <p:sp>
          <p:nvSpPr>
            <p:cNvPr id="57" name="Diagrama de flujo: preparación 56">
              <a:extLst>
                <a:ext uri="{FF2B5EF4-FFF2-40B4-BE49-F238E27FC236}">
                  <a16:creationId xmlns:a16="http://schemas.microsoft.com/office/drawing/2014/main" id="{F81A892E-3263-5D0D-74DB-21A28AED7A12}"/>
                </a:ext>
              </a:extLst>
            </p:cNvPr>
            <p:cNvSpPr/>
            <p:nvPr/>
          </p:nvSpPr>
          <p:spPr>
            <a:xfrm>
              <a:off x="4492574" y="3045054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Liquidez</a:t>
              </a:r>
            </a:p>
            <a:p>
              <a:pPr algn="ctr"/>
              <a:r>
                <a:rPr lang="es-CO" sz="1100"/>
                <a:t>CM</a:t>
              </a:r>
              <a:endParaRPr lang="es-ES" sz="1100"/>
            </a:p>
          </p:txBody>
        </p:sp>
        <p:sp>
          <p:nvSpPr>
            <p:cNvPr id="58" name="Estrella: 5 puntas 57">
              <a:extLst>
                <a:ext uri="{FF2B5EF4-FFF2-40B4-BE49-F238E27FC236}">
                  <a16:creationId xmlns:a16="http://schemas.microsoft.com/office/drawing/2014/main" id="{BC3CEC10-2565-BF63-2D7A-B9BEB1C55EE1}"/>
                </a:ext>
              </a:extLst>
            </p:cNvPr>
            <p:cNvSpPr/>
            <p:nvPr/>
          </p:nvSpPr>
          <p:spPr>
            <a:xfrm>
              <a:off x="4752817" y="347164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Diagrama de flujo: preparación 25">
            <a:extLst>
              <a:ext uri="{FF2B5EF4-FFF2-40B4-BE49-F238E27FC236}">
                <a16:creationId xmlns:a16="http://schemas.microsoft.com/office/drawing/2014/main" id="{41E6DB61-AFEE-CBF4-63BA-D6ECF44B718D}"/>
              </a:ext>
            </a:extLst>
          </p:cNvPr>
          <p:cNvSpPr/>
          <p:nvPr/>
        </p:nvSpPr>
        <p:spPr>
          <a:xfrm>
            <a:off x="250304" y="20460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Impuestos</a:t>
            </a:r>
          </a:p>
          <a:p>
            <a:pPr algn="ctr"/>
            <a:r>
              <a:rPr lang="es-CO" sz="1100"/>
              <a:t>TAX</a:t>
            </a:r>
            <a:endParaRPr lang="es-ES" sz="110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D874E35-74DB-9822-2AC5-6C1643FC4C84}"/>
              </a:ext>
            </a:extLst>
          </p:cNvPr>
          <p:cNvGrpSpPr/>
          <p:nvPr/>
        </p:nvGrpSpPr>
        <p:grpSpPr>
          <a:xfrm>
            <a:off x="251437" y="1004356"/>
            <a:ext cx="1789454" cy="1002108"/>
            <a:chOff x="82759" y="1101650"/>
            <a:chExt cx="1842217" cy="1216800"/>
          </a:xfrm>
        </p:grpSpPr>
        <p:sp>
          <p:nvSpPr>
            <p:cNvPr id="55" name="Diagrama de flujo: preparación 54">
              <a:extLst>
                <a:ext uri="{FF2B5EF4-FFF2-40B4-BE49-F238E27FC236}">
                  <a16:creationId xmlns:a16="http://schemas.microsoft.com/office/drawing/2014/main" id="{03907B98-6369-532C-0EA2-37B757CFF7F4}"/>
                </a:ext>
              </a:extLst>
            </p:cNvPr>
            <p:cNvSpPr/>
            <p:nvPr/>
          </p:nvSpPr>
          <p:spPr>
            <a:xfrm>
              <a:off x="82759" y="1101650"/>
              <a:ext cx="1842217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Consolidación</a:t>
              </a:r>
            </a:p>
            <a:p>
              <a:pPr algn="ctr"/>
              <a:r>
                <a:rPr lang="es-CO" sz="1100" dirty="0"/>
                <a:t>GR</a:t>
              </a:r>
              <a:endParaRPr lang="es-ES" sz="1100" dirty="0"/>
            </a:p>
          </p:txBody>
        </p:sp>
        <p:sp>
          <p:nvSpPr>
            <p:cNvPr id="56" name="Estrella: 5 puntas 55">
              <a:extLst>
                <a:ext uri="{FF2B5EF4-FFF2-40B4-BE49-F238E27FC236}">
                  <a16:creationId xmlns:a16="http://schemas.microsoft.com/office/drawing/2014/main" id="{6D431020-C557-758E-BF75-0497001F4615}"/>
                </a:ext>
              </a:extLst>
            </p:cNvPr>
            <p:cNvSpPr/>
            <p:nvPr/>
          </p:nvSpPr>
          <p:spPr>
            <a:xfrm>
              <a:off x="311133" y="163557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33B7C48-F6E2-7CA3-E81E-1B2BBDA064CB}"/>
              </a:ext>
            </a:extLst>
          </p:cNvPr>
          <p:cNvGrpSpPr/>
          <p:nvPr/>
        </p:nvGrpSpPr>
        <p:grpSpPr>
          <a:xfrm>
            <a:off x="238017" y="3086185"/>
            <a:ext cx="1748446" cy="1002108"/>
            <a:chOff x="68943" y="3629492"/>
            <a:chExt cx="1800000" cy="1216800"/>
          </a:xfrm>
        </p:grpSpPr>
        <p:sp>
          <p:nvSpPr>
            <p:cNvPr id="53" name="Diagrama de flujo: preparación 52">
              <a:extLst>
                <a:ext uri="{FF2B5EF4-FFF2-40B4-BE49-F238E27FC236}">
                  <a16:creationId xmlns:a16="http://schemas.microsoft.com/office/drawing/2014/main" id="{A853AD56-DDD6-A12E-B824-B5F7064E0132}"/>
                </a:ext>
              </a:extLst>
            </p:cNvPr>
            <p:cNvSpPr/>
            <p:nvPr/>
          </p:nvSpPr>
          <p:spPr>
            <a:xfrm>
              <a:off x="68943" y="3629492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Reportes Avanzados Cumplimiento Normativo</a:t>
              </a:r>
            </a:p>
            <a:p>
              <a:pPr algn="ctr"/>
              <a:r>
                <a:rPr lang="es-CO" sz="1100"/>
                <a:t>ACR</a:t>
              </a:r>
              <a:endParaRPr lang="es-ES" sz="1100"/>
            </a:p>
          </p:txBody>
        </p:sp>
        <p:sp>
          <p:nvSpPr>
            <p:cNvPr id="54" name="Estrella: 5 puntas 53">
              <a:extLst>
                <a:ext uri="{FF2B5EF4-FFF2-40B4-BE49-F238E27FC236}">
                  <a16:creationId xmlns:a16="http://schemas.microsoft.com/office/drawing/2014/main" id="{8381C284-16AE-1BAA-FE93-3C9420A0D359}"/>
                </a:ext>
              </a:extLst>
            </p:cNvPr>
            <p:cNvSpPr/>
            <p:nvPr/>
          </p:nvSpPr>
          <p:spPr>
            <a:xfrm>
              <a:off x="252872" y="406959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243DDF3-5B4B-4D30-CF7F-9933AA43A768}"/>
              </a:ext>
            </a:extLst>
          </p:cNvPr>
          <p:cNvGrpSpPr/>
          <p:nvPr/>
        </p:nvGrpSpPr>
        <p:grpSpPr>
          <a:xfrm>
            <a:off x="10194224" y="465048"/>
            <a:ext cx="1748446" cy="1002108"/>
            <a:chOff x="10318716" y="446801"/>
            <a:chExt cx="1800000" cy="1216800"/>
          </a:xfrm>
        </p:grpSpPr>
        <p:sp>
          <p:nvSpPr>
            <p:cNvPr id="51" name="Diagrama de flujo: preparación 50">
              <a:extLst>
                <a:ext uri="{FF2B5EF4-FFF2-40B4-BE49-F238E27FC236}">
                  <a16:creationId xmlns:a16="http://schemas.microsoft.com/office/drawing/2014/main" id="{6F400229-47CA-CDEB-0FD2-D5CB25566693}"/>
                </a:ext>
              </a:extLst>
            </p:cNvPr>
            <p:cNvSpPr/>
            <p:nvPr/>
          </p:nvSpPr>
          <p:spPr>
            <a:xfrm>
              <a:off x="10318716" y="44680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Facturas</a:t>
              </a:r>
            </a:p>
            <a:p>
              <a:pPr algn="ctr"/>
              <a:r>
                <a:rPr lang="es-CO" sz="1100"/>
                <a:t>VIM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52" name="Estrella: 5 puntas 51">
              <a:extLst>
                <a:ext uri="{FF2B5EF4-FFF2-40B4-BE49-F238E27FC236}">
                  <a16:creationId xmlns:a16="http://schemas.microsoft.com/office/drawing/2014/main" id="{DA6F2C9D-D4FC-29FB-E1BE-DF6D135691B5}"/>
                </a:ext>
              </a:extLst>
            </p:cNvPr>
            <p:cNvSpPr/>
            <p:nvPr/>
          </p:nvSpPr>
          <p:spPr>
            <a:xfrm>
              <a:off x="10537781" y="861714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0" name="Diagrama de flujo: preparación 29">
            <a:extLst>
              <a:ext uri="{FF2B5EF4-FFF2-40B4-BE49-F238E27FC236}">
                <a16:creationId xmlns:a16="http://schemas.microsoft.com/office/drawing/2014/main" id="{24E96A2E-E573-955C-E9C7-CA4C099A0FF7}"/>
              </a:ext>
            </a:extLst>
          </p:cNvPr>
          <p:cNvSpPr/>
          <p:nvPr/>
        </p:nvSpPr>
        <p:spPr>
          <a:xfrm>
            <a:off x="234251" y="4127405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Financiera</a:t>
            </a:r>
          </a:p>
          <a:p>
            <a:pPr algn="ctr"/>
            <a:r>
              <a:rPr lang="es-CO" sz="1100"/>
              <a:t>BPC</a:t>
            </a:r>
            <a:endParaRPr lang="es-ES" sz="110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572684B-303A-18F9-4CCE-E27B0F6F7DF2}"/>
              </a:ext>
            </a:extLst>
          </p:cNvPr>
          <p:cNvGrpSpPr/>
          <p:nvPr/>
        </p:nvGrpSpPr>
        <p:grpSpPr>
          <a:xfrm>
            <a:off x="1663535" y="3626748"/>
            <a:ext cx="1748446" cy="1002108"/>
            <a:chOff x="1536493" y="4285865"/>
            <a:chExt cx="1800000" cy="1216800"/>
          </a:xfrm>
        </p:grpSpPr>
        <p:sp>
          <p:nvSpPr>
            <p:cNvPr id="49" name="Diagrama de flujo: preparación 48">
              <a:extLst>
                <a:ext uri="{FF2B5EF4-FFF2-40B4-BE49-F238E27FC236}">
                  <a16:creationId xmlns:a16="http://schemas.microsoft.com/office/drawing/2014/main" id="{F34EE83A-3642-2024-8E66-C3DAF77D9F22}"/>
                </a:ext>
              </a:extLst>
            </p:cNvPr>
            <p:cNvSpPr/>
            <p:nvPr/>
          </p:nvSpPr>
          <p:spPr>
            <a:xfrm>
              <a:off x="1536493" y="428586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In-House Cash</a:t>
              </a:r>
            </a:p>
            <a:p>
              <a:pPr algn="ctr"/>
              <a:r>
                <a:rPr lang="es-CO" sz="1100"/>
                <a:t>IHC</a:t>
              </a:r>
              <a:endParaRPr lang="es-ES" sz="1100"/>
            </a:p>
          </p:txBody>
        </p:sp>
        <p:sp>
          <p:nvSpPr>
            <p:cNvPr id="50" name="Estrella: 5 puntas 49">
              <a:extLst>
                <a:ext uri="{FF2B5EF4-FFF2-40B4-BE49-F238E27FC236}">
                  <a16:creationId xmlns:a16="http://schemas.microsoft.com/office/drawing/2014/main" id="{15A4336D-DC6C-7C71-4EFD-28DAF4FA29F3}"/>
                </a:ext>
              </a:extLst>
            </p:cNvPr>
            <p:cNvSpPr/>
            <p:nvPr/>
          </p:nvSpPr>
          <p:spPr>
            <a:xfrm>
              <a:off x="1875308" y="47552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Diagrama de flujo: preparación 31">
            <a:extLst>
              <a:ext uri="{FF2B5EF4-FFF2-40B4-BE49-F238E27FC236}">
                <a16:creationId xmlns:a16="http://schemas.microsoft.com/office/drawing/2014/main" id="{E457B344-8994-7203-1C88-551A60FE2F6E}"/>
              </a:ext>
            </a:extLst>
          </p:cNvPr>
          <p:cNvSpPr/>
          <p:nvPr/>
        </p:nvSpPr>
        <p:spPr>
          <a:xfrm>
            <a:off x="10265409" y="2557047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Avanzada de Cobranza</a:t>
            </a:r>
          </a:p>
          <a:p>
            <a:pPr algn="ctr"/>
            <a:r>
              <a:rPr lang="es-CO" sz="1100"/>
              <a:t>RM</a:t>
            </a:r>
            <a:endParaRPr lang="es-ES" sz="110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7C1059F-AB41-031B-0999-CF6607BE8DA6}"/>
              </a:ext>
            </a:extLst>
          </p:cNvPr>
          <p:cNvGrpSpPr/>
          <p:nvPr/>
        </p:nvGrpSpPr>
        <p:grpSpPr>
          <a:xfrm>
            <a:off x="7367376" y="508207"/>
            <a:ext cx="1748446" cy="1002108"/>
            <a:chOff x="7408516" y="499207"/>
            <a:chExt cx="1800000" cy="1216800"/>
          </a:xfrm>
        </p:grpSpPr>
        <p:sp>
          <p:nvSpPr>
            <p:cNvPr id="47" name="Diagrama de flujo: preparación 46">
              <a:extLst>
                <a:ext uri="{FF2B5EF4-FFF2-40B4-BE49-F238E27FC236}">
                  <a16:creationId xmlns:a16="http://schemas.microsoft.com/office/drawing/2014/main" id="{364AF259-435E-B15A-A68A-0CAD40A57E22}"/>
                </a:ext>
              </a:extLst>
            </p:cNvPr>
            <p:cNvSpPr/>
            <p:nvPr/>
          </p:nvSpPr>
          <p:spPr>
            <a:xfrm>
              <a:off x="7408516" y="499207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Doc. Electrónicos</a:t>
              </a:r>
            </a:p>
            <a:p>
              <a:pPr algn="ctr"/>
              <a:r>
                <a:rPr lang="es-CO" sz="1100"/>
                <a:t>DRC 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48" name="Estrella: 5 puntas 47">
              <a:extLst>
                <a:ext uri="{FF2B5EF4-FFF2-40B4-BE49-F238E27FC236}">
                  <a16:creationId xmlns:a16="http://schemas.microsoft.com/office/drawing/2014/main" id="{E29D7661-DD8B-4F79-753B-D87E5CBCB27C}"/>
                </a:ext>
              </a:extLst>
            </p:cNvPr>
            <p:cNvSpPr/>
            <p:nvPr/>
          </p:nvSpPr>
          <p:spPr>
            <a:xfrm>
              <a:off x="7596183" y="93505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2875752-FB71-2202-894C-2F2137C823CC}"/>
              </a:ext>
            </a:extLst>
          </p:cNvPr>
          <p:cNvGrpSpPr/>
          <p:nvPr/>
        </p:nvGrpSpPr>
        <p:grpSpPr>
          <a:xfrm>
            <a:off x="5981632" y="4138953"/>
            <a:ext cx="1748446" cy="1002108"/>
            <a:chOff x="5981913" y="4907805"/>
            <a:chExt cx="1800000" cy="1216800"/>
          </a:xfrm>
        </p:grpSpPr>
        <p:sp>
          <p:nvSpPr>
            <p:cNvPr id="45" name="Diagrama de flujo: preparación 44">
              <a:extLst>
                <a:ext uri="{FF2B5EF4-FFF2-40B4-BE49-F238E27FC236}">
                  <a16:creationId xmlns:a16="http://schemas.microsoft.com/office/drawing/2014/main" id="{54FAC7C3-AA66-4BA6-64DC-7BC0A1EFA1BC}"/>
                </a:ext>
              </a:extLst>
            </p:cNvPr>
            <p:cNvSpPr/>
            <p:nvPr/>
          </p:nvSpPr>
          <p:spPr>
            <a:xfrm>
              <a:off x="5981913" y="490780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Access Control</a:t>
              </a:r>
            </a:p>
            <a:p>
              <a:pPr algn="ctr"/>
              <a:r>
                <a:rPr lang="es-CO" sz="1100"/>
                <a:t>AC</a:t>
              </a:r>
              <a:endParaRPr lang="es-ES" sz="1100"/>
            </a:p>
          </p:txBody>
        </p:sp>
        <p:sp>
          <p:nvSpPr>
            <p:cNvPr id="46" name="Estrella: 5 puntas 45">
              <a:extLst>
                <a:ext uri="{FF2B5EF4-FFF2-40B4-BE49-F238E27FC236}">
                  <a16:creationId xmlns:a16="http://schemas.microsoft.com/office/drawing/2014/main" id="{BB50EC0D-9B4B-7E9D-8C49-8565DB584429}"/>
                </a:ext>
              </a:extLst>
            </p:cNvPr>
            <p:cNvSpPr/>
            <p:nvPr/>
          </p:nvSpPr>
          <p:spPr>
            <a:xfrm>
              <a:off x="6357608" y="52631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Diagrama de flujo: preparación 34">
            <a:extLst>
              <a:ext uri="{FF2B5EF4-FFF2-40B4-BE49-F238E27FC236}">
                <a16:creationId xmlns:a16="http://schemas.microsoft.com/office/drawing/2014/main" id="{7DB24455-C76E-936B-A448-8B72C45E1AA9}"/>
              </a:ext>
            </a:extLst>
          </p:cNvPr>
          <p:cNvSpPr/>
          <p:nvPr/>
        </p:nvSpPr>
        <p:spPr>
          <a:xfrm>
            <a:off x="10235409" y="150166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/ Demanda Materiales</a:t>
            </a:r>
          </a:p>
          <a:p>
            <a:pPr algn="ctr"/>
            <a:r>
              <a:rPr lang="es-CO" sz="1100"/>
              <a:t>MRP/DDMRP</a:t>
            </a:r>
            <a:endParaRPr lang="es-ES" sz="110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BBD27D4-4674-1C8F-5C2B-9459DAD310F0}"/>
              </a:ext>
            </a:extLst>
          </p:cNvPr>
          <p:cNvGrpSpPr/>
          <p:nvPr/>
        </p:nvGrpSpPr>
        <p:grpSpPr>
          <a:xfrm>
            <a:off x="8832566" y="3077545"/>
            <a:ext cx="1748446" cy="1002108"/>
            <a:chOff x="8916908" y="3619001"/>
            <a:chExt cx="1800000" cy="1216800"/>
          </a:xfrm>
        </p:grpSpPr>
        <p:sp>
          <p:nvSpPr>
            <p:cNvPr id="43" name="Diagrama de flujo: preparación 42">
              <a:extLst>
                <a:ext uri="{FF2B5EF4-FFF2-40B4-BE49-F238E27FC236}">
                  <a16:creationId xmlns:a16="http://schemas.microsoft.com/office/drawing/2014/main" id="{FC16106F-D97C-25F2-E332-C79CACE4BD2A}"/>
                </a:ext>
              </a:extLst>
            </p:cNvPr>
            <p:cNvSpPr/>
            <p:nvPr/>
          </p:nvSpPr>
          <p:spPr>
            <a:xfrm>
              <a:off x="8916908" y="3619001"/>
              <a:ext cx="1800000" cy="1216800"/>
            </a:xfrm>
            <a:prstGeom prst="flowChartPreparation">
              <a:avLst/>
            </a:prstGeom>
            <a:solidFill>
              <a:srgbClr val="7EB5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Avanzada Almacenes</a:t>
              </a:r>
            </a:p>
            <a:p>
              <a:pPr algn="ctr"/>
              <a:r>
                <a:rPr lang="es-CO" sz="1100"/>
                <a:t>EWM</a:t>
              </a:r>
              <a:endParaRPr lang="es-ES" sz="1100"/>
            </a:p>
          </p:txBody>
        </p:sp>
        <p:sp>
          <p:nvSpPr>
            <p:cNvPr id="44" name="Estrella: 5 puntas 43">
              <a:extLst>
                <a:ext uri="{FF2B5EF4-FFF2-40B4-BE49-F238E27FC236}">
                  <a16:creationId xmlns:a16="http://schemas.microsoft.com/office/drawing/2014/main" id="{BAD9190A-8CE5-9CAB-800A-5496806C00AD}"/>
                </a:ext>
              </a:extLst>
            </p:cNvPr>
            <p:cNvSpPr/>
            <p:nvPr/>
          </p:nvSpPr>
          <p:spPr>
            <a:xfrm>
              <a:off x="9142806" y="401372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6741FE-72E5-C8EC-A781-E712543B2E0F}"/>
              </a:ext>
            </a:extLst>
          </p:cNvPr>
          <p:cNvSpPr txBox="1"/>
          <p:nvPr/>
        </p:nvSpPr>
        <p:spPr>
          <a:xfrm>
            <a:off x="10127267" y="160343"/>
            <a:ext cx="1805790" cy="228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chemeClr val="bg2">
                    <a:lumMod val="75000"/>
                  </a:schemeClr>
                </a:solidFill>
              </a:rPr>
              <a:t>Licenciamiento adicional</a:t>
            </a:r>
            <a:endParaRPr lang="es-ES" sz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Estrella: 5 puntas 37">
            <a:extLst>
              <a:ext uri="{FF2B5EF4-FFF2-40B4-BE49-F238E27FC236}">
                <a16:creationId xmlns:a16="http://schemas.microsoft.com/office/drawing/2014/main" id="{B43F80B0-0A63-4E54-87F2-4AEF3F028F16}"/>
              </a:ext>
            </a:extLst>
          </p:cNvPr>
          <p:cNvSpPr/>
          <p:nvPr/>
        </p:nvSpPr>
        <p:spPr>
          <a:xfrm>
            <a:off x="9028255" y="4435770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strella: 5 puntas 38">
            <a:extLst>
              <a:ext uri="{FF2B5EF4-FFF2-40B4-BE49-F238E27FC236}">
                <a16:creationId xmlns:a16="http://schemas.microsoft.com/office/drawing/2014/main" id="{CC5E1462-5A9B-A0DE-F46A-8C9AEE1374F4}"/>
              </a:ext>
            </a:extLst>
          </p:cNvPr>
          <p:cNvSpPr/>
          <p:nvPr/>
        </p:nvSpPr>
        <p:spPr>
          <a:xfrm>
            <a:off x="10459411" y="2890464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strella: 5 puntas 39">
            <a:extLst>
              <a:ext uri="{FF2B5EF4-FFF2-40B4-BE49-F238E27FC236}">
                <a16:creationId xmlns:a16="http://schemas.microsoft.com/office/drawing/2014/main" id="{D73FA8DB-AF8D-AD9C-DEB1-77342176B8C2}"/>
              </a:ext>
            </a:extLst>
          </p:cNvPr>
          <p:cNvSpPr/>
          <p:nvPr/>
        </p:nvSpPr>
        <p:spPr>
          <a:xfrm>
            <a:off x="10423280" y="1850315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3A3798D2-D8F7-FA26-0325-59CD1FC0E545}"/>
              </a:ext>
            </a:extLst>
          </p:cNvPr>
          <p:cNvSpPr/>
          <p:nvPr/>
        </p:nvSpPr>
        <p:spPr>
          <a:xfrm>
            <a:off x="335311" y="5333914"/>
            <a:ext cx="7243764" cy="51674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/>
              <a:t>Transversales:  </a:t>
            </a:r>
            <a:r>
              <a:rPr lang="es-CO" sz="1600" err="1"/>
              <a:t>Developer</a:t>
            </a:r>
            <a:r>
              <a:rPr lang="es-CO" sz="1600"/>
              <a:t> Access – Digital Access</a:t>
            </a:r>
            <a:endParaRPr lang="es-ES" sz="1600"/>
          </a:p>
        </p:txBody>
      </p:sp>
      <p:sp>
        <p:nvSpPr>
          <p:cNvPr id="42" name="Estrella: 5 puntas 41">
            <a:extLst>
              <a:ext uri="{FF2B5EF4-FFF2-40B4-BE49-F238E27FC236}">
                <a16:creationId xmlns:a16="http://schemas.microsoft.com/office/drawing/2014/main" id="{D4849E61-0A83-77FB-C573-B520526DA209}"/>
              </a:ext>
            </a:extLst>
          </p:cNvPr>
          <p:cNvSpPr/>
          <p:nvPr/>
        </p:nvSpPr>
        <p:spPr>
          <a:xfrm>
            <a:off x="213710" y="5210303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Diagrama de flujo: preparación 60">
            <a:extLst>
              <a:ext uri="{FF2B5EF4-FFF2-40B4-BE49-F238E27FC236}">
                <a16:creationId xmlns:a16="http://schemas.microsoft.com/office/drawing/2014/main" id="{4F362FCF-0E66-5716-5566-EEB3FA08FB71}"/>
              </a:ext>
            </a:extLst>
          </p:cNvPr>
          <p:cNvSpPr/>
          <p:nvPr/>
        </p:nvSpPr>
        <p:spPr>
          <a:xfrm>
            <a:off x="8555018" y="5767534"/>
            <a:ext cx="525712" cy="378874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1DCC932-3865-EC72-10DD-4E699C2EC4CE}"/>
              </a:ext>
            </a:extLst>
          </p:cNvPr>
          <p:cNvSpPr txBox="1"/>
          <p:nvPr/>
        </p:nvSpPr>
        <p:spPr>
          <a:xfrm>
            <a:off x="9080730" y="5741460"/>
            <a:ext cx="3140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Financiero</a:t>
            </a:r>
          </a:p>
        </p:txBody>
      </p:sp>
      <p:sp>
        <p:nvSpPr>
          <p:cNvPr id="67" name="Diagrama de flujo: preparación 66">
            <a:extLst>
              <a:ext uri="{FF2B5EF4-FFF2-40B4-BE49-F238E27FC236}">
                <a16:creationId xmlns:a16="http://schemas.microsoft.com/office/drawing/2014/main" id="{FDCC9D30-6CE6-3DD6-7AFD-E1E715CE9162}"/>
              </a:ext>
            </a:extLst>
          </p:cNvPr>
          <p:cNvSpPr/>
          <p:nvPr/>
        </p:nvSpPr>
        <p:spPr>
          <a:xfrm>
            <a:off x="8015844" y="6312267"/>
            <a:ext cx="547256" cy="378874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D1D63B8-2D05-DBAE-BD1E-D1DDEC6F533A}"/>
              </a:ext>
            </a:extLst>
          </p:cNvPr>
          <p:cNvSpPr txBox="1"/>
          <p:nvPr/>
        </p:nvSpPr>
        <p:spPr>
          <a:xfrm>
            <a:off x="8663381" y="6276459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No Financiero</a:t>
            </a:r>
          </a:p>
        </p:txBody>
      </p:sp>
      <p:sp>
        <p:nvSpPr>
          <p:cNvPr id="70" name="Diagrama de flujo: preparación 69">
            <a:extLst>
              <a:ext uri="{FF2B5EF4-FFF2-40B4-BE49-F238E27FC236}">
                <a16:creationId xmlns:a16="http://schemas.microsoft.com/office/drawing/2014/main" id="{776E8843-91BC-F0EB-875A-B1E827E25F54}"/>
              </a:ext>
            </a:extLst>
          </p:cNvPr>
          <p:cNvSpPr/>
          <p:nvPr/>
        </p:nvSpPr>
        <p:spPr>
          <a:xfrm>
            <a:off x="512238" y="6382151"/>
            <a:ext cx="547256" cy="378874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ECA05E2-13B3-9C74-7971-46E6DDBD3D92}"/>
              </a:ext>
            </a:extLst>
          </p:cNvPr>
          <p:cNvSpPr txBox="1"/>
          <p:nvPr/>
        </p:nvSpPr>
        <p:spPr>
          <a:xfrm>
            <a:off x="1037950" y="6333321"/>
            <a:ext cx="2754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adquiridos y no habilitados en la implementación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Diagrama de flujo: preparación 72">
            <a:extLst>
              <a:ext uri="{FF2B5EF4-FFF2-40B4-BE49-F238E27FC236}">
                <a16:creationId xmlns:a16="http://schemas.microsoft.com/office/drawing/2014/main" id="{AEA276AE-EF2E-1402-3B32-82B59825BCCB}"/>
              </a:ext>
            </a:extLst>
          </p:cNvPr>
          <p:cNvSpPr/>
          <p:nvPr/>
        </p:nvSpPr>
        <p:spPr>
          <a:xfrm>
            <a:off x="4155000" y="6413270"/>
            <a:ext cx="547257" cy="378874"/>
          </a:xfrm>
          <a:prstGeom prst="flowChartPrepar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A745381-7522-F216-2CC6-21CC897B22BA}"/>
              </a:ext>
            </a:extLst>
          </p:cNvPr>
          <p:cNvSpPr txBox="1"/>
          <p:nvPr/>
        </p:nvSpPr>
        <p:spPr>
          <a:xfrm>
            <a:off x="4722040" y="6359234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transversales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FE2AC63-65B2-D54F-21C2-DF03720E751D}"/>
              </a:ext>
            </a:extLst>
          </p:cNvPr>
          <p:cNvSpPr txBox="1"/>
          <p:nvPr/>
        </p:nvSpPr>
        <p:spPr>
          <a:xfrm>
            <a:off x="1268656" y="116770"/>
            <a:ext cx="609872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>
                <a:ln>
                  <a:noFill/>
                </a:ln>
                <a:solidFill>
                  <a:srgbClr val="7AD4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Productos Adquiridos a SAP</a:t>
            </a: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8" name="Marcador de texto 3">
            <a:extLst>
              <a:ext uri="{FF2B5EF4-FFF2-40B4-BE49-F238E27FC236}">
                <a16:creationId xmlns:a16="http://schemas.microsoft.com/office/drawing/2014/main" id="{AA2463E0-9734-BF0D-DA13-724DE6C9EE2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882800" y="526015"/>
            <a:ext cx="4973055" cy="278357"/>
          </a:xfrm>
        </p:spPr>
        <p:txBody>
          <a:bodyPr/>
          <a:lstStyle/>
          <a:p>
            <a:r>
              <a:rPr lang="es-CO" sz="2400" b="1"/>
              <a:t>Módulos de S/4 HANA</a:t>
            </a:r>
            <a:endParaRPr lang="es-ES" sz="2400" b="1"/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A8A05DD8-EF16-7ECD-177C-6827D23367DC}"/>
              </a:ext>
            </a:extLst>
          </p:cNvPr>
          <p:cNvSpPr/>
          <p:nvPr/>
        </p:nvSpPr>
        <p:spPr>
          <a:xfrm>
            <a:off x="9988975" y="125691"/>
            <a:ext cx="250372" cy="272143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BCD06EF-BDCD-25F3-E938-2416DABA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827" y="1005732"/>
            <a:ext cx="5738252" cy="573296"/>
          </a:xfrm>
        </p:spPr>
        <p:txBody>
          <a:bodyPr>
            <a:normAutofit fontScale="90000"/>
          </a:bodyPr>
          <a:lstStyle/>
          <a:p>
            <a:r>
              <a:rPr lang="es-CO" dirty="0"/>
              <a:t>¿Qué es el Módulo?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8CBF8C6-33AC-F35A-5ECB-B091AD93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586" y="2152824"/>
            <a:ext cx="6496493" cy="2542748"/>
          </a:xfrm>
        </p:spPr>
        <p:txBody>
          <a:bodyPr>
            <a:normAutofit/>
          </a:bodyPr>
          <a:lstStyle/>
          <a:p>
            <a:pPr marL="354013" indent="-354013" algn="just">
              <a:buFont typeface="Wingdings" panose="05000000000000000000" pitchFamily="2" charset="2"/>
              <a:buChar char="ü"/>
            </a:pPr>
            <a:r>
              <a:rPr lang="es-ES" sz="2800" b="1" dirty="0" err="1">
                <a:solidFill>
                  <a:schemeClr val="accent6"/>
                </a:solidFill>
              </a:rPr>
              <a:t>Accounts</a:t>
            </a:r>
            <a:r>
              <a:rPr lang="es-ES" sz="2800" b="1" dirty="0">
                <a:solidFill>
                  <a:schemeClr val="accent6"/>
                </a:solidFill>
              </a:rPr>
              <a:t> Receivable (AR):  </a:t>
            </a:r>
            <a:r>
              <a:rPr lang="es-ES" sz="2800" dirty="0"/>
              <a:t>Cuentas por Cobrar. Componente “financiero” que se encarga de gestionar las cuentas por Cobrar de una empresa, es decir, gestión de Facturas, seguimiento de pagos y análisis de saldos de Cartera.</a:t>
            </a:r>
            <a:endParaRPr lang="es-CO" sz="2800" dirty="0"/>
          </a:p>
        </p:txBody>
      </p:sp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5CDADC4B-0F2F-B4D9-3922-DA6BA91C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9" y="1579028"/>
            <a:ext cx="3911172" cy="4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DFA03-E463-BC0C-D6DC-C80410C6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509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es-CO" dirty="0"/>
              <a:t>Principales Conceptos 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5364E-9346-5E4B-A4A2-C8BF0354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023" y="1659510"/>
            <a:ext cx="4871636" cy="311019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1. </a:t>
            </a:r>
            <a:r>
              <a:rPr lang="es-ES" sz="4600" dirty="0"/>
              <a:t>Sociedad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2. </a:t>
            </a:r>
            <a:r>
              <a:rPr lang="es-ES" sz="4600" dirty="0"/>
              <a:t>Operación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3. </a:t>
            </a:r>
            <a:r>
              <a:rPr lang="es-ES" sz="4600" dirty="0"/>
              <a:t>Deudor</a:t>
            </a:r>
            <a:endParaRPr lang="es-ES" sz="46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4. </a:t>
            </a:r>
            <a:r>
              <a:rPr lang="es-ES" sz="4600" dirty="0"/>
              <a:t>Clase de Documento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5. </a:t>
            </a:r>
            <a:r>
              <a:rPr lang="es-ES" sz="4600" dirty="0"/>
              <a:t>Ceco Cartera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6.</a:t>
            </a:r>
            <a:r>
              <a:rPr lang="es-ES" sz="4600" dirty="0"/>
              <a:t> Referencia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7.</a:t>
            </a:r>
            <a:r>
              <a:rPr lang="es-ES" sz="4600" dirty="0"/>
              <a:t> Centro de Beneficio (Cebe)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8.</a:t>
            </a:r>
            <a:r>
              <a:rPr lang="es-ES" sz="4600" dirty="0"/>
              <a:t> Zona de Ventas</a:t>
            </a:r>
            <a:br>
              <a:rPr lang="es-ES" sz="2500" dirty="0"/>
            </a:br>
            <a:br>
              <a:rPr lang="es-ES" sz="2500" dirty="0">
                <a:solidFill>
                  <a:schemeClr val="accent6"/>
                </a:solidFill>
              </a:rPr>
            </a:br>
            <a:endParaRPr lang="es-ES" sz="2500" dirty="0">
              <a:solidFill>
                <a:schemeClr val="accent6"/>
              </a:solidFill>
            </a:endParaRPr>
          </a:p>
        </p:txBody>
      </p:sp>
      <p:pic>
        <p:nvPicPr>
          <p:cNvPr id="8" name="Marcador de contenido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A5DEABC-AA5F-D1B2-C98B-90EF55A0015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48" y="3897630"/>
            <a:ext cx="2698182" cy="2769893"/>
          </a:xfrm>
        </p:spPr>
      </p:pic>
    </p:spTree>
    <p:extLst>
      <p:ext uri="{BB962C8B-B14F-4D97-AF65-F5344CB8AC3E}">
        <p14:creationId xmlns:p14="http://schemas.microsoft.com/office/powerpoint/2010/main" val="21398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7034-9F18-497A-4FC7-4A63312B1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70B80-AC93-8EE1-64F9-3BE4048CC051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19981C9-32DD-DDCF-941F-144AD136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096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1. Sociedad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0E0089-F573-8EE7-244F-F5258ABA3954}"/>
              </a:ext>
            </a:extLst>
          </p:cNvPr>
          <p:cNvSpPr txBox="1"/>
          <p:nvPr/>
        </p:nvSpPr>
        <p:spPr>
          <a:xfrm>
            <a:off x="267620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Es la unidad organizativa dentro de una empresa que representa una entidad legal o contable independiente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E8CC90-6A12-41B0-4B32-2491BDAA6745}"/>
              </a:ext>
            </a:extLst>
          </p:cNvPr>
          <p:cNvSpPr txBox="1"/>
          <p:nvPr/>
        </p:nvSpPr>
        <p:spPr>
          <a:xfrm>
            <a:off x="1339498" y="2734976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INV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AOR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AGN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AFINIA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DEL 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INNOVA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CHEC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EDEQ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EMVARIAS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CENS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ESSA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ADASA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EPM Chile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HIDROSUR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 </a:t>
            </a:r>
            <a:r>
              <a:rPr lang="es-ES" sz="800" b="1" dirty="0">
                <a:cs typeface="Calibri" charset="0"/>
              </a:rPr>
              <a:t>Servicios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HET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PDG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PROMOBILIARIA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 Capital México</a:t>
            </a:r>
          </a:p>
          <a:p>
            <a:pPr lvl="0" defTabSz="452438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AQUASOL Morelia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TAMPICO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226343-3E67-B9A6-3C5D-1B29921DB78F}"/>
              </a:ext>
            </a:extLst>
          </p:cNvPr>
          <p:cNvSpPr txBox="1"/>
          <p:nvPr/>
        </p:nvSpPr>
        <p:spPr>
          <a:xfrm>
            <a:off x="3097421" y="2731964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TORREON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CELAYA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LERDO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COLIMA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TUXTLA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Corporación Personal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PROINGE</a:t>
            </a:r>
            <a:endParaRPr lang="es-ES" sz="800" dirty="0"/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COMEGSA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TRELEC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CREDIEEGSA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ENERGICA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IDEAMSA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GESA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PROMOBILIARIA SUC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 SUR</a:t>
            </a: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8B14C4F-071F-E667-1354-2922E522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038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2. Operación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1FE8F1-F019-3987-E6B0-72780FD73CFB}"/>
              </a:ext>
            </a:extLst>
          </p:cNvPr>
          <p:cNvSpPr/>
          <p:nvPr/>
        </p:nvSpPr>
        <p:spPr>
          <a:xfrm>
            <a:off x="607640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19C21B-7BD7-B928-F455-CAB95A766E03}"/>
              </a:ext>
            </a:extLst>
          </p:cNvPr>
          <p:cNvSpPr txBox="1"/>
          <p:nvPr/>
        </p:nvSpPr>
        <p:spPr>
          <a:xfrm>
            <a:off x="6223596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En este campo se indica si voy a realizar una Nota crédito Directa  o una Factura financiera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8F84AF5-72FD-FA40-165D-4547614B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76" y="2704740"/>
            <a:ext cx="3240857" cy="1101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4525138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1E16E0F-DDCA-C731-08E0-FF07F8D9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072" y="1273289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4.  Clase de Documento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F8151B0-4A82-791F-24AF-48728C43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18" y="1208822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3.  Deudor (BP)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B3487D-1156-D247-6F0B-54798D8156AA}"/>
              </a:ext>
            </a:extLst>
          </p:cNvPr>
          <p:cNvSpPr txBox="1"/>
          <p:nvPr/>
        </p:nvSpPr>
        <p:spPr>
          <a:xfrm>
            <a:off x="252625" y="1824577"/>
            <a:ext cx="51389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El deudor BP (Business Partner) se refiere al código de la persona, empresa o Entidad (Es el equivalente al código Oneworld del tercero en JDE).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4DAFD5-8723-3517-DAE0-EA5C4F15D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4" y="2729410"/>
            <a:ext cx="3134509" cy="2534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3A557B-676C-6F3D-A711-11165CDB1E4A}"/>
              </a:ext>
            </a:extLst>
          </p:cNvPr>
          <p:cNvSpPr txBox="1"/>
          <p:nvPr/>
        </p:nvSpPr>
        <p:spPr>
          <a:xfrm>
            <a:off x="6410429" y="1816337"/>
            <a:ext cx="51389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Categorización de los documentos contables que se utilizan para registrar transacciones financieras relacionadas con CXC.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1B0864-28F7-1F11-5B00-8A08B15FCB04}"/>
              </a:ext>
            </a:extLst>
          </p:cNvPr>
          <p:cNvSpPr txBox="1"/>
          <p:nvPr/>
        </p:nvSpPr>
        <p:spPr>
          <a:xfrm>
            <a:off x="391189" y="3526589"/>
            <a:ext cx="549911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Unidad Organizativa responsable de la gestión de la cartera.  Es el equivalente en JDE de la Sucursal Planta.  </a:t>
            </a: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Nota:  El Ceco de Cartera está compuesto por el Centro de Beneficio (100311 -  Ituango) + consecutivo asociado a la dependencia.</a:t>
            </a:r>
            <a:endParaRPr lang="es-ES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981A0C-9236-306B-4E5F-CC0FBC915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0" y="4305500"/>
            <a:ext cx="4696515" cy="567625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2B8AF16D-2A5E-9444-56E8-6A9C54C7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80" y="2933220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5.  Ceco Cartera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62293097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EPM_V Blanca" id="{42D4BC08-EB54-4058-B652-F58925C83D5B}" vid="{3F62E01C-A200-4E77-A03C-D6BA8CA9786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8CA1EB9EE02C438EB73AF9851ECB23" ma:contentTypeVersion="18" ma:contentTypeDescription="Crear nuevo documento." ma:contentTypeScope="" ma:versionID="657a94b979781554d0ffcf9930d914e2">
  <xsd:schema xmlns:xsd="http://www.w3.org/2001/XMLSchema" xmlns:xs="http://www.w3.org/2001/XMLSchema" xmlns:p="http://schemas.microsoft.com/office/2006/metadata/properties" xmlns:ns2="8b638866-c5c4-4d9c-855d-809f30da54b2" xmlns:ns3="dcc68708-17bc-42e8-95a2-731211bea14b" xmlns:ns4="fde91536-cb6a-48c8-a1c9-f59bb520eba1" targetNamespace="http://schemas.microsoft.com/office/2006/metadata/properties" ma:root="true" ma:fieldsID="bf31adf82b548f1bb61f28e4c21a1726" ns2:_="" ns3:_="" ns4:_="">
    <xsd:import namespace="8b638866-c5c4-4d9c-855d-809f30da54b2"/>
    <xsd:import namespace="dcc68708-17bc-42e8-95a2-731211bea14b"/>
    <xsd:import namespace="fde91536-cb6a-48c8-a1c9-f59bb520e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38866-c5c4-4d9c-855d-809f30da5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eca7b523-58f5-4d52-b53c-05f253e3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708-17bc-42e8-95a2-731211bea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1536-cb6a-48c8-a1c9-f59bb520eb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331f386-4cae-4b63-abdd-09986f76971a}" ma:internalName="TaxCatchAll" ma:showField="CatchAllData" ma:web="dcc68708-17bc-42e8-95a2-731211bea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91536-cb6a-48c8-a1c9-f59bb520eba1" xsi:nil="true"/>
    <lcf76f155ced4ddcb4097134ff3c332f xmlns="8b638866-c5c4-4d9c-855d-809f30da54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F4BD92-DC7E-4D35-8EB0-EA6794476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38866-c5c4-4d9c-855d-809f30da54b2"/>
    <ds:schemaRef ds:uri="dcc68708-17bc-42e8-95a2-731211bea14b"/>
    <ds:schemaRef ds:uri="fde91536-cb6a-48c8-a1c9-f59bb520e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71CF5-7525-4002-971B-2637643AB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98D0B-9C12-441D-8E82-11D549EC3BD4}">
  <ds:schemaRefs>
    <ds:schemaRef ds:uri="df919dfa-f746-4cfd-947f-3343bd8fccc4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fde91536-cb6a-48c8-a1c9-f59bb520eba1"/>
    <ds:schemaRef ds:uri="8b638866-c5c4-4d9c-855d-809f30da54b2"/>
  </ds:schemaRefs>
</ds:datastoreItem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1746</TotalTime>
  <Words>1038</Words>
  <Application>Microsoft Office PowerPoint</Application>
  <PresentationFormat>Widescreen</PresentationFormat>
  <Paragraphs>210</Paragraphs>
  <Slides>18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 CAPACITACIÓN ERP SAP S4/HANA </vt:lpstr>
      <vt:lpstr>PowerPoint Presentation</vt:lpstr>
      <vt:lpstr>PowerPoint Presentation</vt:lpstr>
      <vt:lpstr>PowerPoint Presentation</vt:lpstr>
      <vt:lpstr>PowerPoint Presentation</vt:lpstr>
      <vt:lpstr>¿Qué es el Módulo?</vt:lpstr>
      <vt:lpstr>Principales Conceptos 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Caicedo (SANCHO BBDO)</dc:creator>
  <cp:lastModifiedBy>ADRIANA CAROLINA PEREZ ORTIZ</cp:lastModifiedBy>
  <cp:revision>160</cp:revision>
  <dcterms:created xsi:type="dcterms:W3CDTF">2024-01-17T12:50:27Z</dcterms:created>
  <dcterms:modified xsi:type="dcterms:W3CDTF">2025-12-19T19:04:48Z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0x0101003B8CA1EB9EE02C438EB73AF9851ECB23</vt:lpwstr>
  </property>
  <property fmtid="{D5CDD505-2E9C-101B-9397-08002B2CF9AE}" pid="3" name="MediaServiceImageTags">
    <vt:lpwstr/>
  </property>
</Properties>
</file>