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8" r:id="rId2"/>
    <p:sldId id="271" r:id="rId3"/>
    <p:sldId id="267" r:id="rId4"/>
    <p:sldId id="275" r:id="rId5"/>
    <p:sldId id="260" r:id="rId6"/>
    <p:sldId id="268" r:id="rId7"/>
    <p:sldId id="276" r:id="rId8"/>
    <p:sldId id="265" r:id="rId9"/>
    <p:sldId id="257" r:id="rId10"/>
    <p:sldId id="259" r:id="rId11"/>
    <p:sldId id="280" r:id="rId12"/>
    <p:sldId id="281" r:id="rId13"/>
    <p:sldId id="282" r:id="rId14"/>
    <p:sldId id="279" r:id="rId15"/>
    <p:sldId id="273" r:id="rId16"/>
    <p:sldId id="264" r:id="rId17"/>
  </p:sldIdLst>
  <p:sldSz cx="18288000" cy="10287000"/>
  <p:notesSz cx="6858000" cy="9144000"/>
  <p:embeddedFontLst>
    <p:embeddedFont>
      <p:font typeface="Bryndan Write" panose="020B0604020202020204" charset="0"/>
      <p:regular r:id="rId19"/>
    </p:embeddedFont>
    <p:embeddedFont>
      <p:font typeface="Calibri (MS) Bold Italics" panose="020B0604020202020204" charset="0"/>
      <p:regular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Bold" panose="02000000000000000000" pitchFamily="2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134" y="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Validar </a:t>
            </a:r>
            <a:r>
              <a:rPr lang="en-US" err="1"/>
              <a:t>listado</a:t>
            </a:r>
            <a:r>
              <a:rPr lang="en-US"/>
              <a:t> de la </a:t>
            </a:r>
            <a:r>
              <a:rPr lang="en-US" err="1"/>
              <a:t>reserva</a:t>
            </a:r>
            <a:r>
              <a:rPr lang="en-US"/>
              <a:t> de </a:t>
            </a:r>
            <a:r>
              <a:rPr lang="en-US" err="1"/>
              <a:t>recursos</a:t>
            </a:r>
            <a:r>
              <a:rPr lang="en-US"/>
              <a:t> con Lina. Validar </a:t>
            </a:r>
            <a:r>
              <a:rPr lang="en-US" err="1"/>
              <a:t>valores</a:t>
            </a:r>
            <a:r>
              <a:rPr lang="en-US"/>
              <a:t> </a:t>
            </a:r>
            <a:r>
              <a:rPr lang="en-US" err="1"/>
              <a:t>posiciones</a:t>
            </a:r>
            <a:r>
              <a:rPr lang="en-US"/>
              <a:t> y </a:t>
            </a:r>
            <a:r>
              <a:rPr lang="en-US" err="1"/>
              <a:t>estado</a:t>
            </a:r>
            <a:r>
              <a:rPr lang="en-US"/>
              <a:t> de la </a:t>
            </a:r>
            <a:r>
              <a:rPr lang="en-US" err="1"/>
              <a:t>reserva</a:t>
            </a:r>
            <a:r>
              <a:rPr lang="en-US"/>
              <a:t>.</a:t>
            </a:r>
          </a:p>
          <a:p>
            <a:r>
              <a:rPr lang="en-US" err="1"/>
              <a:t>Solicitar</a:t>
            </a:r>
            <a:r>
              <a:rPr lang="en-US"/>
              <a:t> </a:t>
            </a:r>
            <a:r>
              <a:rPr lang="en-US" err="1"/>
              <a:t>proveedores</a:t>
            </a:r>
            <a:r>
              <a:rPr lang="en-US"/>
              <a:t>.</a:t>
            </a:r>
          </a:p>
          <a:p>
            <a:r>
              <a:rPr lang="en-US" err="1"/>
              <a:t>Configurar</a:t>
            </a:r>
            <a:r>
              <a:rPr lang="en-US"/>
              <a:t> </a:t>
            </a:r>
            <a:r>
              <a:rPr lang="en-US" err="1"/>
              <a:t>aprobaciones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56203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73F3F-8698-343D-8517-1626E4142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96A4E8-3A28-0240-5B09-C6F0874A9A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4D9C7-78BB-095C-E88B-2043D6C7F72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B779C7-5F6C-32C5-18D4-6B1DCD6333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001156-3894-67E7-183A-F54DF1D4B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2EBC0-D7D5-24D3-5A2E-0263FDA6E8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183F8-6B36-A3DB-F6C5-6097AD167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40539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673ED-BA01-148E-9A41-AA99F0E03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0E7073-1E42-1CF1-8A02-0ADDAEDF97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C9550-0145-DF01-A0C8-EFF4E0B2902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E9CE940-81C9-3BF0-63C7-A71DF9A586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3A10F00-04D0-0B85-C9FB-B60C6234D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E0A34-B3B6-6A5C-B52C-52C10EC6FF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19D6D-13E2-F69E-618F-8B2C1FD21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75998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7FD2F-8444-DDDD-5398-7EE0743D8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A6DA4F-F1F9-137D-B1DF-544BE07BAA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160AA-499E-8BD9-D53F-DA155FD335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5592155-3A8C-1EC0-B4B9-7D4F862656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882E61D-5B3F-7C1A-68F9-2A92B57A1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7322A-F9EF-C97C-3BA5-410D19656A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49530-57E0-B074-8836-BD902DE3F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77754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3ADAA-EBD9-9B9A-576C-D40A56DF2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8AF61A-9FAA-D6E5-DDA3-20EC9C8700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974A4-7B54-8EEE-0790-E8792B577A8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E5F008D-6EF6-1B3B-DCE5-1B5AE96D5A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6101763-F22A-C425-36B1-2D039934E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092A3-0DD4-B29C-C599-12AEA48DD6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D8647-2537-3833-6A50-413D06DC4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3739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</a:t>
            </a:r>
            <a:r>
              <a:rPr lang="en-US" err="1"/>
              <a:t>comprender</a:t>
            </a:r>
            <a:r>
              <a:rPr lang="en-US"/>
              <a:t> de </a:t>
            </a:r>
            <a:r>
              <a:rPr lang="en-US" err="1"/>
              <a:t>manera</a:t>
            </a:r>
            <a:r>
              <a:rPr lang="en-US"/>
              <a:t> </a:t>
            </a:r>
            <a:r>
              <a:rPr lang="en-US" err="1"/>
              <a:t>más</a:t>
            </a:r>
            <a:r>
              <a:rPr lang="en-US"/>
              <a:t> </a:t>
            </a:r>
            <a:r>
              <a:rPr lang="en-US" err="1"/>
              <a:t>detallada</a:t>
            </a:r>
            <a:r>
              <a:rPr lang="en-US"/>
              <a:t>, </a:t>
            </a:r>
            <a:r>
              <a:rPr lang="en-US" err="1"/>
              <a:t>observa</a:t>
            </a:r>
            <a:r>
              <a:rPr lang="en-US"/>
              <a:t> la </a:t>
            </a:r>
            <a:r>
              <a:rPr lang="en-US" err="1"/>
              <a:t>siguiente</a:t>
            </a:r>
            <a:r>
              <a:rPr lang="en-US"/>
              <a:t> </a:t>
            </a:r>
            <a:r>
              <a:rPr lang="en-US" err="1"/>
              <a:t>matriz</a:t>
            </a:r>
            <a:r>
              <a:rPr lang="en-US"/>
              <a:t>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0697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0DC93-BC47-C0CB-8FFE-8C5602EB6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6C14BC-5968-4DD2-7CA9-6E64ECB4EE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4599C-418F-4630-7BBD-23612E024A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ED13E04-9E73-968B-CF41-C40CB8A1FE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9ADB6C5-EB94-DCEF-534A-E1F4A506A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7DF73-211F-2B92-99A2-1DABF60B5B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93E71-3612-5C43-3608-45F5D8BD1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6231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</a:t>
            </a:r>
            <a:r>
              <a:rPr lang="en-US" err="1"/>
              <a:t>comprender</a:t>
            </a:r>
            <a:r>
              <a:rPr lang="en-US"/>
              <a:t> de </a:t>
            </a:r>
            <a:r>
              <a:rPr lang="en-US" err="1"/>
              <a:t>manera</a:t>
            </a:r>
            <a:r>
              <a:rPr lang="en-US"/>
              <a:t> </a:t>
            </a:r>
            <a:r>
              <a:rPr lang="en-US" err="1"/>
              <a:t>más</a:t>
            </a:r>
            <a:r>
              <a:rPr lang="en-US"/>
              <a:t> </a:t>
            </a:r>
            <a:r>
              <a:rPr lang="en-US" err="1"/>
              <a:t>detallada</a:t>
            </a:r>
            <a:r>
              <a:rPr lang="en-US"/>
              <a:t>, </a:t>
            </a:r>
            <a:r>
              <a:rPr lang="en-US" err="1"/>
              <a:t>observa</a:t>
            </a:r>
            <a:r>
              <a:rPr lang="en-US"/>
              <a:t> la </a:t>
            </a:r>
            <a:r>
              <a:rPr lang="en-US" err="1"/>
              <a:t>siguiente</a:t>
            </a:r>
            <a:r>
              <a:rPr lang="en-US"/>
              <a:t> </a:t>
            </a:r>
            <a:r>
              <a:rPr lang="en-US" err="1"/>
              <a:t>matriz</a:t>
            </a:r>
            <a:r>
              <a:rPr lang="en-US"/>
              <a:t>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13233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FAABF-BE01-71D4-98A7-D21B75FF2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EFF07B-D2C4-1CF6-9CAF-BAFAE58AF6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0EDE6-2AD6-C34A-E119-D55B049F12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CC69B2-7CD4-1939-5F06-789399B50D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B44A0EF-A6D1-9DA8-C5B7-7C6C2DD61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</a:t>
            </a:r>
            <a:r>
              <a:rPr lang="en-US" err="1"/>
              <a:t>comprender</a:t>
            </a:r>
            <a:r>
              <a:rPr lang="en-US"/>
              <a:t> de </a:t>
            </a:r>
            <a:r>
              <a:rPr lang="en-US" err="1"/>
              <a:t>manera</a:t>
            </a:r>
            <a:r>
              <a:rPr lang="en-US"/>
              <a:t> </a:t>
            </a:r>
            <a:r>
              <a:rPr lang="en-US" err="1"/>
              <a:t>más</a:t>
            </a:r>
            <a:r>
              <a:rPr lang="en-US"/>
              <a:t> </a:t>
            </a:r>
            <a:r>
              <a:rPr lang="en-US" err="1"/>
              <a:t>detallada</a:t>
            </a:r>
            <a:r>
              <a:rPr lang="en-US"/>
              <a:t>, </a:t>
            </a:r>
            <a:r>
              <a:rPr lang="en-US" err="1"/>
              <a:t>observa</a:t>
            </a:r>
            <a:r>
              <a:rPr lang="en-US"/>
              <a:t> la </a:t>
            </a:r>
            <a:r>
              <a:rPr lang="en-US" err="1"/>
              <a:t>siguiente</a:t>
            </a:r>
            <a:r>
              <a:rPr lang="en-US"/>
              <a:t> </a:t>
            </a:r>
            <a:r>
              <a:rPr lang="en-US" err="1"/>
              <a:t>matriz</a:t>
            </a:r>
            <a:r>
              <a:rPr lang="en-US"/>
              <a:t>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C5F87-21C7-DCEA-4669-450091E2AF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3B364-6C5B-FAEA-1D46-56B48E134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268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Hasta el momento sabemos que contamos con 6 datos maestros  que componen nuestro rubro presupuestal + otros datos importantes para la derivación; por otro lado, conocemos los 6 tipos de imputación con los que vamos a interactuar. </a:t>
            </a:r>
          </a:p>
          <a:p>
            <a:r>
              <a:rPr lang="en-US"/>
              <a:t>primero un poco más de teoría antes de llevarlo a la práctica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07774-EE45-CAD8-B545-40E350A9A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56D991-A40A-3BAB-6553-8D1ECCD183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77AA1-17D4-A451-6891-04FB170D9D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B7F8194-28B5-91B9-A93F-E07FBFF649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9A3D5B-4FF6-7209-2270-90AE8C520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D14F0-644B-3519-B03D-197406FBB9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60870-A91A-38F0-4A80-5FBDDE4E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3855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10" Type="http://schemas.openxmlformats.org/officeDocument/2006/relationships/image" Target="../media/image26.svg"/><Relationship Id="rId4" Type="http://schemas.openxmlformats.org/officeDocument/2006/relationships/image" Target="../media/image14.sv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15.svg"/><Relationship Id="rId10" Type="http://schemas.openxmlformats.org/officeDocument/2006/relationships/image" Target="../media/image13.svg"/><Relationship Id="rId4" Type="http://schemas.openxmlformats.org/officeDocument/2006/relationships/image" Target="../media/image10.svg"/><Relationship Id="rId9" Type="http://schemas.openxmlformats.org/officeDocument/2006/relationships/image" Target="../media/image21.png"/><Relationship Id="rId1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itio web  Descripción generada automáticamente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1"/>
                </a:lnTo>
                <a:lnTo>
                  <a:pt x="0" y="102870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6"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3" name="Freeform 3"/>
          <p:cNvSpPr/>
          <p:nvPr/>
        </p:nvSpPr>
        <p:spPr>
          <a:xfrm>
            <a:off x="0" y="-19050"/>
            <a:ext cx="12409655" cy="10287000"/>
          </a:xfrm>
          <a:custGeom>
            <a:avLst/>
            <a:gdLst/>
            <a:ahLst/>
            <a:cxnLst/>
            <a:rect l="l" t="t" r="r" b="b"/>
            <a:pathLst>
              <a:path w="12409655" h="10287000">
                <a:moveTo>
                  <a:pt x="0" y="0"/>
                </a:moveTo>
                <a:lnTo>
                  <a:pt x="12409655" y="0"/>
                </a:lnTo>
                <a:lnTo>
                  <a:pt x="1240965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7369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" name="Group 4"/>
          <p:cNvGrpSpPr/>
          <p:nvPr/>
        </p:nvGrpSpPr>
        <p:grpSpPr>
          <a:xfrm>
            <a:off x="2057400" y="3810000"/>
            <a:ext cx="5715000" cy="5715000"/>
            <a:chOff x="0" y="0"/>
            <a:chExt cx="7620000" cy="762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20000" cy="7620000"/>
            </a:xfrm>
            <a:custGeom>
              <a:avLst/>
              <a:gdLst/>
              <a:ahLst/>
              <a:cxnLst/>
              <a:rect l="l" t="t" r="r" b="b"/>
              <a:pathLst>
                <a:path w="7620000" h="7620000">
                  <a:moveTo>
                    <a:pt x="0" y="3810000"/>
                  </a:moveTo>
                  <a:cubicBezTo>
                    <a:pt x="0" y="1705737"/>
                    <a:pt x="1705737" y="0"/>
                    <a:pt x="3810000" y="0"/>
                  </a:cubicBezTo>
                  <a:cubicBezTo>
                    <a:pt x="5914263" y="0"/>
                    <a:pt x="7620000" y="1705737"/>
                    <a:pt x="7620000" y="3810000"/>
                  </a:cubicBezTo>
                  <a:cubicBezTo>
                    <a:pt x="7620000" y="5914263"/>
                    <a:pt x="5914263" y="7620000"/>
                    <a:pt x="3810000" y="7620000"/>
                  </a:cubicBezTo>
                  <a:cubicBezTo>
                    <a:pt x="1705737" y="7620000"/>
                    <a:pt x="0" y="5914263"/>
                    <a:pt x="0" y="3810000"/>
                  </a:cubicBezTo>
                  <a:close/>
                </a:path>
              </a:pathLst>
            </a:custGeom>
            <a:solidFill>
              <a:srgbClr val="7EB522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305050" y="5880866"/>
            <a:ext cx="5219700" cy="2083139"/>
            <a:chOff x="0" y="-134445"/>
            <a:chExt cx="6959600" cy="27775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59600" cy="2643073"/>
            </a:xfrm>
            <a:custGeom>
              <a:avLst/>
              <a:gdLst/>
              <a:ahLst/>
              <a:cxnLst/>
              <a:rect l="l" t="t" r="r" b="b"/>
              <a:pathLst>
                <a:path w="6959600" h="2643073">
                  <a:moveTo>
                    <a:pt x="0" y="0"/>
                  </a:moveTo>
                  <a:lnTo>
                    <a:pt x="6959600" y="0"/>
                  </a:lnTo>
                  <a:lnTo>
                    <a:pt x="6959600" y="2643073"/>
                  </a:lnTo>
                  <a:lnTo>
                    <a:pt x="0" y="26430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34445"/>
              <a:ext cx="6959600" cy="264307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5929"/>
                </a:lnSpc>
              </a:pPr>
              <a:r>
                <a:rPr lang="en-US" sz="6099" b="1" i="1" dirty="0" err="1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Consultas</a:t>
              </a:r>
              <a:r>
                <a:rPr lang="en-US" sz="6099" b="1" i="1" dirty="0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del control </a:t>
              </a:r>
              <a:r>
                <a:rPr lang="en-US" sz="6099" b="1" i="1" dirty="0" err="1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presupuestal</a:t>
              </a:r>
              <a:endParaRPr lang="en-US" sz="6099" b="1" i="1" dirty="0">
                <a:solidFill>
                  <a:srgbClr val="0E7837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0" y="1285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" r="-12"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3" name="Group 3"/>
          <p:cNvGrpSpPr/>
          <p:nvPr/>
        </p:nvGrpSpPr>
        <p:grpSpPr>
          <a:xfrm>
            <a:off x="7432006" y="2944578"/>
            <a:ext cx="1907925" cy="1529328"/>
            <a:chOff x="0" y="0"/>
            <a:chExt cx="2543900" cy="2039104"/>
          </a:xfrm>
        </p:grpSpPr>
        <p:grpSp>
          <p:nvGrpSpPr>
            <p:cNvPr id="4" name="Group 4"/>
            <p:cNvGrpSpPr/>
            <p:nvPr/>
          </p:nvGrpSpPr>
          <p:grpSpPr>
            <a:xfrm>
              <a:off x="725834" y="0"/>
              <a:ext cx="1092233" cy="1092233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DB3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489" tIns="44489" rIns="44489" bIns="44489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97803" y="175563"/>
              <a:ext cx="748294" cy="792990"/>
            </a:xfrm>
            <a:custGeom>
              <a:avLst/>
              <a:gdLst/>
              <a:ahLst/>
              <a:cxnLst/>
              <a:rect l="l" t="t" r="r" b="b"/>
              <a:pathLst>
                <a:path w="748294" h="792990">
                  <a:moveTo>
                    <a:pt x="0" y="0"/>
                  </a:moveTo>
                  <a:lnTo>
                    <a:pt x="748294" y="0"/>
                  </a:lnTo>
                  <a:lnTo>
                    <a:pt x="748294" y="792990"/>
                  </a:lnTo>
                  <a:lnTo>
                    <a:pt x="0" y="7929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58409"/>
              <a:ext cx="2543900" cy="880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59"/>
                </a:lnSpc>
              </a:pPr>
              <a:r>
                <a:rPr lang="en-US" sz="2077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Vacío - Inventarios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409870" y="3043611"/>
            <a:ext cx="3886972" cy="1141423"/>
            <a:chOff x="0" y="0"/>
            <a:chExt cx="5182630" cy="152189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467613" cy="146761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DC0FF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5514" tIns="55514" rIns="55514" bIns="55514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281847" y="321431"/>
              <a:ext cx="894466" cy="894466"/>
            </a:xfrm>
            <a:custGeom>
              <a:avLst/>
              <a:gdLst/>
              <a:ahLst/>
              <a:cxnLst/>
              <a:rect l="l" t="t" r="r" b="b"/>
              <a:pathLst>
                <a:path w="894466" h="894466">
                  <a:moveTo>
                    <a:pt x="0" y="0"/>
                  </a:moveTo>
                  <a:lnTo>
                    <a:pt x="894466" y="0"/>
                  </a:lnTo>
                  <a:lnTo>
                    <a:pt x="894466" y="894466"/>
                  </a:lnTo>
                  <a:lnTo>
                    <a:pt x="0" y="894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64184" y="111473"/>
              <a:ext cx="2457721" cy="434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</a:pPr>
              <a:r>
                <a:rPr lang="en-US" sz="2077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 - Proyectos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764184" y="643518"/>
              <a:ext cx="3418446" cy="878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</a:pPr>
              <a:r>
                <a:rPr lang="en-US" sz="2077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Q - Proyectos Inventario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601878" y="3043611"/>
            <a:ext cx="1546046" cy="1256557"/>
            <a:chOff x="0" y="0"/>
            <a:chExt cx="2061394" cy="1675409"/>
          </a:xfrm>
        </p:grpSpPr>
        <p:grpSp>
          <p:nvGrpSpPr>
            <p:cNvPr id="17" name="Group 17"/>
            <p:cNvGrpSpPr/>
            <p:nvPr/>
          </p:nvGrpSpPr>
          <p:grpSpPr>
            <a:xfrm>
              <a:off x="484581" y="0"/>
              <a:ext cx="1092233" cy="1092233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FB8C4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489" tIns="44489" rIns="44489" bIns="44489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679357" y="107074"/>
              <a:ext cx="755152" cy="878084"/>
            </a:xfrm>
            <a:custGeom>
              <a:avLst/>
              <a:gdLst/>
              <a:ahLst/>
              <a:cxnLst/>
              <a:rect l="l" t="t" r="r" b="b"/>
              <a:pathLst>
                <a:path w="755152" h="878084">
                  <a:moveTo>
                    <a:pt x="0" y="0"/>
                  </a:moveTo>
                  <a:lnTo>
                    <a:pt x="755152" y="0"/>
                  </a:lnTo>
                  <a:lnTo>
                    <a:pt x="755152" y="878084"/>
                  </a:lnTo>
                  <a:lnTo>
                    <a:pt x="0" y="878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240766"/>
              <a:ext cx="2061394" cy="434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</a:pPr>
              <a:r>
                <a:rPr lang="en-US" sz="2077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 - Balance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5333" y="2944578"/>
            <a:ext cx="1540485" cy="1199742"/>
            <a:chOff x="0" y="0"/>
            <a:chExt cx="2053980" cy="1599656"/>
          </a:xfrm>
        </p:grpSpPr>
        <p:grpSp>
          <p:nvGrpSpPr>
            <p:cNvPr id="23" name="Group 23"/>
            <p:cNvGrpSpPr/>
            <p:nvPr/>
          </p:nvGrpSpPr>
          <p:grpSpPr>
            <a:xfrm>
              <a:off x="415631" y="0"/>
              <a:ext cx="1092233" cy="1092233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9BFF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489" tIns="44489" rIns="44489" bIns="44489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0" y="1165013"/>
              <a:ext cx="2053980" cy="434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</a:pPr>
              <a:r>
                <a:rPr lang="en-US" sz="2077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A- Activos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593500" y="209456"/>
              <a:ext cx="726858" cy="701749"/>
            </a:xfrm>
            <a:custGeom>
              <a:avLst/>
              <a:gdLst/>
              <a:ahLst/>
              <a:cxnLst/>
              <a:rect l="l" t="t" r="r" b="b"/>
              <a:pathLst>
                <a:path w="726858" h="701749">
                  <a:moveTo>
                    <a:pt x="0" y="0"/>
                  </a:moveTo>
                  <a:lnTo>
                    <a:pt x="726858" y="0"/>
                  </a:lnTo>
                  <a:lnTo>
                    <a:pt x="726858" y="701749"/>
                  </a:lnTo>
                  <a:lnTo>
                    <a:pt x="0" y="701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168934" y="2944578"/>
            <a:ext cx="2096237" cy="1529328"/>
            <a:chOff x="0" y="0"/>
            <a:chExt cx="2794983" cy="2039104"/>
          </a:xfrm>
        </p:grpSpPr>
        <p:grpSp>
          <p:nvGrpSpPr>
            <p:cNvPr id="29" name="Group 29"/>
            <p:cNvGrpSpPr/>
            <p:nvPr/>
          </p:nvGrpSpPr>
          <p:grpSpPr>
            <a:xfrm>
              <a:off x="851375" y="0"/>
              <a:ext cx="1092233" cy="1092233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DE466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489" tIns="44489" rIns="44489" bIns="44489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1081055" y="198240"/>
              <a:ext cx="632873" cy="598857"/>
            </a:xfrm>
            <a:custGeom>
              <a:avLst/>
              <a:gdLst/>
              <a:ahLst/>
              <a:cxnLst/>
              <a:rect l="l" t="t" r="r" b="b"/>
              <a:pathLst>
                <a:path w="632873" h="598857">
                  <a:moveTo>
                    <a:pt x="0" y="0"/>
                  </a:moveTo>
                  <a:lnTo>
                    <a:pt x="632873" y="0"/>
                  </a:lnTo>
                  <a:lnTo>
                    <a:pt x="632873" y="598856"/>
                  </a:lnTo>
                  <a:lnTo>
                    <a:pt x="0" y="598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1158409"/>
              <a:ext cx="2794983" cy="880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59"/>
                </a:lnSpc>
              </a:pPr>
              <a:r>
                <a:rPr lang="en-US" sz="2077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 - Centro de costos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153500" y="5817224"/>
            <a:ext cx="2860812" cy="3370015"/>
            <a:chOff x="0" y="0"/>
            <a:chExt cx="3814417" cy="4493353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3814417" cy="4493353"/>
              <a:chOff x="0" y="0"/>
              <a:chExt cx="812800" cy="95727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95727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57272">
                    <a:moveTo>
                      <a:pt x="812800" y="129897"/>
                    </a:moveTo>
                    <a:lnTo>
                      <a:pt x="812800" y="827375"/>
                    </a:lnTo>
                    <a:cubicBezTo>
                      <a:pt x="812800" y="899115"/>
                      <a:pt x="754643" y="957272"/>
                      <a:pt x="682903" y="957272"/>
                    </a:cubicBezTo>
                    <a:lnTo>
                      <a:pt x="129897" y="957272"/>
                    </a:lnTo>
                    <a:cubicBezTo>
                      <a:pt x="58157" y="957272"/>
                      <a:pt x="0" y="899115"/>
                      <a:pt x="0" y="827375"/>
                    </a:cubicBezTo>
                    <a:lnTo>
                      <a:pt x="0" y="129897"/>
                    </a:lnTo>
                    <a:cubicBezTo>
                      <a:pt x="0" y="58157"/>
                      <a:pt x="58157" y="0"/>
                      <a:pt x="129897" y="0"/>
                    </a:cubicBezTo>
                    <a:lnTo>
                      <a:pt x="682903" y="0"/>
                    </a:lnTo>
                    <a:cubicBezTo>
                      <a:pt x="754643" y="0"/>
                      <a:pt x="812800" y="58157"/>
                      <a:pt x="812800" y="129897"/>
                    </a:cubicBezTo>
                    <a:close/>
                  </a:path>
                </a:pathLst>
              </a:custGeom>
              <a:solidFill>
                <a:srgbClr val="D9D9D9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812800" cy="995372"/>
              </a:xfrm>
              <a:prstGeom prst="rect">
                <a:avLst/>
              </a:prstGeom>
            </p:spPr>
            <p:txBody>
              <a:bodyPr lIns="47092" tIns="47092" rIns="47092" bIns="47092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91174" y="671574"/>
              <a:ext cx="3623242" cy="627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Fecha: 01.11.2025</a:t>
              </a:r>
            </a:p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Texto Doc: Consultoría técnica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08368" y="265260"/>
              <a:ext cx="2789821" cy="309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CC 1000000171 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3092721" y="5817224"/>
            <a:ext cx="2860812" cy="3370015"/>
            <a:chOff x="0" y="0"/>
            <a:chExt cx="3814417" cy="4493353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3814417" cy="4493353"/>
              <a:chOff x="0" y="0"/>
              <a:chExt cx="812800" cy="957272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95727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57272">
                    <a:moveTo>
                      <a:pt x="812800" y="129897"/>
                    </a:moveTo>
                    <a:lnTo>
                      <a:pt x="812800" y="827375"/>
                    </a:lnTo>
                    <a:cubicBezTo>
                      <a:pt x="812800" y="899115"/>
                      <a:pt x="754643" y="957272"/>
                      <a:pt x="682903" y="957272"/>
                    </a:cubicBezTo>
                    <a:lnTo>
                      <a:pt x="129897" y="957272"/>
                    </a:lnTo>
                    <a:cubicBezTo>
                      <a:pt x="58157" y="957272"/>
                      <a:pt x="0" y="899115"/>
                      <a:pt x="0" y="827375"/>
                    </a:cubicBezTo>
                    <a:lnTo>
                      <a:pt x="0" y="129897"/>
                    </a:lnTo>
                    <a:cubicBezTo>
                      <a:pt x="0" y="58157"/>
                      <a:pt x="58157" y="0"/>
                      <a:pt x="129897" y="0"/>
                    </a:cubicBezTo>
                    <a:lnTo>
                      <a:pt x="682903" y="0"/>
                    </a:lnTo>
                    <a:cubicBezTo>
                      <a:pt x="754643" y="0"/>
                      <a:pt x="812800" y="58157"/>
                      <a:pt x="812800" y="129897"/>
                    </a:cubicBezTo>
                    <a:close/>
                  </a:path>
                </a:pathLst>
              </a:custGeom>
              <a:solidFill>
                <a:srgbClr val="B4B4B4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812800" cy="995372"/>
              </a:xfrm>
              <a:prstGeom prst="rect">
                <a:avLst/>
              </a:prstGeom>
            </p:spPr>
            <p:txBody>
              <a:bodyPr lIns="47092" tIns="47092" rIns="47092" bIns="47092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264876" y="536334"/>
              <a:ext cx="3284665" cy="627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Fecha: 01.11.2025</a:t>
              </a:r>
            </a:p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Moneda: COP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264876" y="206395"/>
              <a:ext cx="2789821" cy="309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Solped  100000089 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3236102" y="7038417"/>
            <a:ext cx="2574050" cy="2022820"/>
            <a:chOff x="0" y="0"/>
            <a:chExt cx="3432066" cy="2697093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317868"/>
              <a:ext cx="3432066" cy="2379225"/>
              <a:chOff x="0" y="0"/>
              <a:chExt cx="812800" cy="563343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56334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63343">
                    <a:moveTo>
                      <a:pt x="812800" y="81207"/>
                    </a:moveTo>
                    <a:lnTo>
                      <a:pt x="812800" y="482136"/>
                    </a:lnTo>
                    <a:cubicBezTo>
                      <a:pt x="812800" y="526985"/>
                      <a:pt x="776442" y="563343"/>
                      <a:pt x="731593" y="563343"/>
                    </a:cubicBezTo>
                    <a:lnTo>
                      <a:pt x="81207" y="563343"/>
                    </a:lnTo>
                    <a:cubicBezTo>
                      <a:pt x="59670" y="563343"/>
                      <a:pt x="39014" y="554787"/>
                      <a:pt x="23785" y="539558"/>
                    </a:cubicBezTo>
                    <a:cubicBezTo>
                      <a:pt x="8556" y="524329"/>
                      <a:pt x="0" y="503673"/>
                      <a:pt x="0" y="482136"/>
                    </a:cubicBezTo>
                    <a:lnTo>
                      <a:pt x="0" y="81207"/>
                    </a:lnTo>
                    <a:cubicBezTo>
                      <a:pt x="0" y="59670"/>
                      <a:pt x="8556" y="39014"/>
                      <a:pt x="23785" y="23785"/>
                    </a:cubicBezTo>
                    <a:cubicBezTo>
                      <a:pt x="39014" y="8556"/>
                      <a:pt x="59670" y="0"/>
                      <a:pt x="81207" y="0"/>
                    </a:cubicBezTo>
                    <a:lnTo>
                      <a:pt x="731593" y="0"/>
                    </a:lnTo>
                    <a:cubicBezTo>
                      <a:pt x="753130" y="0"/>
                      <a:pt x="773786" y="8556"/>
                      <a:pt x="789015" y="23785"/>
                    </a:cubicBezTo>
                    <a:cubicBezTo>
                      <a:pt x="804244" y="39014"/>
                      <a:pt x="812800" y="59670"/>
                      <a:pt x="812800" y="81207"/>
                    </a:cubicBezTo>
                    <a:close/>
                  </a:path>
                </a:pathLst>
              </a:custGeom>
              <a:solidFill>
                <a:srgbClr val="D9D9D9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812800" cy="601443"/>
              </a:xfrm>
              <a:prstGeom prst="rect">
                <a:avLst/>
              </a:prstGeom>
            </p:spPr>
            <p:txBody>
              <a:bodyPr lIns="47092" tIns="47092" rIns="47092" bIns="47092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0" y="-38100"/>
              <a:ext cx="3284665" cy="309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Detalle Posición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47401" y="580319"/>
              <a:ext cx="3284665" cy="1262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Tipo Imputación: K</a:t>
              </a:r>
            </a:p>
            <a:p>
              <a:pPr algn="l">
                <a:lnSpc>
                  <a:spcPts val="1934"/>
                </a:lnSpc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Cantidad: 10</a:t>
              </a:r>
            </a:p>
            <a:p>
              <a:pPr algn="l">
                <a:lnSpc>
                  <a:spcPts val="1934"/>
                </a:lnSpc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Costo unitario</a:t>
              </a:r>
            </a:p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Centro logístico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525486" y="4978731"/>
            <a:ext cx="3541421" cy="762293"/>
            <a:chOff x="0" y="0"/>
            <a:chExt cx="4721895" cy="101639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761782" cy="776451"/>
            </a:xfrm>
            <a:custGeom>
              <a:avLst/>
              <a:gdLst/>
              <a:ahLst/>
              <a:cxnLst/>
              <a:rect l="l" t="t" r="r" b="b"/>
              <a:pathLst>
                <a:path w="761782" h="776451">
                  <a:moveTo>
                    <a:pt x="0" y="0"/>
                  </a:moveTo>
                  <a:lnTo>
                    <a:pt x="761782" y="0"/>
                  </a:lnTo>
                  <a:lnTo>
                    <a:pt x="761782" y="776451"/>
                  </a:lnTo>
                  <a:lnTo>
                    <a:pt x="0" y="776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77664" y="86178"/>
              <a:ext cx="4544231" cy="930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42"/>
                </a:lnSpc>
                <a:spcBef>
                  <a:spcPct val="0"/>
                </a:spcBef>
              </a:pPr>
              <a:r>
                <a:rPr lang="en-US" sz="20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1-   Generación de la reserva de recursos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2807053" y="4912056"/>
            <a:ext cx="3277648" cy="784393"/>
            <a:chOff x="0" y="0"/>
            <a:chExt cx="4370197" cy="1045857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761782" cy="776451"/>
            </a:xfrm>
            <a:custGeom>
              <a:avLst/>
              <a:gdLst/>
              <a:ahLst/>
              <a:cxnLst/>
              <a:rect l="l" t="t" r="r" b="b"/>
              <a:pathLst>
                <a:path w="761782" h="776451">
                  <a:moveTo>
                    <a:pt x="0" y="0"/>
                  </a:moveTo>
                  <a:lnTo>
                    <a:pt x="761782" y="0"/>
                  </a:lnTo>
                  <a:lnTo>
                    <a:pt x="761782" y="776451"/>
                  </a:lnTo>
                  <a:lnTo>
                    <a:pt x="0" y="776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228901" y="115645"/>
              <a:ext cx="4141296" cy="930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42"/>
                </a:lnSpc>
                <a:spcBef>
                  <a:spcPct val="0"/>
                </a:spcBef>
              </a:pPr>
              <a:r>
                <a:rPr lang="en-US" sz="20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2-  Generación la solicitud de pedido (Solped)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4761450" y="7906426"/>
            <a:ext cx="2574050" cy="1784419"/>
            <a:chOff x="0" y="0"/>
            <a:chExt cx="3432066" cy="2379225"/>
          </a:xfrm>
        </p:grpSpPr>
        <p:grpSp>
          <p:nvGrpSpPr>
            <p:cNvPr id="59" name="Group 59"/>
            <p:cNvGrpSpPr/>
            <p:nvPr/>
          </p:nvGrpSpPr>
          <p:grpSpPr>
            <a:xfrm>
              <a:off x="0" y="0"/>
              <a:ext cx="3432066" cy="2379225"/>
              <a:chOff x="0" y="0"/>
              <a:chExt cx="812800" cy="563343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12800" cy="56334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63343">
                    <a:moveTo>
                      <a:pt x="812800" y="81207"/>
                    </a:moveTo>
                    <a:lnTo>
                      <a:pt x="812800" y="482136"/>
                    </a:lnTo>
                    <a:cubicBezTo>
                      <a:pt x="812800" y="526985"/>
                      <a:pt x="776442" y="563343"/>
                      <a:pt x="731593" y="563343"/>
                    </a:cubicBezTo>
                    <a:lnTo>
                      <a:pt x="81207" y="563343"/>
                    </a:lnTo>
                    <a:cubicBezTo>
                      <a:pt x="59670" y="563343"/>
                      <a:pt x="39014" y="554787"/>
                      <a:pt x="23785" y="539558"/>
                    </a:cubicBezTo>
                    <a:cubicBezTo>
                      <a:pt x="8556" y="524329"/>
                      <a:pt x="0" y="503673"/>
                      <a:pt x="0" y="482136"/>
                    </a:cubicBezTo>
                    <a:lnTo>
                      <a:pt x="0" y="81207"/>
                    </a:lnTo>
                    <a:cubicBezTo>
                      <a:pt x="0" y="59670"/>
                      <a:pt x="8556" y="39014"/>
                      <a:pt x="23785" y="23785"/>
                    </a:cubicBezTo>
                    <a:cubicBezTo>
                      <a:pt x="39014" y="8556"/>
                      <a:pt x="59670" y="0"/>
                      <a:pt x="81207" y="0"/>
                    </a:cubicBezTo>
                    <a:lnTo>
                      <a:pt x="731593" y="0"/>
                    </a:lnTo>
                    <a:cubicBezTo>
                      <a:pt x="753130" y="0"/>
                      <a:pt x="773786" y="8556"/>
                      <a:pt x="789015" y="23785"/>
                    </a:cubicBezTo>
                    <a:cubicBezTo>
                      <a:pt x="804244" y="39014"/>
                      <a:pt x="812800" y="59670"/>
                      <a:pt x="812800" y="81207"/>
                    </a:cubicBezTo>
                    <a:close/>
                  </a:path>
                </a:pathLst>
              </a:custGeom>
              <a:solidFill>
                <a:srgbClr val="737373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38100"/>
                <a:ext cx="812800" cy="601443"/>
              </a:xfrm>
              <a:prstGeom prst="rect">
                <a:avLst/>
              </a:prstGeom>
            </p:spPr>
            <p:txBody>
              <a:bodyPr lIns="47092" tIns="47092" rIns="47092" bIns="47092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147401" y="176499"/>
              <a:ext cx="3284665" cy="309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Imputación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94533" y="594838"/>
              <a:ext cx="2789821" cy="944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D9D9D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Tipo Imputación: K</a:t>
              </a:r>
            </a:p>
            <a:p>
              <a:pPr algn="l">
                <a:lnSpc>
                  <a:spcPts val="1934"/>
                </a:lnSpc>
              </a:pPr>
              <a:r>
                <a:rPr lang="en-US" sz="1381">
                  <a:solidFill>
                    <a:srgbClr val="D9D9D9"/>
                  </a:solidFill>
                  <a:latin typeface="Roboto"/>
                  <a:ea typeface="Roboto"/>
                  <a:cs typeface="Roboto"/>
                  <a:sym typeface="Roboto"/>
                </a:rPr>
                <a:t>Cuenta Mayor</a:t>
              </a:r>
            </a:p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>
                  <a:solidFill>
                    <a:srgbClr val="D9D9D9"/>
                  </a:solidFill>
                  <a:latin typeface="Roboto"/>
                  <a:ea typeface="Roboto"/>
                  <a:cs typeface="Roboto"/>
                  <a:sym typeface="Roboto"/>
                </a:rPr>
                <a:t>Centro de costos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94533" y="1654696"/>
              <a:ext cx="2789821" cy="627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FDDB3E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Dcto Presupuestario</a:t>
              </a:r>
            </a:p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 b="1">
                  <a:solidFill>
                    <a:srgbClr val="FDDB3E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1000000171  - 1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8296881" y="7038417"/>
            <a:ext cx="2574050" cy="2084215"/>
            <a:chOff x="0" y="0"/>
            <a:chExt cx="3432066" cy="2778953"/>
          </a:xfrm>
        </p:grpSpPr>
        <p:grpSp>
          <p:nvGrpSpPr>
            <p:cNvPr id="66" name="Group 66"/>
            <p:cNvGrpSpPr/>
            <p:nvPr/>
          </p:nvGrpSpPr>
          <p:grpSpPr>
            <a:xfrm>
              <a:off x="0" y="317868"/>
              <a:ext cx="3432066" cy="2379225"/>
              <a:chOff x="0" y="0"/>
              <a:chExt cx="812800" cy="563343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12800" cy="56334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63343">
                    <a:moveTo>
                      <a:pt x="812800" y="81207"/>
                    </a:moveTo>
                    <a:lnTo>
                      <a:pt x="812800" y="482136"/>
                    </a:lnTo>
                    <a:cubicBezTo>
                      <a:pt x="812800" y="526985"/>
                      <a:pt x="776442" y="563343"/>
                      <a:pt x="731593" y="563343"/>
                    </a:cubicBezTo>
                    <a:lnTo>
                      <a:pt x="81207" y="563343"/>
                    </a:lnTo>
                    <a:cubicBezTo>
                      <a:pt x="59670" y="563343"/>
                      <a:pt x="39014" y="554787"/>
                      <a:pt x="23785" y="539558"/>
                    </a:cubicBezTo>
                    <a:cubicBezTo>
                      <a:pt x="8556" y="524329"/>
                      <a:pt x="0" y="503673"/>
                      <a:pt x="0" y="482136"/>
                    </a:cubicBezTo>
                    <a:lnTo>
                      <a:pt x="0" y="81207"/>
                    </a:lnTo>
                    <a:cubicBezTo>
                      <a:pt x="0" y="59670"/>
                      <a:pt x="8556" y="39014"/>
                      <a:pt x="23785" y="23785"/>
                    </a:cubicBezTo>
                    <a:cubicBezTo>
                      <a:pt x="39014" y="8556"/>
                      <a:pt x="59670" y="0"/>
                      <a:pt x="81207" y="0"/>
                    </a:cubicBezTo>
                    <a:lnTo>
                      <a:pt x="731593" y="0"/>
                    </a:lnTo>
                    <a:cubicBezTo>
                      <a:pt x="753130" y="0"/>
                      <a:pt x="773786" y="8556"/>
                      <a:pt x="789015" y="23785"/>
                    </a:cubicBezTo>
                    <a:cubicBezTo>
                      <a:pt x="804244" y="39014"/>
                      <a:pt x="812800" y="59670"/>
                      <a:pt x="812800" y="81207"/>
                    </a:cubicBezTo>
                    <a:close/>
                  </a:path>
                </a:pathLst>
              </a:custGeom>
              <a:solidFill>
                <a:srgbClr val="B4B4B4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-38100"/>
                <a:ext cx="812800" cy="601443"/>
              </a:xfrm>
              <a:prstGeom prst="rect">
                <a:avLst/>
              </a:prstGeom>
            </p:spPr>
            <p:txBody>
              <a:bodyPr lIns="47092" tIns="47092" rIns="47092" bIns="47092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69" name="TextBox 69"/>
            <p:cNvSpPr txBox="1"/>
            <p:nvPr/>
          </p:nvSpPr>
          <p:spPr>
            <a:xfrm>
              <a:off x="0" y="-38100"/>
              <a:ext cx="3284665" cy="309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  <a:spcBef>
                  <a:spcPct val="0"/>
                </a:spcBef>
              </a:pPr>
              <a:r>
                <a:rPr lang="en-US" sz="138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Detalle Posición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22188" y="562570"/>
              <a:ext cx="2789821" cy="2216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3938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Importe: $100.000</a:t>
              </a:r>
            </a:p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3938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Texto: Imputación K</a:t>
              </a:r>
            </a:p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3938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Pospre: </a:t>
              </a:r>
            </a:p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3938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CEGE:</a:t>
              </a:r>
            </a:p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3938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Fondo: </a:t>
              </a:r>
            </a:p>
            <a:p>
              <a:pPr algn="l">
                <a:lnSpc>
                  <a:spcPts val="1934"/>
                </a:lnSpc>
              </a:pPr>
              <a:r>
                <a:rPr lang="en-US" sz="1381" b="1">
                  <a:solidFill>
                    <a:srgbClr val="3938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Programa:</a:t>
              </a:r>
            </a:p>
            <a:p>
              <a:pPr algn="l">
                <a:lnSpc>
                  <a:spcPts val="1934"/>
                </a:lnSpc>
                <a:spcBef>
                  <a:spcPct val="0"/>
                </a:spcBef>
              </a:pPr>
              <a:endParaRPr lang="en-US" sz="1381" b="1">
                <a:solidFill>
                  <a:srgbClr val="393839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484359" y="5859712"/>
            <a:ext cx="4265378" cy="4217612"/>
            <a:chOff x="0" y="0"/>
            <a:chExt cx="5687170" cy="5623483"/>
          </a:xfrm>
        </p:grpSpPr>
        <p:sp>
          <p:nvSpPr>
            <p:cNvPr id="72" name="Freeform 72"/>
            <p:cNvSpPr/>
            <p:nvPr/>
          </p:nvSpPr>
          <p:spPr>
            <a:xfrm>
              <a:off x="1367004" y="0"/>
              <a:ext cx="1637286" cy="1611297"/>
            </a:xfrm>
            <a:custGeom>
              <a:avLst/>
              <a:gdLst/>
              <a:ahLst/>
              <a:cxnLst/>
              <a:rect l="l" t="t" r="r" b="b"/>
              <a:pathLst>
                <a:path w="1637286" h="1611297">
                  <a:moveTo>
                    <a:pt x="0" y="0"/>
                  </a:moveTo>
                  <a:lnTo>
                    <a:pt x="1637286" y="0"/>
                  </a:lnTo>
                  <a:lnTo>
                    <a:pt x="1637286" y="1611297"/>
                  </a:lnTo>
                  <a:lnTo>
                    <a:pt x="0" y="1611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73" name="Freeform 73"/>
            <p:cNvSpPr/>
            <p:nvPr/>
          </p:nvSpPr>
          <p:spPr>
            <a:xfrm rot="519618" flipH="1" flipV="1">
              <a:off x="73084" y="3823950"/>
              <a:ext cx="5541002" cy="1390288"/>
            </a:xfrm>
            <a:custGeom>
              <a:avLst/>
              <a:gdLst/>
              <a:ahLst/>
              <a:cxnLst/>
              <a:rect l="l" t="t" r="r" b="b"/>
              <a:pathLst>
                <a:path w="5541002" h="1390288">
                  <a:moveTo>
                    <a:pt x="5541002" y="1390288"/>
                  </a:moveTo>
                  <a:lnTo>
                    <a:pt x="0" y="1390288"/>
                  </a:lnTo>
                  <a:lnTo>
                    <a:pt x="0" y="0"/>
                  </a:lnTo>
                  <a:lnTo>
                    <a:pt x="5541002" y="0"/>
                  </a:lnTo>
                  <a:lnTo>
                    <a:pt x="5541002" y="1390288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798899" y="1821402"/>
              <a:ext cx="2789821" cy="744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2"/>
                </a:lnSpc>
              </a:pPr>
              <a:r>
                <a:rPr lang="en-US" sz="2030">
                  <a:solidFill>
                    <a:srgbClr val="2C2C2C"/>
                  </a:solidFill>
                  <a:latin typeface="Bryndan Write"/>
                  <a:ea typeface="Bryndan Write"/>
                  <a:cs typeface="Bryndan Write"/>
                  <a:sym typeface="Bryndan Write"/>
                </a:rPr>
                <a:t>Validaciones Presupuestales 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988472" y="2787662"/>
              <a:ext cx="2410675" cy="627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34"/>
                </a:lnSpc>
                <a:spcBef>
                  <a:spcPct val="0"/>
                </a:spcBef>
              </a:pPr>
              <a:r>
                <a:rPr lang="en-US" sz="138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 pro de velar por la correcta ejecución</a:t>
              </a:r>
            </a:p>
          </p:txBody>
        </p:sp>
      </p:grpSp>
      <p:sp>
        <p:nvSpPr>
          <p:cNvPr id="76" name="TextBox 76"/>
          <p:cNvSpPr txBox="1"/>
          <p:nvPr/>
        </p:nvSpPr>
        <p:spPr>
          <a:xfrm>
            <a:off x="6468982" y="526224"/>
            <a:ext cx="9247359" cy="7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8"/>
              </a:lnSpc>
            </a:pPr>
            <a:r>
              <a:rPr lang="en-US" sz="2800">
                <a:solidFill>
                  <a:srgbClr val="1C1C1A"/>
                </a:solidFill>
                <a:latin typeface="Roboto"/>
                <a:ea typeface="Roboto"/>
                <a:cs typeface="Roboto"/>
                <a:sym typeface="Roboto"/>
              </a:rPr>
              <a:t>|  ¿Qué son los tipos de imputación y por qué son tan           I  relevantes en la generación de la reserva de recursos?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424166" y="654557"/>
            <a:ext cx="4823535" cy="545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Tipos de Imputación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43009" y="1740134"/>
            <a:ext cx="15129852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Los tipos de imputación permiten identificar la asignación del objeto de costo o en otras palabras, quién asume el costo de la adquisición del bien o servicio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843009" y="5066107"/>
            <a:ext cx="6422162" cy="389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Aunque es un concepto de compras, lo debemos tener claro al momento de generar el documento presupuestal, ya que el </a:t>
            </a:r>
            <a:r>
              <a:rPr lang="en-US" sz="2199" b="1">
                <a:solidFill>
                  <a:srgbClr val="127838"/>
                </a:solidFill>
                <a:latin typeface="Roboto Bold"/>
                <a:ea typeface="Roboto Bold"/>
                <a:cs typeface="Roboto Bold"/>
                <a:sym typeface="Roboto Bold"/>
              </a:rPr>
              <a:t>tipo de imputación es relevante en presupuesto</a:t>
            </a: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porque de acuerdo a este, se deberá registrar la información en la reserva de recursos. Esto, con el fin de integrarnos correctamente con el módulo de MM, de tal forma que las </a:t>
            </a:r>
            <a:r>
              <a:rPr lang="en-US" sz="2199" b="1">
                <a:solidFill>
                  <a:srgbClr val="127838"/>
                </a:solidFill>
                <a:latin typeface="Roboto Bold"/>
                <a:ea typeface="Roboto Bold"/>
                <a:cs typeface="Roboto Bold"/>
                <a:sym typeface="Roboto Bold"/>
              </a:rPr>
              <a:t>validaciones implementadas</a:t>
            </a:r>
            <a:r>
              <a:rPr lang="en-US" sz="2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 la generación de los documentos de compras funcionen adecuadamente.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67FE7-B8EB-C4F2-CE34-4D34104BC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">
            <a:extLst>
              <a:ext uri="{FF2B5EF4-FFF2-40B4-BE49-F238E27FC236}">
                <a16:creationId xmlns:a16="http://schemas.microsoft.com/office/drawing/2014/main" id="{6C1C6E05-1472-F94A-7248-156DC3AE84A7}"/>
              </a:ext>
            </a:extLst>
          </p:cNvPr>
          <p:cNvSpPr/>
          <p:nvPr/>
        </p:nvSpPr>
        <p:spPr>
          <a:xfrm>
            <a:off x="392766" y="1705690"/>
            <a:ext cx="737832" cy="75204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5AE614E7-2A56-24A9-5DFA-E066AF8CCABA}"/>
              </a:ext>
            </a:extLst>
          </p:cNvPr>
          <p:cNvSpPr/>
          <p:nvPr/>
        </p:nvSpPr>
        <p:spPr>
          <a:xfrm>
            <a:off x="0" y="1285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" r="-12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146530D-88F9-DC56-F37E-0524DB1E7D03}"/>
              </a:ext>
            </a:extLst>
          </p:cNvPr>
          <p:cNvSpPr txBox="1"/>
          <p:nvPr/>
        </p:nvSpPr>
        <p:spPr>
          <a:xfrm>
            <a:off x="1028700" y="590480"/>
            <a:ext cx="9323614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Traslados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presupuestales</a:t>
            </a:r>
            <a:endParaRPr lang="en-US" sz="3900" b="1" dirty="0">
              <a:solidFill>
                <a:srgbClr val="1C1C1A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39" name="Imagen 38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12508989-132A-10C4-E91B-74803A5BE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98" y="2498271"/>
            <a:ext cx="15132659" cy="7164182"/>
          </a:xfrm>
          <a:prstGeom prst="rect">
            <a:avLst/>
          </a:prstGeom>
        </p:spPr>
      </p:pic>
      <p:sp>
        <p:nvSpPr>
          <p:cNvPr id="42" name="TextBox 5">
            <a:extLst>
              <a:ext uri="{FF2B5EF4-FFF2-40B4-BE49-F238E27FC236}">
                <a16:creationId xmlns:a16="http://schemas.microsoft.com/office/drawing/2014/main" id="{1F4C82D5-0998-CC6B-7C59-73B237D08222}"/>
              </a:ext>
            </a:extLst>
          </p:cNvPr>
          <p:cNvSpPr txBox="1"/>
          <p:nvPr/>
        </p:nvSpPr>
        <p:spPr>
          <a:xfrm>
            <a:off x="598104" y="1830190"/>
            <a:ext cx="8937782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1-   Generación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traslado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Vigencia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Actual</a:t>
            </a:r>
          </a:p>
        </p:txBody>
      </p:sp>
    </p:spTree>
    <p:extLst>
      <p:ext uri="{BB962C8B-B14F-4D97-AF65-F5344CB8AC3E}">
        <p14:creationId xmlns:p14="http://schemas.microsoft.com/office/powerpoint/2010/main" val="273975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CCB8A-F0F6-DB80-BEA5-7FAD6F195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0CBD98A2-32A7-CDDA-2AE7-CBB4226D4B4A}"/>
              </a:ext>
            </a:extLst>
          </p:cNvPr>
          <p:cNvSpPr/>
          <p:nvPr/>
        </p:nvSpPr>
        <p:spPr>
          <a:xfrm>
            <a:off x="0" y="1285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6F93D8C-B64D-3F67-2BD7-D404F24C28D8}"/>
              </a:ext>
            </a:extLst>
          </p:cNvPr>
          <p:cNvSpPr txBox="1"/>
          <p:nvPr/>
        </p:nvSpPr>
        <p:spPr>
          <a:xfrm>
            <a:off x="1028700" y="590480"/>
            <a:ext cx="8245929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Traslados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presupuestales</a:t>
            </a:r>
            <a:endParaRPr lang="en-US" sz="3900" b="1" dirty="0">
              <a:solidFill>
                <a:srgbClr val="1C1C1A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958EC7BA-0696-8D95-6E88-F8C5770D1940}"/>
              </a:ext>
            </a:extLst>
          </p:cNvPr>
          <p:cNvSpPr/>
          <p:nvPr/>
        </p:nvSpPr>
        <p:spPr>
          <a:xfrm>
            <a:off x="392766" y="1705690"/>
            <a:ext cx="737832" cy="75204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8D58CD58-AACA-5F03-8233-DF9434CB7575}"/>
              </a:ext>
            </a:extLst>
          </p:cNvPr>
          <p:cNvSpPr txBox="1"/>
          <p:nvPr/>
        </p:nvSpPr>
        <p:spPr>
          <a:xfrm>
            <a:off x="598103" y="1830190"/>
            <a:ext cx="14773701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2-   Generación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traslado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vigencia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futura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Costo,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gasto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y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proyectos</a:t>
            </a:r>
            <a:endParaRPr lang="en-US" sz="2622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BAAAA6C-E8C4-6E29-68A6-FE9A6E758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05" y="2394620"/>
            <a:ext cx="15828438" cy="64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65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46FA0-AE64-5EBD-8328-BE6D21A7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3E8E44FE-D091-611A-85DA-C2B5411E86FD}"/>
              </a:ext>
            </a:extLst>
          </p:cNvPr>
          <p:cNvSpPr/>
          <p:nvPr/>
        </p:nvSpPr>
        <p:spPr>
          <a:xfrm>
            <a:off x="0" y="1285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EADC2AE-561F-019B-37C4-E2A675A3A859}"/>
              </a:ext>
            </a:extLst>
          </p:cNvPr>
          <p:cNvSpPr txBox="1"/>
          <p:nvPr/>
        </p:nvSpPr>
        <p:spPr>
          <a:xfrm>
            <a:off x="1028700" y="590480"/>
            <a:ext cx="7462157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Traslado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endParaRPr lang="en-US" sz="3900" b="1" dirty="0">
              <a:solidFill>
                <a:srgbClr val="1C1C1A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66742874-800B-D982-F014-3C18E84F5B33}"/>
              </a:ext>
            </a:extLst>
          </p:cNvPr>
          <p:cNvSpPr/>
          <p:nvPr/>
        </p:nvSpPr>
        <p:spPr>
          <a:xfrm>
            <a:off x="392766" y="1705690"/>
            <a:ext cx="737832" cy="75204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260F878-2862-7081-812D-E7E2B0E55A10}"/>
              </a:ext>
            </a:extLst>
          </p:cNvPr>
          <p:cNvSpPr txBox="1"/>
          <p:nvPr/>
        </p:nvSpPr>
        <p:spPr>
          <a:xfrm>
            <a:off x="598103" y="1830190"/>
            <a:ext cx="11207453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3-   Generación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traslado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proyectos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Vigencia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 Actual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6C893C6-52B7-1529-E8CB-4BBEFA6F1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088" y="2457730"/>
            <a:ext cx="13689155" cy="70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69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FB77C-13DC-E528-CDC3-C6AD88417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6A575DA4-2CB4-8DA2-34E6-922D8B73E06D}"/>
              </a:ext>
            </a:extLst>
          </p:cNvPr>
          <p:cNvSpPr/>
          <p:nvPr/>
        </p:nvSpPr>
        <p:spPr>
          <a:xfrm>
            <a:off x="0" y="1285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BD02105-6F0C-89F4-7F80-4C14B27CE613}"/>
              </a:ext>
            </a:extLst>
          </p:cNvPr>
          <p:cNvGrpSpPr/>
          <p:nvPr/>
        </p:nvGrpSpPr>
        <p:grpSpPr>
          <a:xfrm>
            <a:off x="392766" y="1705690"/>
            <a:ext cx="5937441" cy="752040"/>
            <a:chOff x="0" y="0"/>
            <a:chExt cx="7916588" cy="100272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9065CB8-D102-9235-80A0-D4E3E3B71402}"/>
                </a:ext>
              </a:extLst>
            </p:cNvPr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BC61CC4-5553-E49E-E13B-95431D7A05F7}"/>
                </a:ext>
              </a:extLst>
            </p:cNvPr>
            <p:cNvSpPr txBox="1"/>
            <p:nvPr/>
          </p:nvSpPr>
          <p:spPr>
            <a:xfrm>
              <a:off x="273784" y="166000"/>
              <a:ext cx="7642805" cy="576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1-   Generación la reserva de recursos</a:t>
              </a: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B982D2C5-49FB-3DCA-2E0D-4D6F7DB19F54}"/>
              </a:ext>
            </a:extLst>
          </p:cNvPr>
          <p:cNvSpPr/>
          <p:nvPr/>
        </p:nvSpPr>
        <p:spPr>
          <a:xfrm>
            <a:off x="240082" y="2534224"/>
            <a:ext cx="17186104" cy="6423306"/>
          </a:xfrm>
          <a:custGeom>
            <a:avLst/>
            <a:gdLst/>
            <a:ahLst/>
            <a:cxnLst/>
            <a:rect l="l" t="t" r="r" b="b"/>
            <a:pathLst>
              <a:path w="17186104" h="6423306">
                <a:moveTo>
                  <a:pt x="0" y="0"/>
                </a:moveTo>
                <a:lnTo>
                  <a:pt x="17186104" y="0"/>
                </a:lnTo>
                <a:lnTo>
                  <a:pt x="17186104" y="6423307"/>
                </a:lnTo>
                <a:lnTo>
                  <a:pt x="0" y="64233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41BFDD2-D9DD-5808-F6DE-53FA44931427}"/>
              </a:ext>
            </a:extLst>
          </p:cNvPr>
          <p:cNvGrpSpPr/>
          <p:nvPr/>
        </p:nvGrpSpPr>
        <p:grpSpPr>
          <a:xfrm>
            <a:off x="15160014" y="4087972"/>
            <a:ext cx="2099286" cy="3016061"/>
            <a:chOff x="0" y="0"/>
            <a:chExt cx="2799048" cy="4021415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5CC19C9B-4E2C-9F2C-EEEF-50CC107CF625}"/>
                </a:ext>
              </a:extLst>
            </p:cNvPr>
            <p:cNvGrpSpPr/>
            <p:nvPr/>
          </p:nvGrpSpPr>
          <p:grpSpPr>
            <a:xfrm>
              <a:off x="849138" y="3473584"/>
              <a:ext cx="1033847" cy="547831"/>
              <a:chOff x="0" y="0"/>
              <a:chExt cx="812800" cy="430699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758979C2-4765-845C-2E9F-F77FF61625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4306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30699">
                    <a:moveTo>
                      <a:pt x="406400" y="430699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430699"/>
                    </a:lnTo>
                    <a:close/>
                  </a:path>
                </a:pathLst>
              </a:custGeom>
              <a:solidFill>
                <a:srgbClr val="7B94AF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2A4E9296-3AC1-85E9-12CF-BA3F65B31369}"/>
                  </a:ext>
                </a:extLst>
              </p:cNvPr>
              <p:cNvSpPr txBox="1"/>
              <p:nvPr/>
            </p:nvSpPr>
            <p:spPr>
              <a:xfrm>
                <a:off x="127000" y="-7336"/>
                <a:ext cx="558800" cy="2380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89C879B8-9441-3E8D-E89A-EAB730F7DBC2}"/>
                </a:ext>
              </a:extLst>
            </p:cNvPr>
            <p:cNvSpPr txBox="1"/>
            <p:nvPr/>
          </p:nvSpPr>
          <p:spPr>
            <a:xfrm>
              <a:off x="0" y="518416"/>
              <a:ext cx="2799048" cy="930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26"/>
                </a:lnSpc>
              </a:pPr>
              <a:r>
                <a:rPr lang="en-US" sz="15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Los campos en </a:t>
              </a:r>
              <a:r>
                <a:rPr lang="en-US" sz="1509" b="1">
                  <a:solidFill>
                    <a:srgbClr val="1F71DE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azul </a:t>
              </a:r>
              <a:r>
                <a:rPr lang="en-US" sz="15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los debemos ingresar (si aplica)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745024E-36DD-96E7-795B-B71988149976}"/>
                </a:ext>
              </a:extLst>
            </p:cNvPr>
            <p:cNvSpPr txBox="1"/>
            <p:nvPr/>
          </p:nvSpPr>
          <p:spPr>
            <a:xfrm>
              <a:off x="0" y="1569741"/>
              <a:ext cx="2799048" cy="626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26"/>
                </a:lnSpc>
              </a:pPr>
              <a:r>
                <a:rPr lang="en-US" sz="15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Los campos en </a:t>
              </a:r>
              <a:r>
                <a:rPr lang="en-US" sz="1509" b="1">
                  <a:solidFill>
                    <a:srgbClr val="5D971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verde </a:t>
              </a:r>
              <a:r>
                <a:rPr lang="en-US" sz="15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 derivan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A81BAA05-1DBA-EE58-D8B9-4B42371FD033}"/>
                </a:ext>
              </a:extLst>
            </p:cNvPr>
            <p:cNvSpPr txBox="1"/>
            <p:nvPr/>
          </p:nvSpPr>
          <p:spPr>
            <a:xfrm>
              <a:off x="0" y="2266963"/>
              <a:ext cx="2799048" cy="1235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26"/>
                </a:lnSpc>
              </a:pPr>
              <a:r>
                <a:rPr lang="en-US" sz="15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Los campos en </a:t>
              </a:r>
              <a:r>
                <a:rPr lang="en-US" sz="1509" b="1">
                  <a:solidFill>
                    <a:srgbClr val="E6041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rojo </a:t>
              </a:r>
              <a:r>
                <a:rPr lang="en-US" sz="1509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SIEMPRE </a:t>
              </a:r>
              <a:r>
                <a:rPr lang="en-US" sz="15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 derivan pero se deben validar y ajustar 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DF8851BF-4A93-A987-FF4E-4E35B682EDBE}"/>
                </a:ext>
              </a:extLst>
            </p:cNvPr>
            <p:cNvSpPr txBox="1"/>
            <p:nvPr/>
          </p:nvSpPr>
          <p:spPr>
            <a:xfrm>
              <a:off x="0" y="-28575"/>
              <a:ext cx="2799048" cy="393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25"/>
                </a:lnSpc>
              </a:pPr>
              <a:r>
                <a:rPr lang="en-US" sz="1816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Tabla de referencia</a:t>
              </a:r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A1F5D9BF-15F1-C2C6-9A83-B4D00115C098}"/>
              </a:ext>
            </a:extLst>
          </p:cNvPr>
          <p:cNvSpPr txBox="1"/>
          <p:nvPr/>
        </p:nvSpPr>
        <p:spPr>
          <a:xfrm>
            <a:off x="1028700" y="590480"/>
            <a:ext cx="3871031" cy="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Ejercicio práctico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4DA46E80-0F85-C339-E19F-E16BEB22D04E}"/>
              </a:ext>
            </a:extLst>
          </p:cNvPr>
          <p:cNvSpPr txBox="1"/>
          <p:nvPr/>
        </p:nvSpPr>
        <p:spPr>
          <a:xfrm>
            <a:off x="5144341" y="461257"/>
            <a:ext cx="10424514" cy="784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4"/>
              </a:lnSpc>
            </a:pPr>
            <a:r>
              <a:rPr lang="en-US" sz="2900">
                <a:solidFill>
                  <a:srgbClr val="1C1C1A"/>
                </a:solidFill>
                <a:latin typeface="Roboto"/>
                <a:ea typeface="Roboto"/>
                <a:cs typeface="Roboto"/>
                <a:sym typeface="Roboto"/>
              </a:rPr>
              <a:t>| ¿Cómo se generaría una reserva de recursos dependiendo del I tipo de imputación?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DE60C0D-23AA-AB61-025E-AB2894EBEF73}"/>
              </a:ext>
            </a:extLst>
          </p:cNvPr>
          <p:cNvGrpSpPr/>
          <p:nvPr/>
        </p:nvGrpSpPr>
        <p:grpSpPr>
          <a:xfrm>
            <a:off x="5241584" y="6513418"/>
            <a:ext cx="6660649" cy="590615"/>
            <a:chOff x="0" y="0"/>
            <a:chExt cx="8880865" cy="787487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D8A60282-6C04-D667-773A-08B653FD5023}"/>
                </a:ext>
              </a:extLst>
            </p:cNvPr>
            <p:cNvGrpSpPr/>
            <p:nvPr/>
          </p:nvGrpSpPr>
          <p:grpSpPr>
            <a:xfrm>
              <a:off x="2980221" y="261789"/>
              <a:ext cx="600797" cy="525697"/>
              <a:chOff x="0" y="0"/>
              <a:chExt cx="812800" cy="71120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D60E92E0-92C7-1EE8-DB36-6942536C9C0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E60416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BF1BAAEA-1368-1B76-07FA-0750DD902FF3}"/>
                  </a:ext>
                </a:extLst>
              </p:cNvPr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31F6070F-F7F7-E6A3-5000-4BAB91B92B3E}"/>
                </a:ext>
              </a:extLst>
            </p:cNvPr>
            <p:cNvGrpSpPr/>
            <p:nvPr/>
          </p:nvGrpSpPr>
          <p:grpSpPr>
            <a:xfrm>
              <a:off x="4602424" y="261789"/>
              <a:ext cx="600797" cy="525697"/>
              <a:chOff x="0" y="0"/>
              <a:chExt cx="812800" cy="7112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11DD6A14-FCB1-D1E6-6C1F-56FA06487F9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E60416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D7C01C79-4AE8-A9B1-4AF8-88B6C246CA68}"/>
                  </a:ext>
                </a:extLst>
              </p:cNvPr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EFC2B908-77FC-AB13-FDFF-7357B2CE4E9F}"/>
                </a:ext>
              </a:extLst>
            </p:cNvPr>
            <p:cNvGrpSpPr/>
            <p:nvPr/>
          </p:nvGrpSpPr>
          <p:grpSpPr>
            <a:xfrm>
              <a:off x="6219221" y="261789"/>
              <a:ext cx="600797" cy="525697"/>
              <a:chOff x="0" y="0"/>
              <a:chExt cx="812800" cy="711200"/>
            </a:xfrm>
          </p:grpSpPr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687A92B5-D4CE-2041-49F1-410344C8C31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5D9710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FCAEE908-9D93-E22F-B248-8A3E2DD4E6C3}"/>
                  </a:ext>
                </a:extLst>
              </p:cNvPr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E49F06F4-BFC1-8305-BDEF-223FC1B0443A}"/>
                </a:ext>
              </a:extLst>
            </p:cNvPr>
            <p:cNvGrpSpPr/>
            <p:nvPr/>
          </p:nvGrpSpPr>
          <p:grpSpPr>
            <a:xfrm>
              <a:off x="8280068" y="261789"/>
              <a:ext cx="600797" cy="525697"/>
              <a:chOff x="0" y="0"/>
              <a:chExt cx="812800" cy="711200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D287BE19-B222-2E58-0A2B-0D38E777043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5D9710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40226638-1799-C924-229B-439A5940FCF4}"/>
                  </a:ext>
                </a:extLst>
              </p:cNvPr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AB74AD48-0078-A04C-C253-4E5067A1544E}"/>
                </a:ext>
              </a:extLst>
            </p:cNvPr>
            <p:cNvGrpSpPr/>
            <p:nvPr/>
          </p:nvGrpSpPr>
          <p:grpSpPr>
            <a:xfrm>
              <a:off x="210581" y="261789"/>
              <a:ext cx="600797" cy="525697"/>
              <a:chOff x="0" y="0"/>
              <a:chExt cx="812800" cy="71120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B182ADBB-55C1-DA4F-C531-EAD51269277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5D9710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32" name="TextBox 32">
                <a:extLst>
                  <a:ext uri="{FF2B5EF4-FFF2-40B4-BE49-F238E27FC236}">
                    <a16:creationId xmlns:a16="http://schemas.microsoft.com/office/drawing/2014/main" id="{B2C0D981-0444-FD05-4DF6-825F03D4F329}"/>
                  </a:ext>
                </a:extLst>
              </p:cNvPr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33" name="Group 33">
              <a:extLst>
                <a:ext uri="{FF2B5EF4-FFF2-40B4-BE49-F238E27FC236}">
                  <a16:creationId xmlns:a16="http://schemas.microsoft.com/office/drawing/2014/main" id="{A15E8229-2780-F98E-D9B1-9EF315F59F0A}"/>
                </a:ext>
              </a:extLst>
            </p:cNvPr>
            <p:cNvGrpSpPr/>
            <p:nvPr/>
          </p:nvGrpSpPr>
          <p:grpSpPr>
            <a:xfrm>
              <a:off x="1765581" y="261789"/>
              <a:ext cx="600797" cy="525697"/>
              <a:chOff x="0" y="0"/>
              <a:chExt cx="812800" cy="711200"/>
            </a:xfrm>
          </p:grpSpPr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78DC210A-F027-79BA-8D44-C915C54DC00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5D9710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35" name="TextBox 35">
                <a:extLst>
                  <a:ext uri="{FF2B5EF4-FFF2-40B4-BE49-F238E27FC236}">
                    <a16:creationId xmlns:a16="http://schemas.microsoft.com/office/drawing/2014/main" id="{F8E696AC-E786-36F2-7745-0B043E61DDAA}"/>
                  </a:ext>
                </a:extLst>
              </p:cNvPr>
              <p:cNvSpPr txBox="1"/>
              <p:nvPr/>
            </p:nvSpPr>
            <p:spPr>
              <a:xfrm>
                <a:off x="127000" y="127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F2517F3D-2FD7-4462-C152-3768409D7EDE}"/>
                </a:ext>
              </a:extLst>
            </p:cNvPr>
            <p:cNvSpPr txBox="1"/>
            <p:nvPr/>
          </p:nvSpPr>
          <p:spPr>
            <a:xfrm>
              <a:off x="0" y="-9525"/>
              <a:ext cx="1174358" cy="271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4"/>
                </a:lnSpc>
              </a:pPr>
              <a:r>
                <a:rPr lang="en-US" sz="13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Si aplica</a:t>
              </a:r>
            </a:p>
          </p:txBody>
        </p: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9BB29C0C-BE6B-FE17-E6CC-16CA2E61A4C4}"/>
                </a:ext>
              </a:extLst>
            </p:cNvPr>
            <p:cNvSpPr txBox="1"/>
            <p:nvPr/>
          </p:nvSpPr>
          <p:spPr>
            <a:xfrm>
              <a:off x="1478800" y="-9525"/>
              <a:ext cx="1174358" cy="271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4"/>
                </a:lnSpc>
              </a:pPr>
              <a:r>
                <a:rPr lang="en-US" sz="13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Si aplica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858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E9516-27F0-3946-54C8-64E44CF95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3A03076E-DD4B-0BDA-F95E-71967649DA31}"/>
              </a:ext>
            </a:extLst>
          </p:cNvPr>
          <p:cNvSpPr/>
          <p:nvPr/>
        </p:nvSpPr>
        <p:spPr>
          <a:xfrm>
            <a:off x="-49869" y="2914"/>
            <a:ext cx="18235338" cy="1032977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392C05F-D374-C7D0-C7E4-154DF758CD1F}"/>
              </a:ext>
            </a:extLst>
          </p:cNvPr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Consultas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principales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del control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A4EEC41-A45A-3173-4C81-3C4A46372980}"/>
              </a:ext>
            </a:extLst>
          </p:cNvPr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12781C1B-78CE-F590-60DF-FF60F123FECD}"/>
                </a:ext>
              </a:extLst>
            </p:cNvPr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3AD6A830-9D06-1D59-E096-FDD14EC8BDDB}"/>
                </a:ext>
              </a:extLst>
            </p:cNvPr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806A9497-A249-2DEE-BF97-7D697EF171BC}"/>
                </a:ext>
              </a:extLst>
            </p:cNvPr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797827EE-4481-C25C-C182-74B1258AC53A}"/>
                </a:ext>
              </a:extLst>
            </p:cNvPr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D8896E5A-2DBD-6211-CD00-B2D09C99B764}"/>
                </a:ext>
              </a:extLst>
            </p:cNvPr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DB603D09-8EDC-673A-953B-E397489F06E6}"/>
                </a:ext>
              </a:extLst>
            </p:cNvPr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sp>
        <p:nvSpPr>
          <p:cNvPr id="8" name="Freeform 4">
            <a:extLst>
              <a:ext uri="{FF2B5EF4-FFF2-40B4-BE49-F238E27FC236}">
                <a16:creationId xmlns:a16="http://schemas.microsoft.com/office/drawing/2014/main" id="{AB3A3AF6-3E45-48E0-8D27-A84CFACBD969}"/>
              </a:ext>
            </a:extLst>
          </p:cNvPr>
          <p:cNvSpPr/>
          <p:nvPr/>
        </p:nvSpPr>
        <p:spPr>
          <a:xfrm>
            <a:off x="401731" y="3695700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7F904A39-516F-3B7B-7FFF-282936082CCD}"/>
              </a:ext>
            </a:extLst>
          </p:cNvPr>
          <p:cNvSpPr txBox="1"/>
          <p:nvPr/>
        </p:nvSpPr>
        <p:spPr>
          <a:xfrm>
            <a:off x="868212" y="3695701"/>
            <a:ext cx="7453529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2-Visualizar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compromiso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gastos</a:t>
            </a:r>
            <a:endParaRPr lang="en-US" sz="2622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97A5B47C-FB57-BBEA-06FF-B78BCFE3B5B4}"/>
              </a:ext>
            </a:extLst>
          </p:cNvPr>
          <p:cNvSpPr/>
          <p:nvPr/>
        </p:nvSpPr>
        <p:spPr>
          <a:xfrm>
            <a:off x="401731" y="5922269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AB6A7E51-34C2-E34B-0415-9EF04E460312}"/>
              </a:ext>
            </a:extLst>
          </p:cNvPr>
          <p:cNvSpPr txBox="1"/>
          <p:nvPr/>
        </p:nvSpPr>
        <p:spPr>
          <a:xfrm>
            <a:off x="858066" y="5957922"/>
            <a:ext cx="14516099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Visualizar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Solicitudes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pedido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B1A19-37EA-C136-88BF-97280AFF8500}"/>
              </a:ext>
            </a:extLst>
          </p:cNvPr>
          <p:cNvSpPr txBox="1"/>
          <p:nvPr/>
        </p:nvSpPr>
        <p:spPr>
          <a:xfrm>
            <a:off x="858067" y="1597498"/>
            <a:ext cx="6998876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1-Visualizar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reserva</a:t>
            </a:r>
            <a:r>
              <a: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recursos</a:t>
            </a:r>
            <a:endParaRPr lang="en-US" sz="2622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47431D66-4F5A-23C4-6F9B-7C2FEE05F12D}"/>
              </a:ext>
            </a:extLst>
          </p:cNvPr>
          <p:cNvSpPr/>
          <p:nvPr/>
        </p:nvSpPr>
        <p:spPr>
          <a:xfrm>
            <a:off x="439868" y="1599876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69D2479-F420-04AB-F46C-3ECFFC7E6BBF}"/>
              </a:ext>
            </a:extLst>
          </p:cNvPr>
          <p:cNvSpPr txBox="1"/>
          <p:nvPr/>
        </p:nvSpPr>
        <p:spPr>
          <a:xfrm>
            <a:off x="868212" y="2095500"/>
            <a:ext cx="7453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/>
              <a:t>Transacción FMX3</a:t>
            </a:r>
          </a:p>
          <a:p>
            <a:r>
              <a:rPr lang="es-419"/>
              <a:t>Usos:</a:t>
            </a:r>
          </a:p>
          <a:p>
            <a:r>
              <a:rPr lang="es-419"/>
              <a:t>Consulta llaves presupuestales, valores, consumos desde el compromiso de gastos o pedidos e impresión de la reserva de recursos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17B034-A996-DE96-9BD3-6B4D0FEE701F}"/>
              </a:ext>
            </a:extLst>
          </p:cNvPr>
          <p:cNvSpPr txBox="1"/>
          <p:nvPr/>
        </p:nvSpPr>
        <p:spPr>
          <a:xfrm>
            <a:off x="868212" y="4229100"/>
            <a:ext cx="7453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/>
              <a:t>Transacción FMZ3</a:t>
            </a:r>
          </a:p>
          <a:p>
            <a:r>
              <a:rPr lang="es-419"/>
              <a:t>Usos:</a:t>
            </a:r>
          </a:p>
          <a:p>
            <a:r>
              <a:rPr lang="es-419"/>
              <a:t>Consulta de llaves presupuestales y sus respectivos valores comprometidos en una vigencia y fondo. Impresión del compromiso de gastos. Desde esta aplicación se puede consultar la verificación de factura y el pago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7652337-385F-2224-02BA-1C5CDE4F7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439104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69B590-E4B2-0ACB-A383-4C36D1CBCF85}"/>
              </a:ext>
            </a:extLst>
          </p:cNvPr>
          <p:cNvSpPr txBox="1"/>
          <p:nvPr/>
        </p:nvSpPr>
        <p:spPr>
          <a:xfrm>
            <a:off x="868212" y="6382339"/>
            <a:ext cx="7453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Transacción ME5A</a:t>
            </a:r>
          </a:p>
          <a:p>
            <a:r>
              <a:rPr lang="es-419" dirty="0"/>
              <a:t>Usos:</a:t>
            </a:r>
          </a:p>
          <a:p>
            <a:r>
              <a:rPr lang="es-419" dirty="0"/>
              <a:t>Presupuestalmente la usaremos para consultar la imputación y la cuenta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C5337A-8604-636E-1F17-7D047490B5D7}"/>
              </a:ext>
            </a:extLst>
          </p:cNvPr>
          <p:cNvSpPr txBox="1"/>
          <p:nvPr/>
        </p:nvSpPr>
        <p:spPr>
          <a:xfrm>
            <a:off x="9234271" y="2066657"/>
            <a:ext cx="7453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419" dirty="0"/>
          </a:p>
          <a:p>
            <a:r>
              <a:rPr lang="es-419" dirty="0"/>
              <a:t>Usos:</a:t>
            </a:r>
          </a:p>
          <a:p>
            <a:r>
              <a:rPr lang="es-419" dirty="0"/>
              <a:t>Permite identificar que el proceso contractual este creado y algunos datos como: Objeto del proceso, Sociedad a la que pertenece, plazo en días y el valor estimado sin IVA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C4EA10C3-20BB-A292-DB60-714AB7932791}"/>
              </a:ext>
            </a:extLst>
          </p:cNvPr>
          <p:cNvSpPr txBox="1"/>
          <p:nvPr/>
        </p:nvSpPr>
        <p:spPr>
          <a:xfrm>
            <a:off x="9155524" y="1638691"/>
            <a:ext cx="6998876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Reporte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contratos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CW Ariba</a:t>
            </a:r>
          </a:p>
        </p:txBody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id="{1C46B18D-9185-81BF-B858-9F52FA42B6F7}"/>
              </a:ext>
            </a:extLst>
          </p:cNvPr>
          <p:cNvSpPr/>
          <p:nvPr/>
        </p:nvSpPr>
        <p:spPr>
          <a:xfrm>
            <a:off x="8698566" y="1675599"/>
            <a:ext cx="369234" cy="43993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4BAD3FEA-7433-3F89-C271-18382D538A87}"/>
              </a:ext>
            </a:extLst>
          </p:cNvPr>
          <p:cNvSpPr txBox="1"/>
          <p:nvPr/>
        </p:nvSpPr>
        <p:spPr>
          <a:xfrm>
            <a:off x="9307924" y="3695700"/>
            <a:ext cx="6998876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5-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Diario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documentos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presupuestarios</a:t>
            </a:r>
            <a:endParaRPr lang="en-US" sz="2622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6" name="Freeform 4">
            <a:extLst>
              <a:ext uri="{FF2B5EF4-FFF2-40B4-BE49-F238E27FC236}">
                <a16:creationId xmlns:a16="http://schemas.microsoft.com/office/drawing/2014/main" id="{69D55395-2121-3C33-69C9-7B7DC6721C25}"/>
              </a:ext>
            </a:extLst>
          </p:cNvPr>
          <p:cNvSpPr/>
          <p:nvPr/>
        </p:nvSpPr>
        <p:spPr>
          <a:xfrm>
            <a:off x="8763000" y="3712970"/>
            <a:ext cx="369234" cy="43993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C51E3EA-EC79-E4F3-F1E5-BF56D2A378B5}"/>
              </a:ext>
            </a:extLst>
          </p:cNvPr>
          <p:cNvSpPr txBox="1"/>
          <p:nvPr/>
        </p:nvSpPr>
        <p:spPr>
          <a:xfrm>
            <a:off x="9296400" y="4476571"/>
            <a:ext cx="7453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Transacción: S_P99_41000147</a:t>
            </a:r>
          </a:p>
          <a:p>
            <a:r>
              <a:rPr lang="es-419" dirty="0"/>
              <a:t>Usos:</a:t>
            </a:r>
          </a:p>
          <a:p>
            <a:r>
              <a:rPr lang="es-419" dirty="0"/>
              <a:t>Permite visualizar los compromisos o reserva que se han generado en un periodo o usuarios determinados y en una sociedad determinada</a:t>
            </a:r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id="{AF977419-5ABB-4B89-A488-179D362403F9}"/>
              </a:ext>
            </a:extLst>
          </p:cNvPr>
          <p:cNvSpPr txBox="1"/>
          <p:nvPr/>
        </p:nvSpPr>
        <p:spPr>
          <a:xfrm>
            <a:off x="9372600" y="5922771"/>
            <a:ext cx="6998876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6-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Resumen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sobre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datos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CDD</a:t>
            </a:r>
          </a:p>
        </p:txBody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id="{CDD9CE5B-7893-EF3E-ABFE-0F5EB7F6D07B}"/>
              </a:ext>
            </a:extLst>
          </p:cNvPr>
          <p:cNvSpPr/>
          <p:nvPr/>
        </p:nvSpPr>
        <p:spPr>
          <a:xfrm>
            <a:off x="8839200" y="5922770"/>
            <a:ext cx="369234" cy="43993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144D39E-00C2-CF38-1F78-F1A3EAABA5E6}"/>
              </a:ext>
            </a:extLst>
          </p:cNvPr>
          <p:cNvSpPr txBox="1"/>
          <p:nvPr/>
        </p:nvSpPr>
        <p:spPr>
          <a:xfrm>
            <a:off x="9296400" y="6515100"/>
            <a:ext cx="7453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/>
              <a:t>Transacción FMAVCH01</a:t>
            </a:r>
          </a:p>
          <a:p>
            <a:r>
              <a:rPr lang="es-419"/>
              <a:t>Usos:</a:t>
            </a:r>
          </a:p>
          <a:p>
            <a:r>
              <a:rPr lang="es-419"/>
              <a:t>Permite visualizar presupuesto original, adicionado, presupuesto certificado y el disponible para certificar por rubro o llave presupuestal</a:t>
            </a:r>
          </a:p>
        </p:txBody>
      </p:sp>
    </p:spTree>
    <p:extLst>
      <p:ext uri="{BB962C8B-B14F-4D97-AF65-F5344CB8AC3E}">
        <p14:creationId xmlns:p14="http://schemas.microsoft.com/office/powerpoint/2010/main" val="461448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5066188" y="2399358"/>
            <a:ext cx="10771133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Para que refuerces tus conocimientos, te invitamos a ver los demás contenidos relacionados con el proceso presupuestal en SAP:</a:t>
            </a:r>
          </a:p>
        </p:txBody>
      </p:sp>
      <p:sp>
        <p:nvSpPr>
          <p:cNvPr id="4" name="Freeform 4"/>
          <p:cNvSpPr/>
          <p:nvPr/>
        </p:nvSpPr>
        <p:spPr>
          <a:xfrm>
            <a:off x="-623162" y="1952715"/>
            <a:ext cx="6884599" cy="6847046"/>
          </a:xfrm>
          <a:custGeom>
            <a:avLst/>
            <a:gdLst/>
            <a:ahLst/>
            <a:cxnLst/>
            <a:rect l="l" t="t" r="r" b="b"/>
            <a:pathLst>
              <a:path w="6884599" h="6847046">
                <a:moveTo>
                  <a:pt x="0" y="0"/>
                </a:moveTo>
                <a:lnTo>
                  <a:pt x="6884598" y="0"/>
                </a:lnTo>
                <a:lnTo>
                  <a:pt x="6884598" y="6847046"/>
                </a:lnTo>
                <a:lnTo>
                  <a:pt x="0" y="68470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51000" y="3890020"/>
            <a:ext cx="4862083" cy="43758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261436" y="3885258"/>
            <a:ext cx="7020593" cy="149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Generación de la </a:t>
            </a:r>
            <a:r>
              <a:rPr lang="en-US" sz="280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reserva</a:t>
            </a: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80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recursos</a:t>
            </a:r>
            <a:endParaRPr lang="en-US" sz="2800">
              <a:solidFill>
                <a:srgbClr val="2C2C2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Generación del </a:t>
            </a:r>
            <a:r>
              <a:rPr lang="en-US" sz="280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compromiso</a:t>
            </a: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80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gastos</a:t>
            </a:r>
            <a:endParaRPr lang="en-US" sz="2800">
              <a:solidFill>
                <a:srgbClr val="2C2C2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4521" lvl="1" indent="-302261" algn="just">
              <a:lnSpc>
                <a:spcPts val="3920"/>
              </a:lnSpc>
              <a:spcBef>
                <a:spcPct val="0"/>
              </a:spcBef>
              <a:buFont typeface="Arial"/>
              <a:buChar char="•"/>
            </a:pPr>
            <a:r>
              <a:rPr lang="en-US" sz="280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Traslados</a:t>
            </a: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presupuestales</a:t>
            </a:r>
            <a:endParaRPr lang="en-US" sz="2800">
              <a:solidFill>
                <a:srgbClr val="2C2C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-89645" y="46870"/>
            <a:ext cx="18235338" cy="1032977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 dirty="0"/>
          </a:p>
        </p:txBody>
      </p:sp>
      <p:grpSp>
        <p:nvGrpSpPr>
          <p:cNvPr id="3" name="Group 3"/>
          <p:cNvGrpSpPr/>
          <p:nvPr/>
        </p:nvGrpSpPr>
        <p:grpSpPr>
          <a:xfrm>
            <a:off x="413497" y="2434257"/>
            <a:ext cx="6234445" cy="454147"/>
            <a:chOff x="0" y="-18957"/>
            <a:chExt cx="8312593" cy="6055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2312" cy="586573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69788" y="-18957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2- </a:t>
              </a:r>
              <a:r>
                <a:rPr lang="en-US" sz="2622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Correlación</a:t>
              </a:r>
              <a:r>
                <a:rPr lang="en-US" sz="2622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de </a:t>
              </a:r>
              <a:r>
                <a:rPr lang="en-US" sz="2622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clases</a:t>
              </a:r>
              <a:r>
                <a:rPr lang="en-US" sz="2622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de cdp 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Contenido</a:t>
            </a:r>
            <a:endParaRPr lang="en-US" sz="3900" b="1" dirty="0">
              <a:solidFill>
                <a:srgbClr val="1C1C1A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/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sp>
        <p:nvSpPr>
          <p:cNvPr id="8" name="Freeform 4">
            <a:extLst>
              <a:ext uri="{FF2B5EF4-FFF2-40B4-BE49-F238E27FC236}">
                <a16:creationId xmlns:a16="http://schemas.microsoft.com/office/drawing/2014/main" id="{9348B998-1794-F0D3-72AD-0F92B85B5971}"/>
              </a:ext>
            </a:extLst>
          </p:cNvPr>
          <p:cNvSpPr/>
          <p:nvPr/>
        </p:nvSpPr>
        <p:spPr>
          <a:xfrm>
            <a:off x="422462" y="3439075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76BEDDE-AA2C-E7F5-BBA0-4CFBB11F2FD2}"/>
              </a:ext>
            </a:extLst>
          </p:cNvPr>
          <p:cNvSpPr txBox="1"/>
          <p:nvPr/>
        </p:nvSpPr>
        <p:spPr>
          <a:xfrm>
            <a:off x="888943" y="3439075"/>
            <a:ext cx="12542987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Conceptos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claves y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objetos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imputación</a:t>
            </a:r>
            <a:endParaRPr lang="en-US" sz="2622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4A1183D8-8EFC-0673-65D2-283E0D5B7590}"/>
              </a:ext>
            </a:extLst>
          </p:cNvPr>
          <p:cNvSpPr txBox="1"/>
          <p:nvPr/>
        </p:nvSpPr>
        <p:spPr>
          <a:xfrm>
            <a:off x="888943" y="4429675"/>
            <a:ext cx="13381188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4- Consulta de la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disponibilidad</a:t>
            </a:r>
            <a:endParaRPr lang="en-US" sz="2622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60C25FAA-4DC8-6B0D-A807-2CAF1D9C651E}"/>
              </a:ext>
            </a:extLst>
          </p:cNvPr>
          <p:cNvSpPr/>
          <p:nvPr/>
        </p:nvSpPr>
        <p:spPr>
          <a:xfrm>
            <a:off x="401731" y="5524500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4210A8F1-7C0C-E842-25F4-3F376D09750D}"/>
              </a:ext>
            </a:extLst>
          </p:cNvPr>
          <p:cNvSpPr txBox="1"/>
          <p:nvPr/>
        </p:nvSpPr>
        <p:spPr>
          <a:xfrm>
            <a:off x="882272" y="5496475"/>
            <a:ext cx="14516099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5-Consulta de la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reserva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recursos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y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traslados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presupuestales</a:t>
            </a:r>
            <a:endParaRPr lang="en-US" sz="2622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AE8E3F41-626D-519D-EE47-E8C2E4379E6A}"/>
              </a:ext>
            </a:extLst>
          </p:cNvPr>
          <p:cNvSpPr/>
          <p:nvPr/>
        </p:nvSpPr>
        <p:spPr>
          <a:xfrm>
            <a:off x="362107" y="6406378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7970F03-2407-21BA-B89F-EABDC6299EAD}"/>
              </a:ext>
            </a:extLst>
          </p:cNvPr>
          <p:cNvSpPr txBox="1"/>
          <p:nvPr/>
        </p:nvSpPr>
        <p:spPr>
          <a:xfrm>
            <a:off x="918027" y="1440604"/>
            <a:ext cx="7256104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del control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 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3B303E66-D24F-0547-8DFE-5E6B14938FC9}"/>
              </a:ext>
            </a:extLst>
          </p:cNvPr>
          <p:cNvSpPr/>
          <p:nvPr/>
        </p:nvSpPr>
        <p:spPr>
          <a:xfrm>
            <a:off x="401731" y="1440604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8DA15-2452-9480-6F2B-CAE95D83D09E}"/>
              </a:ext>
            </a:extLst>
          </p:cNvPr>
          <p:cNvSpPr txBox="1"/>
          <p:nvPr/>
        </p:nvSpPr>
        <p:spPr>
          <a:xfrm>
            <a:off x="822398" y="6432653"/>
            <a:ext cx="14516099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6-Consulta del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compromiso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Gastos al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pago</a:t>
            </a:r>
            <a:endParaRPr lang="en-US" sz="2622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B21F9C35-03F8-9314-458A-4DA55EB7E8C9}"/>
              </a:ext>
            </a:extLst>
          </p:cNvPr>
          <p:cNvSpPr/>
          <p:nvPr/>
        </p:nvSpPr>
        <p:spPr>
          <a:xfrm>
            <a:off x="413497" y="4350596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5A0B75E-304C-CFCE-3B40-CA9CC764D37B}"/>
              </a:ext>
            </a:extLst>
          </p:cNvPr>
          <p:cNvSpPr txBox="1"/>
          <p:nvPr/>
        </p:nvSpPr>
        <p:spPr>
          <a:xfrm>
            <a:off x="777579" y="7284296"/>
            <a:ext cx="14516099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7-Exportar a Excel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reserva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y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compromiso</a:t>
            </a:r>
            <a:endParaRPr lang="en-US" sz="2622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4EB63021-D8C8-67AB-9598-1D026A81BD66}"/>
              </a:ext>
            </a:extLst>
          </p:cNvPr>
          <p:cNvSpPr/>
          <p:nvPr/>
        </p:nvSpPr>
        <p:spPr>
          <a:xfrm>
            <a:off x="421219" y="7349605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ACA552BC-BAD4-C742-3D91-F5A9BCF80A5E}"/>
              </a:ext>
            </a:extLst>
          </p:cNvPr>
          <p:cNvSpPr txBox="1"/>
          <p:nvPr/>
        </p:nvSpPr>
        <p:spPr>
          <a:xfrm>
            <a:off x="732760" y="8171786"/>
            <a:ext cx="14516099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8-Histórico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modificaciones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reservas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y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compromisos</a:t>
            </a:r>
            <a:endParaRPr lang="en-US" sz="2622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9619D15D-68A4-49F9-F5D1-BC4C7264BB32}"/>
              </a:ext>
            </a:extLst>
          </p:cNvPr>
          <p:cNvSpPr/>
          <p:nvPr/>
        </p:nvSpPr>
        <p:spPr>
          <a:xfrm>
            <a:off x="376400" y="8237095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288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-1" y="0"/>
            <a:ext cx="18386463" cy="1028808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392766" y="1705690"/>
            <a:ext cx="6402785" cy="752040"/>
            <a:chOff x="0" y="0"/>
            <a:chExt cx="8537046" cy="1002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94241" y="208074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1-  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Compras</a:t>
              </a: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Ejecución</a:t>
              </a: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Estimada</a:t>
              </a:r>
              <a:endPara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amparados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por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control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 FM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/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71FB5694-6B56-0EAC-ABB2-A24187CD0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186113"/>
            <a:ext cx="15659100" cy="546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6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FD28F-3E1F-A186-081F-DDB49CB0A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F83589D8-1DC3-C89D-3FC6-0EC0E5F108DE}"/>
              </a:ext>
            </a:extLst>
          </p:cNvPr>
          <p:cNvSpPr/>
          <p:nvPr/>
        </p:nvSpPr>
        <p:spPr>
          <a:xfrm>
            <a:off x="-1" y="0"/>
            <a:ext cx="18386463" cy="1028808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494ABCE-0C35-2769-FDB8-EDF8E60FF6A2}"/>
              </a:ext>
            </a:extLst>
          </p:cNvPr>
          <p:cNvGrpSpPr/>
          <p:nvPr/>
        </p:nvGrpSpPr>
        <p:grpSpPr>
          <a:xfrm>
            <a:off x="392766" y="1705690"/>
            <a:ext cx="6402785" cy="752040"/>
            <a:chOff x="0" y="0"/>
            <a:chExt cx="8537046" cy="100272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40B309B-84DB-C42E-A75C-1882C009B3D1}"/>
                </a:ext>
              </a:extLst>
            </p:cNvPr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873934C-B248-910D-43C6-A0FA3497E118}"/>
                </a:ext>
              </a:extLst>
            </p:cNvPr>
            <p:cNvSpPr txBox="1"/>
            <p:nvPr/>
          </p:nvSpPr>
          <p:spPr>
            <a:xfrm>
              <a:off x="894241" y="208074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2-   Pagos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directos</a:t>
              </a:r>
              <a:endPara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6BAF4C7A-19FE-A62B-5F21-695DFCCE0DAF}"/>
              </a:ext>
            </a:extLst>
          </p:cNvPr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amparados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por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control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 FM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B3C5C0C9-68EE-B692-5FDF-F0CEB76B0437}"/>
              </a:ext>
            </a:extLst>
          </p:cNvPr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7DFF1146-F4F6-DC23-3A25-794ABF23A44B}"/>
                </a:ext>
              </a:extLst>
            </p:cNvPr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A1BB4E27-9158-B4AC-4C22-DA7BE24F5925}"/>
                </a:ext>
              </a:extLst>
            </p:cNvPr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4F0CDA75-51EB-39FD-E0E1-DDF28C59B2E2}"/>
                </a:ext>
              </a:extLst>
            </p:cNvPr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952DB2FA-27CA-F89D-A249-4AAFFAFD9D76}"/>
                </a:ext>
              </a:extLst>
            </p:cNvPr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116F6FC7-E1CF-30E6-DBE0-F5A12A23BDD9}"/>
                </a:ext>
              </a:extLst>
            </p:cNvPr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A016D9A0-4CB7-7BF3-071C-254AB2300450}"/>
                </a:ext>
              </a:extLst>
            </p:cNvPr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228FBBD4-356A-060A-21C4-66F2DAB9C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8" y="3972417"/>
            <a:ext cx="16302303" cy="201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2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0" y="-42775"/>
            <a:ext cx="18235338" cy="1032977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392766" y="1705690"/>
            <a:ext cx="6710938" cy="752040"/>
            <a:chOff x="0" y="0"/>
            <a:chExt cx="8947917" cy="1002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05112" y="204076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3-  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Compras</a:t>
              </a: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cuantia</a:t>
              </a: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determinada</a:t>
              </a:r>
              <a:endPara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amparados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por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control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 FM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/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046FC3-16F6-BAD3-A209-16ECB5B3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02" y="2358285"/>
            <a:ext cx="15163297" cy="56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-1" y="0"/>
            <a:ext cx="18386463" cy="1028808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392766" y="1705690"/>
            <a:ext cx="5937442" cy="752040"/>
            <a:chOff x="0" y="0"/>
            <a:chExt cx="7916589" cy="1002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73784" y="166000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4-  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Compras</a:t>
              </a:r>
              <a:r>
                <a:rPr lang="en-US" sz="262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Operativas</a:t>
              </a:r>
              <a:endParaRPr lang="en-US" sz="262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amparados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por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control </a:t>
            </a:r>
            <a:r>
              <a:rPr lang="en-US" sz="3900" b="1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 FM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/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9697EDC2-936C-2445-9556-A3F0D9B6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57730"/>
            <a:ext cx="14859000" cy="59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4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38293-F4C6-CA7D-B2CB-381C8EBF9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FBAE5CBA-C72F-C4AF-24F9-988BA2D7F5B7}"/>
              </a:ext>
            </a:extLst>
          </p:cNvPr>
          <p:cNvSpPr/>
          <p:nvPr/>
        </p:nvSpPr>
        <p:spPr>
          <a:xfrm>
            <a:off x="-2402163" y="266700"/>
            <a:ext cx="18386463" cy="1028808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E901E24F-9F33-B9B8-C974-D3A18CC161F9}"/>
              </a:ext>
            </a:extLst>
          </p:cNvPr>
          <p:cNvSpPr txBox="1"/>
          <p:nvPr/>
        </p:nvSpPr>
        <p:spPr>
          <a:xfrm>
            <a:off x="133782" y="772524"/>
            <a:ext cx="14516100" cy="554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134"/>
              </a:lnSpc>
            </a:pPr>
            <a:r>
              <a:rPr lang="es-419" sz="4800" b="1"/>
              <a:t>Clases de documentos presupuestales y su correlación </a:t>
            </a:r>
            <a:endParaRPr lang="en-US" sz="4800" b="1">
              <a:solidFill>
                <a:srgbClr val="1C1C1A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023CDE8B-3C1E-0D42-F41A-137EDB79491A}"/>
              </a:ext>
            </a:extLst>
          </p:cNvPr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7D446B53-0649-171F-2EC0-5625BA8DCB65}"/>
                </a:ext>
              </a:extLst>
            </p:cNvPr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47DCC4A9-25A4-82AA-E6F8-D582A0D7143C}"/>
                </a:ext>
              </a:extLst>
            </p:cNvPr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2EA4C2C-C852-6594-710A-F30663D0010C}"/>
                </a:ext>
              </a:extLst>
            </p:cNvPr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0A9B50DD-4CF5-494F-6958-EB95832FA5F1}"/>
                </a:ext>
              </a:extLst>
            </p:cNvPr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B2D7C733-F2B3-BBE7-3FC8-28AE1C5742B5}"/>
                </a:ext>
              </a:extLst>
            </p:cNvPr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9675898A-CDEF-ACC7-CBBF-3D1E0B5906B9}"/>
                </a:ext>
              </a:extLst>
            </p:cNvPr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B65F5BBE-8EF6-08D3-8A8D-0749964C0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476500"/>
            <a:ext cx="11887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7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0" y="1285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2891267" y="9210675"/>
            <a:ext cx="13343641" cy="33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  <a:spcBef>
                <a:spcPct val="0"/>
              </a:spcBef>
            </a:pPr>
            <a:r>
              <a:rPr lang="en-US" sz="189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Recordemos que los tipos de imputación son determinantes para la derivación de los datos maestros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539239" y="1545252"/>
            <a:ext cx="5695669" cy="70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7"/>
              </a:lnSpc>
              <a:spcBef>
                <a:spcPct val="0"/>
              </a:spcBef>
            </a:pPr>
            <a:r>
              <a:rPr lang="en-US" sz="2599" b="1">
                <a:solidFill>
                  <a:srgbClr val="7B94AF"/>
                </a:solidFill>
                <a:latin typeface="Roboto Bold"/>
                <a:ea typeface="Roboto Bold"/>
                <a:cs typeface="Roboto Bold"/>
                <a:sym typeface="Roboto Bold"/>
              </a:rPr>
              <a:t>- Tipos de Imputación -</a:t>
            </a:r>
          </a:p>
          <a:p>
            <a:pPr algn="ctr">
              <a:lnSpc>
                <a:spcPts val="2478"/>
              </a:lnSpc>
              <a:spcBef>
                <a:spcPct val="0"/>
              </a:spcBef>
            </a:pPr>
            <a:r>
              <a:rPr lang="en-US" sz="21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Asignación del tipo de objeto de costo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50096" y="2927710"/>
            <a:ext cx="7154542" cy="4974003"/>
            <a:chOff x="0" y="0"/>
            <a:chExt cx="9539389" cy="6632005"/>
          </a:xfrm>
        </p:grpSpPr>
        <p:sp>
          <p:nvSpPr>
            <p:cNvPr id="6" name="Freeform 6"/>
            <p:cNvSpPr/>
            <p:nvPr/>
          </p:nvSpPr>
          <p:spPr>
            <a:xfrm>
              <a:off x="3291033" y="3843424"/>
              <a:ext cx="2405182" cy="2247752"/>
            </a:xfrm>
            <a:custGeom>
              <a:avLst/>
              <a:gdLst/>
              <a:ahLst/>
              <a:cxnLst/>
              <a:rect l="l" t="t" r="r" b="b"/>
              <a:pathLst>
                <a:path w="2405182" h="2247752">
                  <a:moveTo>
                    <a:pt x="0" y="0"/>
                  </a:moveTo>
                  <a:lnTo>
                    <a:pt x="2405182" y="0"/>
                  </a:lnTo>
                  <a:lnTo>
                    <a:pt x="2405182" y="2247752"/>
                  </a:lnTo>
                  <a:lnTo>
                    <a:pt x="0" y="2247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3884282" y="540656"/>
              <a:ext cx="1218684" cy="1218684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9BFF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4357958"/>
              <a:ext cx="1218684" cy="1218684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DE466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035743" y="1759340"/>
              <a:ext cx="1218684" cy="1218684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DB3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6767206" y="1759340"/>
              <a:ext cx="1218684" cy="1218684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7B85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7768564" y="4357958"/>
              <a:ext cx="1218684" cy="1218684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FB8C4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4162510" y="777579"/>
              <a:ext cx="662229" cy="744838"/>
            </a:xfrm>
            <a:custGeom>
              <a:avLst/>
              <a:gdLst/>
              <a:ahLst/>
              <a:cxnLst/>
              <a:rect l="l" t="t" r="r" b="b"/>
              <a:pathLst>
                <a:path w="662229" h="744838">
                  <a:moveTo>
                    <a:pt x="0" y="0"/>
                  </a:moveTo>
                  <a:lnTo>
                    <a:pt x="662228" y="0"/>
                  </a:lnTo>
                  <a:lnTo>
                    <a:pt x="662228" y="744838"/>
                  </a:lnTo>
                  <a:lnTo>
                    <a:pt x="0" y="744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2358516" y="3002734"/>
              <a:ext cx="701082" cy="701082"/>
            </a:xfrm>
            <a:prstGeom prst="line">
              <a:avLst/>
            </a:prstGeom>
            <a:ln w="51853" cap="flat">
              <a:solidFill>
                <a:srgbClr val="FDDB3E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AutoShape 24"/>
            <p:cNvSpPr/>
            <p:nvPr/>
          </p:nvSpPr>
          <p:spPr>
            <a:xfrm flipV="1">
              <a:off x="1862776" y="4989553"/>
              <a:ext cx="991480" cy="0"/>
            </a:xfrm>
            <a:prstGeom prst="line">
              <a:avLst/>
            </a:prstGeom>
            <a:ln w="51853" cap="flat">
              <a:solidFill>
                <a:srgbClr val="87D126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6255731" y="4989553"/>
              <a:ext cx="991480" cy="0"/>
            </a:xfrm>
            <a:prstGeom prst="line">
              <a:avLst/>
            </a:prstGeom>
            <a:ln w="51853" cap="flat">
              <a:solidFill>
                <a:srgbClr val="0FB8C4"/>
              </a:solidFill>
              <a:prstDash val="solid"/>
              <a:headEnd type="diamond" w="lg" len="lg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493624" y="2203043"/>
              <a:ext cx="0" cy="991480"/>
            </a:xfrm>
            <a:prstGeom prst="line">
              <a:avLst/>
            </a:prstGeom>
            <a:ln w="51853" cap="flat">
              <a:solidFill>
                <a:srgbClr val="2991F0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6050389" y="2986999"/>
              <a:ext cx="701082" cy="701082"/>
            </a:xfrm>
            <a:prstGeom prst="line">
              <a:avLst/>
            </a:prstGeom>
            <a:ln w="51853" cap="flat">
              <a:solidFill>
                <a:srgbClr val="E87B85"/>
              </a:solidFill>
              <a:prstDash val="solid"/>
              <a:headEnd type="diamond" w="lg" len="lg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292013" y="2005710"/>
              <a:ext cx="706143" cy="668188"/>
            </a:xfrm>
            <a:custGeom>
              <a:avLst/>
              <a:gdLst/>
              <a:ahLst/>
              <a:cxnLst/>
              <a:rect l="l" t="t" r="r" b="b"/>
              <a:pathLst>
                <a:path w="706143" h="668188">
                  <a:moveTo>
                    <a:pt x="0" y="0"/>
                  </a:moveTo>
                  <a:lnTo>
                    <a:pt x="706144" y="0"/>
                  </a:lnTo>
                  <a:lnTo>
                    <a:pt x="706144" y="668188"/>
                  </a:lnTo>
                  <a:lnTo>
                    <a:pt x="0" y="668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40610" y="4605324"/>
              <a:ext cx="737464" cy="723952"/>
            </a:xfrm>
            <a:custGeom>
              <a:avLst/>
              <a:gdLst/>
              <a:ahLst/>
              <a:cxnLst/>
              <a:rect l="l" t="t" r="r" b="b"/>
              <a:pathLst>
                <a:path w="737464" h="723952">
                  <a:moveTo>
                    <a:pt x="0" y="0"/>
                  </a:moveTo>
                  <a:lnTo>
                    <a:pt x="737464" y="0"/>
                  </a:lnTo>
                  <a:lnTo>
                    <a:pt x="737464" y="723952"/>
                  </a:lnTo>
                  <a:lnTo>
                    <a:pt x="0" y="723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985890" y="4530831"/>
              <a:ext cx="742751" cy="742751"/>
            </a:xfrm>
            <a:custGeom>
              <a:avLst/>
              <a:gdLst/>
              <a:ahLst/>
              <a:cxnLst/>
              <a:rect l="l" t="t" r="r" b="b"/>
              <a:pathLst>
                <a:path w="742751" h="742751">
                  <a:moveTo>
                    <a:pt x="0" y="0"/>
                  </a:moveTo>
                  <a:lnTo>
                    <a:pt x="742751" y="0"/>
                  </a:lnTo>
                  <a:lnTo>
                    <a:pt x="742751" y="742751"/>
                  </a:lnTo>
                  <a:lnTo>
                    <a:pt x="0" y="742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6881361" y="1985906"/>
              <a:ext cx="990374" cy="765289"/>
            </a:xfrm>
            <a:custGeom>
              <a:avLst/>
              <a:gdLst/>
              <a:ahLst/>
              <a:cxnLst/>
              <a:rect l="l" t="t" r="r" b="b"/>
              <a:pathLst>
                <a:path w="990374" h="765289">
                  <a:moveTo>
                    <a:pt x="0" y="0"/>
                  </a:moveTo>
                  <a:lnTo>
                    <a:pt x="990374" y="0"/>
                  </a:lnTo>
                  <a:lnTo>
                    <a:pt x="990374" y="765288"/>
                  </a:lnTo>
                  <a:lnTo>
                    <a:pt x="0" y="76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5842282"/>
              <a:ext cx="1294740" cy="355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FONDO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928630" y="1253808"/>
              <a:ext cx="1294740" cy="355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CEGE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846254" y="-19050"/>
              <a:ext cx="1294740" cy="355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POSPRE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377814" y="893895"/>
              <a:ext cx="2107716" cy="715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ÁREA FUNCIONAL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431673" y="5723731"/>
              <a:ext cx="2107716" cy="715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PROGRAMA </a:t>
              </a:r>
            </a:p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FINANCIACIÓN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261192" y="6276077"/>
              <a:ext cx="1294740" cy="355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PERIODO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144000" y="3265721"/>
            <a:ext cx="8848803" cy="4215321"/>
            <a:chOff x="0" y="0"/>
            <a:chExt cx="11798403" cy="5620427"/>
          </a:xfrm>
        </p:grpSpPr>
        <p:sp>
          <p:nvSpPr>
            <p:cNvPr id="39" name="Freeform 39"/>
            <p:cNvSpPr/>
            <p:nvPr/>
          </p:nvSpPr>
          <p:spPr>
            <a:xfrm>
              <a:off x="4048435" y="3196378"/>
              <a:ext cx="2593827" cy="2424049"/>
            </a:xfrm>
            <a:custGeom>
              <a:avLst/>
              <a:gdLst/>
              <a:ahLst/>
              <a:cxnLst/>
              <a:rect l="l" t="t" r="r" b="b"/>
              <a:pathLst>
                <a:path w="2593827" h="2424049">
                  <a:moveTo>
                    <a:pt x="0" y="0"/>
                  </a:moveTo>
                  <a:lnTo>
                    <a:pt x="2593827" y="0"/>
                  </a:lnTo>
                  <a:lnTo>
                    <a:pt x="2593827" y="2424049"/>
                  </a:lnTo>
                  <a:lnTo>
                    <a:pt x="0" y="2424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499278" y="3751269"/>
              <a:ext cx="1314268" cy="1314268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DE466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46" tIns="55346" rIns="55346" bIns="55346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616257" y="948834"/>
              <a:ext cx="1314268" cy="1314268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DB3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46" tIns="55346" rIns="55346" bIns="55346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7797254" y="948834"/>
              <a:ext cx="1314268" cy="1314268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DC0FF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46" tIns="55346" rIns="55346" bIns="55346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8877151" y="3751269"/>
              <a:ext cx="1314268" cy="1314268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FB8C4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46" tIns="55346" rIns="55346" bIns="55346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52" name="AutoShape 52"/>
            <p:cNvSpPr/>
            <p:nvPr/>
          </p:nvSpPr>
          <p:spPr>
            <a:xfrm>
              <a:off x="3042779" y="2289751"/>
              <a:ext cx="756070" cy="756070"/>
            </a:xfrm>
            <a:prstGeom prst="line">
              <a:avLst/>
            </a:prstGeom>
            <a:ln w="49136" cap="flat">
              <a:solidFill>
                <a:srgbClr val="FDDB3E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3" name="AutoShape 53"/>
            <p:cNvSpPr/>
            <p:nvPr/>
          </p:nvSpPr>
          <p:spPr>
            <a:xfrm flipV="1">
              <a:off x="2508157" y="4432401"/>
              <a:ext cx="1069244" cy="0"/>
            </a:xfrm>
            <a:prstGeom prst="line">
              <a:avLst/>
            </a:prstGeom>
            <a:ln w="49136" cap="flat">
              <a:solidFill>
                <a:srgbClr val="87D126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4" name="AutoShape 54"/>
            <p:cNvSpPr/>
            <p:nvPr/>
          </p:nvSpPr>
          <p:spPr>
            <a:xfrm flipV="1">
              <a:off x="7245662" y="4432401"/>
              <a:ext cx="1069244" cy="0"/>
            </a:xfrm>
            <a:prstGeom prst="line">
              <a:avLst/>
            </a:prstGeom>
            <a:ln w="49136" cap="flat">
              <a:solidFill>
                <a:srgbClr val="0FB8C4"/>
              </a:solidFill>
              <a:prstDash val="solid"/>
              <a:headEnd type="diamond" w="lg" len="lg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5" name="AutoShape 55"/>
            <p:cNvSpPr/>
            <p:nvPr/>
          </p:nvSpPr>
          <p:spPr>
            <a:xfrm>
              <a:off x="5345349" y="1789686"/>
              <a:ext cx="0" cy="1069244"/>
            </a:xfrm>
            <a:prstGeom prst="line">
              <a:avLst/>
            </a:prstGeom>
            <a:ln w="49136" cap="flat">
              <a:solidFill>
                <a:srgbClr val="2991F0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6" name="AutoShape 56"/>
            <p:cNvSpPr/>
            <p:nvPr/>
          </p:nvSpPr>
          <p:spPr>
            <a:xfrm flipV="1">
              <a:off x="7024214" y="2272781"/>
              <a:ext cx="756070" cy="756070"/>
            </a:xfrm>
            <a:prstGeom prst="line">
              <a:avLst/>
            </a:prstGeom>
            <a:ln w="49136" cap="flat">
              <a:solidFill>
                <a:srgbClr val="BC63DF"/>
              </a:solidFill>
              <a:prstDash val="solid"/>
              <a:headEnd type="diamond" w="lg" len="lg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1823185" y="1160087"/>
              <a:ext cx="900412" cy="954194"/>
            </a:xfrm>
            <a:custGeom>
              <a:avLst/>
              <a:gdLst/>
              <a:ahLst/>
              <a:cxnLst/>
              <a:rect l="l" t="t" r="r" b="b"/>
              <a:pathLst>
                <a:path w="900412" h="954194">
                  <a:moveTo>
                    <a:pt x="0" y="0"/>
                  </a:moveTo>
                  <a:lnTo>
                    <a:pt x="900413" y="0"/>
                  </a:lnTo>
                  <a:lnTo>
                    <a:pt x="900413" y="954194"/>
                  </a:lnTo>
                  <a:lnTo>
                    <a:pt x="0" y="954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775649" y="3989808"/>
              <a:ext cx="761528" cy="720596"/>
            </a:xfrm>
            <a:custGeom>
              <a:avLst/>
              <a:gdLst/>
              <a:ahLst/>
              <a:cxnLst/>
              <a:rect l="l" t="t" r="r" b="b"/>
              <a:pathLst>
                <a:path w="761528" h="720596">
                  <a:moveTo>
                    <a:pt x="0" y="0"/>
                  </a:moveTo>
                  <a:lnTo>
                    <a:pt x="761527" y="0"/>
                  </a:lnTo>
                  <a:lnTo>
                    <a:pt x="761527" y="720595"/>
                  </a:lnTo>
                  <a:lnTo>
                    <a:pt x="0" y="720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8049652" y="1236680"/>
              <a:ext cx="801007" cy="801007"/>
            </a:xfrm>
            <a:custGeom>
              <a:avLst/>
              <a:gdLst/>
              <a:ahLst/>
              <a:cxnLst/>
              <a:rect l="l" t="t" r="r" b="b"/>
              <a:pathLst>
                <a:path w="801007" h="801007">
                  <a:moveTo>
                    <a:pt x="0" y="0"/>
                  </a:moveTo>
                  <a:lnTo>
                    <a:pt x="801007" y="0"/>
                  </a:lnTo>
                  <a:lnTo>
                    <a:pt x="801007" y="801007"/>
                  </a:lnTo>
                  <a:lnTo>
                    <a:pt x="0" y="801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9111522" y="3880110"/>
              <a:ext cx="908664" cy="1056586"/>
            </a:xfrm>
            <a:custGeom>
              <a:avLst/>
              <a:gdLst/>
              <a:ahLst/>
              <a:cxnLst/>
              <a:rect l="l" t="t" r="r" b="b"/>
              <a:pathLst>
                <a:path w="908664" h="1056586">
                  <a:moveTo>
                    <a:pt x="0" y="0"/>
                  </a:moveTo>
                  <a:lnTo>
                    <a:pt x="908664" y="0"/>
                  </a:lnTo>
                  <a:lnTo>
                    <a:pt x="908664" y="1056586"/>
                  </a:lnTo>
                  <a:lnTo>
                    <a:pt x="0" y="1056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4541318" y="-19050"/>
              <a:ext cx="1608061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A- Activos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9254833" y="1858022"/>
              <a:ext cx="1952210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 - Proyectos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073874" y="423330"/>
              <a:ext cx="2604401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Vacía - Inventarios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9254833" y="929784"/>
              <a:ext cx="2543571" cy="732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Q - Proyectos Inventario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5256441"/>
              <a:ext cx="2859593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 - Centro de costos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8861027" y="5256441"/>
              <a:ext cx="1483668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 - Balance</a:t>
              </a:r>
            </a:p>
          </p:txBody>
        </p:sp>
        <p:grpSp>
          <p:nvGrpSpPr>
            <p:cNvPr id="67" name="Group 67"/>
            <p:cNvGrpSpPr/>
            <p:nvPr/>
          </p:nvGrpSpPr>
          <p:grpSpPr>
            <a:xfrm>
              <a:off x="4846798" y="423635"/>
              <a:ext cx="997101" cy="997101"/>
              <a:chOff x="0" y="0"/>
              <a:chExt cx="812800" cy="8128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9BFF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1990" tIns="41990" rIns="41990" bIns="4199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70" name="Freeform 70"/>
            <p:cNvSpPr/>
            <p:nvPr/>
          </p:nvSpPr>
          <p:spPr>
            <a:xfrm>
              <a:off x="5009175" y="614848"/>
              <a:ext cx="663550" cy="640628"/>
            </a:xfrm>
            <a:custGeom>
              <a:avLst/>
              <a:gdLst/>
              <a:ahLst/>
              <a:cxnLst/>
              <a:rect l="l" t="t" r="r" b="b"/>
              <a:pathLst>
                <a:path w="663550" h="640628">
                  <a:moveTo>
                    <a:pt x="0" y="0"/>
                  </a:moveTo>
                  <a:lnTo>
                    <a:pt x="663550" y="0"/>
                  </a:lnTo>
                  <a:lnTo>
                    <a:pt x="663550" y="640628"/>
                  </a:lnTo>
                  <a:lnTo>
                    <a:pt x="0" y="6406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2504310" y="1530837"/>
            <a:ext cx="3788551" cy="73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2699" b="1">
                <a:solidFill>
                  <a:srgbClr val="7B94AF"/>
                </a:solidFill>
                <a:latin typeface="Roboto Bold"/>
                <a:ea typeface="Roboto Bold"/>
                <a:cs typeface="Roboto Bold"/>
                <a:sym typeface="Roboto Bold"/>
              </a:rPr>
              <a:t>- Datos Maestros -</a:t>
            </a:r>
          </a:p>
          <a:p>
            <a:pPr algn="ctr">
              <a:lnSpc>
                <a:spcPts val="2596"/>
              </a:lnSpc>
              <a:spcBef>
                <a:spcPct val="0"/>
              </a:spcBef>
            </a:pPr>
            <a:r>
              <a:rPr lang="en-US" sz="22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Rubro Presupuestal</a:t>
            </a:r>
          </a:p>
        </p:txBody>
      </p:sp>
      <p:sp>
        <p:nvSpPr>
          <p:cNvPr id="72" name="AutoShape 72"/>
          <p:cNvSpPr/>
          <p:nvPr/>
        </p:nvSpPr>
        <p:spPr>
          <a:xfrm flipH="1">
            <a:off x="8742347" y="1895768"/>
            <a:ext cx="0" cy="7084900"/>
          </a:xfrm>
          <a:prstGeom prst="line">
            <a:avLst/>
          </a:prstGeom>
          <a:ln w="38100" cap="flat">
            <a:solidFill>
              <a:srgbClr val="7B94AF"/>
            </a:solidFill>
            <a:prstDash val="sysDash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grpSp>
        <p:nvGrpSpPr>
          <p:cNvPr id="73" name="Group 73"/>
          <p:cNvGrpSpPr/>
          <p:nvPr/>
        </p:nvGrpSpPr>
        <p:grpSpPr>
          <a:xfrm>
            <a:off x="1037288" y="620913"/>
            <a:ext cx="7407214" cy="557499"/>
            <a:chOff x="0" y="47625"/>
            <a:chExt cx="9876285" cy="743332"/>
          </a:xfrm>
        </p:grpSpPr>
        <p:sp>
          <p:nvSpPr>
            <p:cNvPr id="74" name="TextBox 74"/>
            <p:cNvSpPr txBox="1"/>
            <p:nvPr/>
          </p:nvSpPr>
          <p:spPr>
            <a:xfrm>
              <a:off x="5554546" y="153701"/>
              <a:ext cx="4321739" cy="548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4"/>
                </a:lnSpc>
              </a:pPr>
              <a:r>
                <a:rPr lang="en-US" sz="2900">
                  <a:solidFill>
                    <a:srgbClr val="1C1C1A"/>
                  </a:solidFill>
                  <a:latin typeface="Roboto"/>
                  <a:ea typeface="Roboto"/>
                  <a:cs typeface="Roboto"/>
                  <a:sym typeface="Roboto"/>
                </a:rPr>
                <a:t>| </a:t>
              </a:r>
              <a:r>
                <a:rPr lang="en-US" sz="2900" err="1">
                  <a:solidFill>
                    <a:srgbClr val="1C1C1A"/>
                  </a:solidFill>
                  <a:latin typeface="Roboto"/>
                  <a:ea typeface="Roboto"/>
                  <a:cs typeface="Roboto"/>
                  <a:sym typeface="Roboto"/>
                </a:rPr>
                <a:t>Resumen</a:t>
              </a:r>
              <a:endParaRPr lang="en-US" sz="2900">
                <a:solidFill>
                  <a:srgbClr val="1C1C1A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47625"/>
              <a:ext cx="6431380" cy="743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34"/>
                </a:lnSpc>
              </a:pPr>
              <a:r>
                <a:rPr lang="en-US" sz="3900" b="1">
                  <a:solidFill>
                    <a:srgbClr val="1C1C1A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Conceptos Claves</a:t>
              </a:r>
            </a:p>
          </p:txBody>
        </p:sp>
      </p:grpSp>
      <p:sp>
        <p:nvSpPr>
          <p:cNvPr id="76" name="AutoShape 76"/>
          <p:cNvSpPr/>
          <p:nvPr/>
        </p:nvSpPr>
        <p:spPr>
          <a:xfrm>
            <a:off x="6292861" y="1895899"/>
            <a:ext cx="4751802" cy="0"/>
          </a:xfrm>
          <a:prstGeom prst="line">
            <a:avLst/>
          </a:prstGeom>
          <a:ln w="38100" cap="flat">
            <a:solidFill>
              <a:srgbClr val="7B94AF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77" name="TextBox 77"/>
          <p:cNvSpPr txBox="1"/>
          <p:nvPr/>
        </p:nvSpPr>
        <p:spPr>
          <a:xfrm>
            <a:off x="2157115" y="8060787"/>
            <a:ext cx="5340504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2"/>
              </a:lnSpc>
              <a:spcBef>
                <a:spcPct val="0"/>
              </a:spcBef>
            </a:pPr>
            <a:r>
              <a:rPr lang="en-US" sz="1900" b="1">
                <a:solidFill>
                  <a:srgbClr val="7B94AF"/>
                </a:solidFill>
                <a:latin typeface="Roboto Bold"/>
                <a:ea typeface="Roboto Bold"/>
                <a:cs typeface="Roboto Bold"/>
                <a:sym typeface="Roboto Bold"/>
              </a:rPr>
              <a:t>- Datos para la derivación -</a:t>
            </a:r>
          </a:p>
          <a:p>
            <a:pPr algn="ctr">
              <a:lnSpc>
                <a:spcPts val="1888"/>
              </a:lnSpc>
              <a:spcBef>
                <a:spcPct val="0"/>
              </a:spcBef>
            </a:pPr>
            <a:r>
              <a:rPr lang="en-US" sz="16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Cuenta Mayor- CECO - Elemento PEP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0" y="1285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3" name="Group 3"/>
          <p:cNvGrpSpPr/>
          <p:nvPr/>
        </p:nvGrpSpPr>
        <p:grpSpPr>
          <a:xfrm>
            <a:off x="0" y="4129781"/>
            <a:ext cx="18288000" cy="6315996"/>
            <a:chOff x="0" y="0"/>
            <a:chExt cx="4816593" cy="16634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663472"/>
            </a:xfrm>
            <a:custGeom>
              <a:avLst/>
              <a:gdLst/>
              <a:ahLst/>
              <a:cxnLst/>
              <a:rect l="l" t="t" r="r" b="b"/>
              <a:pathLst>
                <a:path w="4816592" h="1663472">
                  <a:moveTo>
                    <a:pt x="0" y="0"/>
                  </a:moveTo>
                  <a:lnTo>
                    <a:pt x="4816592" y="0"/>
                  </a:lnTo>
                  <a:lnTo>
                    <a:pt x="4816592" y="1663472"/>
                  </a:lnTo>
                  <a:lnTo>
                    <a:pt x="0" y="1663472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701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086758" y="1888157"/>
            <a:ext cx="2887391" cy="1956258"/>
            <a:chOff x="0" y="0"/>
            <a:chExt cx="3849854" cy="2608343"/>
          </a:xfrm>
        </p:grpSpPr>
        <p:sp>
          <p:nvSpPr>
            <p:cNvPr id="7" name="Freeform 7"/>
            <p:cNvSpPr/>
            <p:nvPr/>
          </p:nvSpPr>
          <p:spPr>
            <a:xfrm>
              <a:off x="1020523" y="0"/>
              <a:ext cx="1474433" cy="1377925"/>
            </a:xfrm>
            <a:custGeom>
              <a:avLst/>
              <a:gdLst/>
              <a:ahLst/>
              <a:cxnLst/>
              <a:rect l="l" t="t" r="r" b="b"/>
              <a:pathLst>
                <a:path w="1474433" h="1377925">
                  <a:moveTo>
                    <a:pt x="0" y="0"/>
                  </a:moveTo>
                  <a:lnTo>
                    <a:pt x="1474433" y="0"/>
                  </a:lnTo>
                  <a:lnTo>
                    <a:pt x="1474433" y="1377925"/>
                  </a:lnTo>
                  <a:lnTo>
                    <a:pt x="0" y="1377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73225"/>
              <a:ext cx="3849854" cy="1035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22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Para generar la Reserva de Recursos, se deben tener en cuenta otros datos importantes: Cuenta Mayor, CECO, Elemento PEP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636775" y="715835"/>
            <a:ext cx="5957362" cy="40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4"/>
              </a:lnSpc>
            </a:pPr>
            <a:r>
              <a:rPr lang="en-US" sz="2900">
                <a:solidFill>
                  <a:srgbClr val="1C1C1A"/>
                </a:solidFill>
                <a:latin typeface="Roboto"/>
                <a:ea typeface="Roboto"/>
                <a:cs typeface="Roboto"/>
                <a:sym typeface="Roboto"/>
              </a:rPr>
              <a:t>I  Estructura Presupuestaria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4166" y="654557"/>
            <a:ext cx="4212609" cy="545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Conceptos Claves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0810" y="2400283"/>
            <a:ext cx="3205862" cy="125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8"/>
              </a:lnSpc>
            </a:pPr>
            <a:r>
              <a:rPr lang="en-US" sz="1809" b="1">
                <a:solidFill>
                  <a:srgbClr val="127838"/>
                </a:solidFill>
                <a:latin typeface="Roboto Bold"/>
                <a:ea typeface="Roboto Bold"/>
                <a:cs typeface="Roboto Bold"/>
                <a:sym typeface="Roboto Bold"/>
              </a:rPr>
              <a:t>MODELO ACTUAL</a:t>
            </a:r>
          </a:p>
          <a:p>
            <a:pPr algn="l">
              <a:lnSpc>
                <a:spcPts val="2768"/>
              </a:lnSpc>
            </a:pPr>
            <a:r>
              <a:rPr lang="en-US" sz="180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Cuenta contable</a:t>
            </a:r>
          </a:p>
          <a:p>
            <a:pPr algn="l">
              <a:lnSpc>
                <a:spcPts val="2295"/>
              </a:lnSpc>
            </a:pPr>
            <a:r>
              <a:rPr lang="en-US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01511064.754208.01010101</a:t>
            </a:r>
          </a:p>
          <a:p>
            <a:pPr algn="l">
              <a:lnSpc>
                <a:spcPts val="2295"/>
              </a:lnSpc>
            </a:pPr>
            <a:r>
              <a:rPr lang="en-US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51RRPICACHA.161505.02342049</a:t>
            </a:r>
          </a:p>
        </p:txBody>
      </p:sp>
      <p:sp>
        <p:nvSpPr>
          <p:cNvPr id="12" name="Freeform 12"/>
          <p:cNvSpPr/>
          <p:nvPr/>
        </p:nvSpPr>
        <p:spPr>
          <a:xfrm>
            <a:off x="3535830" y="2154253"/>
            <a:ext cx="10390309" cy="1487929"/>
          </a:xfrm>
          <a:custGeom>
            <a:avLst/>
            <a:gdLst/>
            <a:ahLst/>
            <a:cxnLst/>
            <a:rect l="l" t="t" r="r" b="b"/>
            <a:pathLst>
              <a:path w="10390309" h="1487929">
                <a:moveTo>
                  <a:pt x="0" y="0"/>
                </a:moveTo>
                <a:lnTo>
                  <a:pt x="10390309" y="0"/>
                </a:lnTo>
                <a:lnTo>
                  <a:pt x="10390309" y="1487929"/>
                </a:lnTo>
                <a:lnTo>
                  <a:pt x="0" y="14879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3958" r="-7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s-419"/>
          </a:p>
        </p:txBody>
      </p:sp>
      <p:grpSp>
        <p:nvGrpSpPr>
          <p:cNvPr id="13" name="Group 13"/>
          <p:cNvGrpSpPr/>
          <p:nvPr/>
        </p:nvGrpSpPr>
        <p:grpSpPr>
          <a:xfrm>
            <a:off x="460810" y="4332575"/>
            <a:ext cx="8986079" cy="1562445"/>
            <a:chOff x="0" y="0"/>
            <a:chExt cx="11981439" cy="208326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28932"/>
              <a:ext cx="1106257" cy="1106257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9BFF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061" tIns="45061" rIns="45061" bIns="45061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252560" y="243998"/>
              <a:ext cx="601136" cy="676125"/>
            </a:xfrm>
            <a:custGeom>
              <a:avLst/>
              <a:gdLst/>
              <a:ahLst/>
              <a:cxnLst/>
              <a:rect l="l" t="t" r="r" b="b"/>
              <a:pathLst>
                <a:path w="601136" h="676125">
                  <a:moveTo>
                    <a:pt x="0" y="0"/>
                  </a:moveTo>
                  <a:lnTo>
                    <a:pt x="601137" y="0"/>
                  </a:lnTo>
                  <a:lnTo>
                    <a:pt x="601137" y="676124"/>
                  </a:lnTo>
                  <a:lnTo>
                    <a:pt x="0" y="676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396551" y="1303785"/>
              <a:ext cx="6589063" cy="779475"/>
            </a:xfrm>
            <a:custGeom>
              <a:avLst/>
              <a:gdLst/>
              <a:ahLst/>
              <a:cxnLst/>
              <a:rect l="l" t="t" r="r" b="b"/>
              <a:pathLst>
                <a:path w="6589063" h="779475">
                  <a:moveTo>
                    <a:pt x="0" y="0"/>
                  </a:moveTo>
                  <a:lnTo>
                    <a:pt x="6589062" y="0"/>
                  </a:lnTo>
                  <a:lnTo>
                    <a:pt x="6589062" y="779475"/>
                  </a:lnTo>
                  <a:lnTo>
                    <a:pt x="0" y="779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69129" r="-30615"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371871" y="484030"/>
              <a:ext cx="10609568" cy="680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Es un código que se le asigna a cada una de las cuentas contables con el fin de identificar si son relevantes para el presupuesto.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396551" y="-28575"/>
              <a:ext cx="4151896" cy="503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36"/>
                </a:lnSpc>
              </a:pPr>
              <a:r>
                <a:rPr lang="en-US" sz="237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POSPRE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60810" y="6289166"/>
            <a:ext cx="8986079" cy="1727782"/>
            <a:chOff x="0" y="0"/>
            <a:chExt cx="11981439" cy="230370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122874"/>
              <a:ext cx="1106257" cy="1106257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DB3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061" tIns="45061" rIns="45061" bIns="45061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232629" y="346515"/>
              <a:ext cx="641000" cy="606546"/>
            </a:xfrm>
            <a:custGeom>
              <a:avLst/>
              <a:gdLst/>
              <a:ahLst/>
              <a:cxnLst/>
              <a:rect l="l" t="t" r="r" b="b"/>
              <a:pathLst>
                <a:path w="641000" h="606546">
                  <a:moveTo>
                    <a:pt x="0" y="0"/>
                  </a:moveTo>
                  <a:lnTo>
                    <a:pt x="640999" y="0"/>
                  </a:lnTo>
                  <a:lnTo>
                    <a:pt x="640999" y="606546"/>
                  </a:lnTo>
                  <a:lnTo>
                    <a:pt x="0" y="6065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6621754" y="1057861"/>
              <a:ext cx="5359685" cy="825515"/>
            </a:xfrm>
            <a:custGeom>
              <a:avLst/>
              <a:gdLst/>
              <a:ahLst/>
              <a:cxnLst/>
              <a:rect l="l" t="t" r="r" b="b"/>
              <a:pathLst>
                <a:path w="5359685" h="825515">
                  <a:moveTo>
                    <a:pt x="0" y="0"/>
                  </a:moveTo>
                  <a:lnTo>
                    <a:pt x="5359685" y="0"/>
                  </a:lnTo>
                  <a:lnTo>
                    <a:pt x="5359685" y="825515"/>
                  </a:lnTo>
                  <a:lnTo>
                    <a:pt x="0" y="825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45385" y="549076"/>
              <a:ext cx="10579085" cy="3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 centro gestor es su equivalente al centro de responsabilidad, está compuesto por 10 dígitos.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345385" y="-28575"/>
              <a:ext cx="5480801" cy="503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36"/>
                </a:lnSpc>
              </a:pPr>
              <a:r>
                <a:rPr lang="en-US" sz="237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CEGE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345385" y="912454"/>
              <a:ext cx="5035069" cy="139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 el módulo de FM, el CEGE, se homologa con el CECO, incluso, las cuentas de balance deberán ejecutarse a nivel de CEGE = centro de responsabilidad.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60810" y="8302698"/>
            <a:ext cx="8986079" cy="1525802"/>
            <a:chOff x="0" y="0"/>
            <a:chExt cx="11981439" cy="2034403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106257" cy="1106257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DE466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061" tIns="45061" rIns="45061" bIns="45061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218413" y="224546"/>
              <a:ext cx="669431" cy="657165"/>
            </a:xfrm>
            <a:custGeom>
              <a:avLst/>
              <a:gdLst/>
              <a:ahLst/>
              <a:cxnLst/>
              <a:rect l="l" t="t" r="r" b="b"/>
              <a:pathLst>
                <a:path w="669431" h="657165">
                  <a:moveTo>
                    <a:pt x="0" y="0"/>
                  </a:moveTo>
                  <a:lnTo>
                    <a:pt x="669431" y="0"/>
                  </a:lnTo>
                  <a:lnTo>
                    <a:pt x="669431" y="657165"/>
                  </a:lnTo>
                  <a:lnTo>
                    <a:pt x="0" y="657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7751082" y="553129"/>
              <a:ext cx="4230357" cy="1442774"/>
            </a:xfrm>
            <a:custGeom>
              <a:avLst/>
              <a:gdLst/>
              <a:ahLst/>
              <a:cxnLst/>
              <a:rect l="l" t="t" r="r" b="b"/>
              <a:pathLst>
                <a:path w="4230357" h="1442774">
                  <a:moveTo>
                    <a:pt x="0" y="0"/>
                  </a:moveTo>
                  <a:lnTo>
                    <a:pt x="4230357" y="0"/>
                  </a:lnTo>
                  <a:lnTo>
                    <a:pt x="4230357" y="1442774"/>
                  </a:lnTo>
                  <a:lnTo>
                    <a:pt x="0" y="1442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383730" y="643148"/>
              <a:ext cx="5927759" cy="139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Serán utilizados para identificar la vigencia actual y las vigencias futuras. La pospre de costo gasto, asociada a un fondo de proyectos es su equivalente a la cuenta auxiliar 0155XXX.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345385" y="-3551"/>
              <a:ext cx="5233820" cy="503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36"/>
                </a:lnSpc>
              </a:pPr>
              <a:r>
                <a:rPr lang="en-US" sz="237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FONDOS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455462" y="7161959"/>
            <a:ext cx="7594497" cy="2715064"/>
            <a:chOff x="0" y="0"/>
            <a:chExt cx="10125996" cy="36200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1106257" cy="1106257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FB8C4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061" tIns="45061" rIns="45061" bIns="45061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197277" y="156925"/>
              <a:ext cx="674231" cy="674231"/>
            </a:xfrm>
            <a:custGeom>
              <a:avLst/>
              <a:gdLst/>
              <a:ahLst/>
              <a:cxnLst/>
              <a:rect l="l" t="t" r="r" b="b"/>
              <a:pathLst>
                <a:path w="674231" h="674231">
                  <a:moveTo>
                    <a:pt x="0" y="0"/>
                  </a:moveTo>
                  <a:lnTo>
                    <a:pt x="674231" y="0"/>
                  </a:lnTo>
                  <a:lnTo>
                    <a:pt x="674231" y="674231"/>
                  </a:lnTo>
                  <a:lnTo>
                    <a:pt x="0" y="674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1625589" y="2415705"/>
              <a:ext cx="7527374" cy="1204380"/>
            </a:xfrm>
            <a:custGeom>
              <a:avLst/>
              <a:gdLst/>
              <a:ahLst/>
              <a:cxnLst/>
              <a:rect l="l" t="t" r="r" b="b"/>
              <a:pathLst>
                <a:path w="7527374" h="1204380">
                  <a:moveTo>
                    <a:pt x="0" y="0"/>
                  </a:moveTo>
                  <a:lnTo>
                    <a:pt x="7527374" y="0"/>
                  </a:lnTo>
                  <a:lnTo>
                    <a:pt x="7527374" y="1204380"/>
                  </a:lnTo>
                  <a:lnTo>
                    <a:pt x="0" y="1204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347557" y="505504"/>
              <a:ext cx="8480313" cy="680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Grupo EPM se utilizará para identificar los proyectos que se derivan  de los Elementos PEP.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347557" y="7609"/>
              <a:ext cx="6607237" cy="504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36"/>
                </a:lnSpc>
              </a:pPr>
              <a:r>
                <a:rPr lang="en-US" sz="237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PROGRAMA DE FINANCIACIÓN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347557" y="1230655"/>
              <a:ext cx="8778439" cy="103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Existen dos alternativas:</a:t>
              </a:r>
            </a:p>
            <a:p>
              <a:pPr marL="304340" lvl="1" indent="-152170" algn="l">
                <a:lnSpc>
                  <a:spcPts val="2156"/>
                </a:lnSpc>
                <a:buFont typeface="Arial"/>
                <a:buChar char="•"/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GENÉRICO</a:t>
              </a:r>
            </a:p>
            <a:p>
              <a:pPr marL="304340" lvl="1" indent="-152170" algn="l">
                <a:lnSpc>
                  <a:spcPts val="2156"/>
                </a:lnSpc>
                <a:buFont typeface="Arial"/>
                <a:buChar char="•"/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Elemento PEP nivel 2. de la estructura definida en el módulo de proyectos (PS)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0455462" y="4313807"/>
            <a:ext cx="4949601" cy="829693"/>
            <a:chOff x="0" y="0"/>
            <a:chExt cx="6599468" cy="1106257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1106257" cy="1106257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63DF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061" tIns="45061" rIns="45061" bIns="45061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51" name="Freeform 51"/>
            <p:cNvSpPr/>
            <p:nvPr/>
          </p:nvSpPr>
          <p:spPr>
            <a:xfrm>
              <a:off x="244375" y="168796"/>
              <a:ext cx="666615" cy="740683"/>
            </a:xfrm>
            <a:custGeom>
              <a:avLst/>
              <a:gdLst/>
              <a:ahLst/>
              <a:cxnLst/>
              <a:rect l="l" t="t" r="r" b="b"/>
              <a:pathLst>
                <a:path w="666615" h="740683">
                  <a:moveTo>
                    <a:pt x="0" y="0"/>
                  </a:moveTo>
                  <a:lnTo>
                    <a:pt x="666615" y="0"/>
                  </a:lnTo>
                  <a:lnTo>
                    <a:pt x="666615" y="740683"/>
                  </a:lnTo>
                  <a:lnTo>
                    <a:pt x="0" y="740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454681" y="618124"/>
              <a:ext cx="5144787" cy="3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Vigencia de los recursos.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1406722" y="-28575"/>
              <a:ext cx="5192745" cy="503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36"/>
                </a:lnSpc>
              </a:pPr>
              <a:r>
                <a:rPr lang="en-US" sz="237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PERIODO PRESUPUESTAL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3669652" y="1667112"/>
            <a:ext cx="7924486" cy="377826"/>
            <a:chOff x="0" y="0"/>
            <a:chExt cx="10565981" cy="503768"/>
          </a:xfrm>
        </p:grpSpPr>
        <p:sp>
          <p:nvSpPr>
            <p:cNvPr id="55" name="TextBox 55"/>
            <p:cNvSpPr txBox="1"/>
            <p:nvPr/>
          </p:nvSpPr>
          <p:spPr>
            <a:xfrm>
              <a:off x="3199467" y="61892"/>
              <a:ext cx="7366515" cy="399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6"/>
                </a:lnSpc>
              </a:pPr>
              <a:r>
                <a:rPr lang="en-US" sz="2100">
                  <a:solidFill>
                    <a:srgbClr val="1C1C1A"/>
                  </a:solidFill>
                  <a:latin typeface="Roboto"/>
                  <a:ea typeface="Roboto"/>
                  <a:cs typeface="Roboto"/>
                  <a:sym typeface="Roboto"/>
                </a:rPr>
                <a:t>| Rubro Presupuestal | Llave Presupuestaria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28575"/>
              <a:ext cx="3511749" cy="475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0"/>
                </a:lnSpc>
              </a:pPr>
              <a:r>
                <a:rPr lang="en-US" sz="2500" b="1">
                  <a:solidFill>
                    <a:srgbClr val="1C1C1A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Datos Maestros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455462" y="5411407"/>
            <a:ext cx="6401869" cy="1482646"/>
            <a:chOff x="0" y="0"/>
            <a:chExt cx="8535825" cy="1976861"/>
          </a:xfrm>
        </p:grpSpPr>
        <p:grpSp>
          <p:nvGrpSpPr>
            <p:cNvPr id="58" name="Group 58"/>
            <p:cNvGrpSpPr/>
            <p:nvPr/>
          </p:nvGrpSpPr>
          <p:grpSpPr>
            <a:xfrm>
              <a:off x="0" y="53955"/>
              <a:ext cx="1106257" cy="1106257"/>
              <a:chOff x="0" y="0"/>
              <a:chExt cx="812800" cy="8128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7B85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061" tIns="45061" rIns="45061" bIns="45061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61" name="Freeform 61"/>
            <p:cNvSpPr/>
            <p:nvPr/>
          </p:nvSpPr>
          <p:spPr>
            <a:xfrm>
              <a:off x="103624" y="259620"/>
              <a:ext cx="899009" cy="694689"/>
            </a:xfrm>
            <a:custGeom>
              <a:avLst/>
              <a:gdLst/>
              <a:ahLst/>
              <a:cxnLst/>
              <a:rect l="l" t="t" r="r" b="b"/>
              <a:pathLst>
                <a:path w="899009" h="694689">
                  <a:moveTo>
                    <a:pt x="0" y="0"/>
                  </a:moveTo>
                  <a:lnTo>
                    <a:pt x="899009" y="0"/>
                  </a:lnTo>
                  <a:lnTo>
                    <a:pt x="899009" y="694689"/>
                  </a:lnTo>
                  <a:lnTo>
                    <a:pt x="0" y="694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1347557" y="-28575"/>
              <a:ext cx="5251910" cy="503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36"/>
                </a:lnSpc>
              </a:pPr>
              <a:r>
                <a:rPr lang="en-US" sz="2372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ÁREA FUNCIONAL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398357" y="585606"/>
              <a:ext cx="7137468" cy="139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56"/>
                </a:lnSpc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Dato maestro que permite identificar los gastos, según funciones internas. Existen dos parámetros:</a:t>
              </a:r>
            </a:p>
            <a:p>
              <a:pPr marL="304340" lvl="1" indent="-152170" algn="l">
                <a:lnSpc>
                  <a:spcPts val="2156"/>
                </a:lnSpc>
                <a:buFont typeface="Arial"/>
                <a:buChar char="•"/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GENÉRICA</a:t>
              </a:r>
            </a:p>
            <a:p>
              <a:pPr marL="304340" lvl="1" indent="-152170" algn="l">
                <a:lnSpc>
                  <a:spcPts val="2156"/>
                </a:lnSpc>
                <a:buFont typeface="Arial"/>
                <a:buChar char="•"/>
              </a:pPr>
              <a:r>
                <a:rPr lang="en-US" sz="140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INTERNEGOC. Permite identificar las transacciones internas</a:t>
              </a:r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6669095" y="5119272"/>
            <a:ext cx="2777794" cy="77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08"/>
              </a:lnSpc>
            </a:pPr>
            <a:r>
              <a:rPr lang="en-US" sz="140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Pueden ser: </a:t>
            </a:r>
          </a:p>
          <a:p>
            <a:pPr marL="304338" lvl="1" indent="-152169" algn="just">
              <a:lnSpc>
                <a:spcPts val="1508"/>
              </a:lnSpc>
              <a:buFont typeface="Arial"/>
              <a:buChar char="•"/>
            </a:pPr>
            <a:r>
              <a:rPr lang="en-US" sz="140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Reales</a:t>
            </a:r>
            <a:r>
              <a:rPr lang="en-US" sz="140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Ingreso y Gasto</a:t>
            </a:r>
          </a:p>
          <a:p>
            <a:pPr marL="304338" lvl="1" indent="-152169" algn="just">
              <a:lnSpc>
                <a:spcPts val="1508"/>
              </a:lnSpc>
              <a:buFont typeface="Arial"/>
              <a:buChar char="•"/>
            </a:pPr>
            <a:r>
              <a:rPr lang="en-US" sz="140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Técnicas</a:t>
            </a:r>
            <a:r>
              <a:rPr lang="en-US" sz="140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Cajas, bancos, CXP </a:t>
            </a:r>
          </a:p>
          <a:p>
            <a:pPr marL="304338" lvl="1" indent="-152169" algn="just">
              <a:lnSpc>
                <a:spcPts val="1508"/>
              </a:lnSpc>
              <a:buFont typeface="Arial"/>
              <a:buChar char="•"/>
            </a:pPr>
            <a:r>
              <a:rPr lang="en-US" sz="140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Estadísticas</a:t>
            </a:r>
            <a:r>
              <a:rPr lang="en-US" sz="140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Patrimonio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ebbfa72-b3b6-4c1f-8b23-058d4f67f013}" enabled="1" method="Privileged" siteId="{bf1ce8b5-5d39-4bc5-ad6e-07b3e4d7d67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26944</TotalTime>
  <Words>1228</Words>
  <Application>Microsoft Office PowerPoint</Application>
  <PresentationFormat>Custom</PresentationFormat>
  <Paragraphs>197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imputación</dc:title>
  <dc:creator>JUAN MARIO SALAZAR MEDINA</dc:creator>
  <cp:lastModifiedBy>JUAN MARIO SALAZAR MEDINA</cp:lastModifiedBy>
  <cp:revision>16</cp:revision>
  <dcterms:created xsi:type="dcterms:W3CDTF">2006-08-16T00:00:00Z</dcterms:created>
  <dcterms:modified xsi:type="dcterms:W3CDTF">2026-06-05T18:10:09Z</dcterms:modified>
  <dc:identifier>DAGv5LiGbMw</dc:identifier>
</cp:coreProperties>
</file>