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13" r:id="rId6"/>
    <p:sldId id="315" r:id="rId7"/>
    <p:sldId id="278" r:id="rId8"/>
    <p:sldId id="280" r:id="rId9"/>
    <p:sldId id="279" r:id="rId10"/>
    <p:sldId id="281" r:id="rId11"/>
    <p:sldId id="277" r:id="rId12"/>
    <p:sldId id="282" r:id="rId13"/>
    <p:sldId id="272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C9C"/>
    <a:srgbClr val="7AD400"/>
    <a:srgbClr val="007934"/>
    <a:srgbClr val="64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1" autoAdjust="0"/>
    <p:restoredTop sz="93690" autoAdjust="0"/>
  </p:normalViewPr>
  <p:slideViewPr>
    <p:cSldViewPr snapToGrid="0">
      <p:cViewPr varScale="1">
        <p:scale>
          <a:sx n="77" d="100"/>
          <a:sy n="77" d="100"/>
        </p:scale>
        <p:origin x="84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1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77C3A33-E1D6-4161-3314-2EF8C3A75C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9199ED-3FDC-C940-6AC5-4D98EB70F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3D36C-151A-4C7A-AF32-F862C780BF19}" type="datetimeFigureOut">
              <a:rPr lang="es-ES" smtClean="0"/>
              <a:t>22/12/2025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0037BB-B11C-6900-A91C-6372E1CE26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613E8E-A5BA-9CD2-87A1-E3CB51CBB1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41CCE-B0E4-4944-AAFA-94EFF9DC7E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53045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2B3DE-2547-42F5-858D-6F8A8B035A3A}" type="datetimeFigureOut">
              <a:rPr lang="es-CO" smtClean="0"/>
              <a:t>22/12/2025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22C52-DBF0-4EED-BFFE-943508295E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973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22C52-DBF0-4EED-BFFE-943508295EB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827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22C52-DBF0-4EED-BFFE-943508295EB0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941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F82E2-8FA5-485C-161A-39ABD4DEB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1EC5208-13B0-5AB7-016A-E389E1B8D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2DBD5D1-6CBA-B780-1A02-336448A25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77375A-8808-9336-8040-2A8BC2817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22C52-DBF0-4EED-BFFE-943508295EB0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200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79893-3C98-7570-85DB-68D7E896A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582AB2-C008-8E6D-8C3F-24EF0E1AA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3E161AF-01E6-E3B5-5B41-96067FA5F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861A0A-19E3-CDE0-2BC4-F98835ADE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22C52-DBF0-4EED-BFFE-943508295EB0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074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A5CC5-D717-C6CF-AFE8-21D286736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72808CD-EFEF-CC48-33C9-F591E9D01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BBFD0A8-E6BC-0FC9-3D89-F333F2E3B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0E51A2-2550-EF6F-1675-2A0A192ED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22C52-DBF0-4EED-BFFE-943508295EB0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7171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204DD-DE73-D851-F341-EEE6DD92A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90BB79D-053B-B9A4-5AF6-0302E32B6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2709B4A-EDB1-55AB-79CE-10F2CDB87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4F8F6B-247A-029D-2945-0CDC3B171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22C52-DBF0-4EED-BFFE-943508295EB0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5326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E7E83-8A20-F669-0E46-1486FAAB5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21D0FBD-7B3C-92AF-739D-F7DDAF742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7C7EA02-44A9-A3CF-F280-0B9D36AA2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AD4956-6F25-F118-592E-23E0FDF75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22C52-DBF0-4EED-BFFE-943508295EB0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5507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C00AE-CD05-97E8-E82B-E45727D74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B71A693-47DA-4811-E4FC-50B318990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EB54956-600E-C999-9400-53E86F199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0774C9-F44D-6950-7B80-9A42C4AC6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22C52-DBF0-4EED-BFFE-943508295EB0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366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61FB9-809C-7774-09EA-21F79B428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668" y="3112001"/>
            <a:ext cx="3530152" cy="945890"/>
          </a:xfrm>
        </p:spPr>
        <p:txBody>
          <a:bodyPr anchor="b">
            <a:noAutofit/>
          </a:bodyPr>
          <a:lstStyle>
            <a:lvl1pPr algn="ctr">
              <a:defRPr sz="7200" spc="30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Titular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5C09A9-5FC5-FADA-6936-9A9D5E99D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7127" y="4150253"/>
            <a:ext cx="4507345" cy="65320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46363"/>
                </a:solidFill>
                <a:latin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8C0D50D-E9DF-6D01-1D08-CD7BDFC40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7818" y="6106388"/>
            <a:ext cx="3066471" cy="38174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3B72545-B9CD-5D36-8DD4-FD42CC7446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32218" cy="4932218"/>
          </a:xfrm>
          <a:prstGeom prst="rect">
            <a:avLst/>
          </a:prstGeom>
        </p:spPr>
      </p:pic>
      <p:pic>
        <p:nvPicPr>
          <p:cNvPr id="5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FE806B62-F694-A899-C019-2CA50EFD2CC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88" y="1084047"/>
            <a:ext cx="2408512" cy="1088765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EAE3F63F-1B26-F7E0-5131-F2CFE70209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0555" y="5882640"/>
            <a:ext cx="2447925" cy="46736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</a:lstStyle>
          <a:p>
            <a:pPr lvl="0"/>
            <a:r>
              <a:rPr lang="es-ES" dirty="0"/>
              <a:t>Fecha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470602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549666"/>
            <a:ext cx="4878388" cy="472041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A809D6E-B0A8-721F-B129-C709966D4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56422" y="1549666"/>
            <a:ext cx="5098966" cy="47324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45EE91BF-FCCC-F418-3E01-643AFF199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4400C81B-A1E0-06AD-E424-EC5EA322B3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F118244-E9DA-945C-55FC-2BC64F12C2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62A37781-C5ED-E88A-61F5-480175882F2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8F7CCD05-8EB5-F0F2-558A-2077FFE1E28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53437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7FEB267-82B4-304E-EB7E-F4A541558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2C0A9AE-2CAD-E3BB-2E37-79BBF79AB3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493240A-96FD-8C6F-C296-042B7656BD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5AF5092D-DD3D-83AE-6FEC-DCE02459371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BF765287-C277-29B9-84EC-8F9D5817BE3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9802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945" y="3281808"/>
            <a:ext cx="3932237" cy="573296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Contacto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1DB0E-9A2E-1A36-3BCD-0AD495739F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1945" y="4064602"/>
            <a:ext cx="4340351" cy="416615"/>
          </a:xfrm>
        </p:spPr>
        <p:txBody>
          <a:bodyPr/>
          <a:lstStyle>
            <a:lvl1pPr marL="0" indent="0">
              <a:buNone/>
              <a:defRPr sz="18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Nombre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F2730941-A9D4-593C-A93A-3064988A585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41944" y="4602013"/>
            <a:ext cx="4340351" cy="416615"/>
          </a:xfrm>
        </p:spPr>
        <p:txBody>
          <a:bodyPr/>
          <a:lstStyle>
            <a:lvl1pPr marL="0" indent="0">
              <a:buNone/>
              <a:defRPr sz="18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Correo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9489B8D5-0640-07D5-9EFD-6FCBC5CF9CC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41943" y="5144444"/>
            <a:ext cx="4340351" cy="416615"/>
          </a:xfrm>
        </p:spPr>
        <p:txBody>
          <a:bodyPr/>
          <a:lstStyle>
            <a:lvl1pPr marL="0" indent="0">
              <a:buNone/>
              <a:defRPr sz="18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Teléfono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FD817B85-4EC8-130B-49FF-7653FEB83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BF6A2CD3-000F-E15D-255B-4D628DB61A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B255815-4942-EB0C-36AC-D077334C9A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C0A499C9-7FF4-E48C-E156-AF37B9A8B4A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CDA2BEFA-0983-0644-4A6A-AB6E5BBFF79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60888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373" y="1364974"/>
            <a:ext cx="5591634" cy="2371151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¡</a:t>
            </a:r>
            <a:r>
              <a:rPr lang="en-US" dirty="0"/>
              <a:t>G</a:t>
            </a:r>
            <a:r>
              <a:rPr lang="es-ES" dirty="0" err="1"/>
              <a:t>racias</a:t>
            </a:r>
            <a:r>
              <a:rPr lang="es-ES" dirty="0"/>
              <a:t>!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E0D1618-C1E0-FA36-C109-F9FAC3BA7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948" y="4477405"/>
            <a:ext cx="2755232" cy="204924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1CCFBD0-C9B7-30B0-3F6C-286ABB425A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4" name="Imagen 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9EC8EEB-B135-46BF-3C80-DA275DC230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63" y="4296578"/>
            <a:ext cx="2883992" cy="13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6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229B1F5C-4769-B6C6-F508-92F59B1DE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657" y="1921165"/>
            <a:ext cx="6331483" cy="469447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D061FB9-809C-7774-09EA-21F79B428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7558" y="3530966"/>
            <a:ext cx="3530152" cy="945890"/>
          </a:xfrm>
        </p:spPr>
        <p:txBody>
          <a:bodyPr anchor="b">
            <a:noAutofit/>
          </a:bodyPr>
          <a:lstStyle>
            <a:lvl1pPr algn="ctr">
              <a:defRPr sz="7200" spc="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Titular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5C09A9-5FC5-FADA-6936-9A9D5E99D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961" y="4642560"/>
            <a:ext cx="4507345" cy="65320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46363"/>
                </a:solidFill>
                <a:latin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texto 10">
            <a:extLst>
              <a:ext uri="{FF2B5EF4-FFF2-40B4-BE49-F238E27FC236}">
                <a16:creationId xmlns:a16="http://schemas.microsoft.com/office/drawing/2014/main" id="{71DC6EB3-89D8-2B5A-85D4-37262AB1CC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0555" y="5882640"/>
            <a:ext cx="2447925" cy="46736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</a:lstStyle>
          <a:p>
            <a:pPr lvl="0"/>
            <a:r>
              <a:rPr lang="es-ES" dirty="0"/>
              <a:t>Fecha</a:t>
            </a:r>
            <a:endParaRPr lang="es-CO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3BBF306-01E4-9628-65EF-9719176347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7818" y="6106388"/>
            <a:ext cx="3066471" cy="3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11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DA321-8FEB-DC6B-F08F-DDD810593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169" y="1734328"/>
            <a:ext cx="2948182" cy="951722"/>
          </a:xfrm>
        </p:spPr>
        <p:txBody>
          <a:bodyPr anchor="ctr">
            <a:noAutofit/>
          </a:bodyPr>
          <a:lstStyle>
            <a:lvl1pPr>
              <a:defRPr sz="66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Titular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383C43-9B71-8815-57EE-9BBF171DC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6218" y="3369740"/>
            <a:ext cx="3574473" cy="24151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86D7EA86-A326-E2EE-428D-B84187701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C25C18-B47C-3A9C-BA71-B97561ACA5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4582" y="939511"/>
            <a:ext cx="6204374" cy="5369905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8DD8495B-0686-6295-5CFD-01D997EE1F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34" name="Subtítulo 2">
            <a:extLst>
              <a:ext uri="{FF2B5EF4-FFF2-40B4-BE49-F238E27FC236}">
                <a16:creationId xmlns:a16="http://schemas.microsoft.com/office/drawing/2014/main" id="{1BC80DC9-1634-3593-D542-0229D2F337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7170" y="2686050"/>
            <a:ext cx="3593522" cy="53513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46363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Titular</a:t>
            </a:r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FD3FED75-5ED2-8C1A-2541-9E6B837C2A6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3574473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6E3BB239-284F-32E6-AA16-B15419B9EBF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3574473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83444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DA321-8FEB-DC6B-F08F-DDD810593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3643" y="2958958"/>
            <a:ext cx="4186381" cy="951722"/>
          </a:xfrm>
        </p:spPr>
        <p:txBody>
          <a:bodyPr anchor="ctr">
            <a:noAutofit/>
          </a:bodyPr>
          <a:lstStyle>
            <a:lvl1pPr algn="r">
              <a:defRPr sz="7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Titular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383C43-9B71-8815-57EE-9BBF171DC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7918" y="4735657"/>
            <a:ext cx="4272105" cy="106506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61E352FC-7FF1-1218-F2C8-3600BF673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8314" y="4735657"/>
            <a:ext cx="45719" cy="21553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8DD8495B-0686-6295-5CFD-01D997EE1F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19B5439-13DE-64E7-DD2C-4EEE1E3BC1E3}"/>
              </a:ext>
            </a:extLst>
          </p:cNvPr>
          <p:cNvSpPr txBox="1"/>
          <p:nvPr userDrawn="1"/>
        </p:nvSpPr>
        <p:spPr>
          <a:xfrm>
            <a:off x="731837" y="742950"/>
            <a:ext cx="112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rPr>
              <a:t>Tema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A6FB961-AC77-55AF-9733-1D368B180251}"/>
              </a:ext>
            </a:extLst>
          </p:cNvPr>
          <p:cNvSpPr txBox="1"/>
          <p:nvPr userDrawn="1"/>
        </p:nvSpPr>
        <p:spPr>
          <a:xfrm>
            <a:off x="750887" y="523875"/>
            <a:ext cx="112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Capitular</a:t>
            </a:r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2F076D83-E756-9946-DF7E-0C77040D0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96463" y="3952377"/>
            <a:ext cx="3833560" cy="783279"/>
          </a:xfrm>
        </p:spPr>
        <p:txBody>
          <a:bodyPr>
            <a:noAutofit/>
          </a:bodyPr>
          <a:lstStyle>
            <a:lvl1pPr marL="0" indent="0" algn="r">
              <a:buNone/>
              <a:defRPr sz="5400">
                <a:solidFill>
                  <a:srgbClr val="646363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Titular</a:t>
            </a:r>
          </a:p>
        </p:txBody>
      </p:sp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BB35C44C-A7F0-1160-478B-8EC8EF1A68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14" y="677647"/>
            <a:ext cx="2408512" cy="10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0576" y="1696848"/>
            <a:ext cx="3932237" cy="57329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1DB0E-9A2E-1A36-3BCD-0AD495739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8226" y="2597841"/>
            <a:ext cx="4340351" cy="2479089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C0F8ECAD-34FA-4359-2B25-5313EFD02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055" y="2696211"/>
            <a:ext cx="45719" cy="21553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C561E2F-0342-20DF-F1C0-8CA078FD18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2BF7261-8CFA-D22A-9182-E706DB2AA8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D252447-4017-58AE-A1F5-F29C3BF7C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0A7D2203-6B0E-B8E9-AC19-063353735F3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506333E7-392A-1AC2-2502-5080D32E5CE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417327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462" y="1437231"/>
            <a:ext cx="10515600" cy="597401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958" y="2189747"/>
            <a:ext cx="8590547" cy="323102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8C47FF6-1408-50BB-6502-76F0E1253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44F919F-A7D7-6949-D789-A95AD85A72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055B5E0-743D-1C13-EE65-75428B127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472C1CB5-BA97-84CF-7796-D594CBD73CC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88BDC88B-48F7-CEBC-98B9-AF96AE4F7AFC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95004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462" y="1437231"/>
            <a:ext cx="10515600" cy="597401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77715"/>
            <a:ext cx="4878388" cy="409236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A809D6E-B0A8-721F-B129-C709966D4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8610" y="2189747"/>
            <a:ext cx="5026777" cy="409236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D8A0E84-B84B-2A5F-470D-897D851D7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921300D-0B0C-DCDD-9924-41E76CBB33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9C74AB4-DBC8-7836-D026-EF65B6374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777A6BE3-7528-6662-8FA5-A14E3508683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0993DAE8-326A-0AFD-168B-2461AAA031F0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28882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1" y="1342673"/>
            <a:ext cx="10340725" cy="492741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89CFBF5-3199-384A-48CF-5BDAADCC41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FC30D1AA-4784-71A4-F118-8C21DE28A3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30F6531-87A8-24A2-8418-C0573306E4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87580A36-F0B7-E81A-2D02-872285495BC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D1966D40-20B9-91B7-2C61-4A240FF58172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26897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con contene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329504"/>
            <a:ext cx="10515600" cy="498082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5214F85D-043F-5B94-98FF-918E708F6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30909"/>
            <a:ext cx="10515600" cy="49808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D3F79702-5D76-FBC9-C46C-8E030D7F820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60280" y="3464698"/>
            <a:ext cx="1650574" cy="1191523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D772DD30-FDC4-EB79-21C0-13AFD1A4B09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797174" y="3452562"/>
            <a:ext cx="1650574" cy="1203659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37CDB89-5ABB-E632-D89D-7C62B065D89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620584" y="3464698"/>
            <a:ext cx="1650574" cy="1191523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146DE8AC-C2A3-DB84-EFE2-FC902E3B4D1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9443994" y="3464698"/>
            <a:ext cx="1650574" cy="1191524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3D618DAC-FA6C-02E9-C44C-CD83C863596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213986" y="4800807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A967DAD1-DFFE-E3D7-DD7E-8A6FD36817A5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050880" y="4788671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02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C7F25955-3670-F515-0D08-814B232AE15F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7856331" y="4788670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03</a:t>
            </a:r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D1A5F168-0E71-B77E-9DE3-63C4F6EEFC1E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697700" y="4800807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04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29A6F0A-D935-9DED-763E-D6D90D7323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6E888B4-BCE0-B86D-73AF-E93B1DB500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815C34C-1D42-D33B-54D1-1827072501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31F6CA8B-679D-A944-D1B4-03A276EF32B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6D09F725-54DB-6E0B-9891-06C11D70582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6539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2000">
              <a:schemeClr val="bg1"/>
            </a:gs>
            <a:gs pos="53000">
              <a:srgbClr val="FFFFFF"/>
            </a:gs>
            <a:gs pos="88000">
              <a:schemeClr val="bg1"/>
            </a:gs>
            <a:gs pos="100000">
              <a:schemeClr val="bg1">
                <a:lumMod val="9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5115C9-20CC-ACFF-6FB1-CAA23E92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D82BD1-1D5D-7B5E-F3EF-DC89494C9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9DE00E-77B2-1E93-0808-4CD2D7B24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78E06E-8F37-41AA-9C3D-3453605617DE}" type="datetimeFigureOut">
              <a:rPr lang="es-ES" smtClean="0"/>
              <a:t>22/12/2025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2AE8FB-C3E8-C806-285A-97B2C3360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E187F4-E80F-8AA1-026B-2675D13E2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ED0137-3E57-4958-8EDD-D1CB64DA0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39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56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55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B25D17C0-6431-F1CE-CE31-578AD9E5B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2337" y="4402916"/>
            <a:ext cx="4603101" cy="945890"/>
          </a:xfrm>
        </p:spPr>
        <p:txBody>
          <a:bodyPr/>
          <a:lstStyle/>
          <a:p>
            <a:r>
              <a:rPr lang="es-ES" sz="4000" dirty="0"/>
              <a:t>Desarrollo extracción de saldos SAP</a:t>
            </a:r>
            <a:endParaRPr lang="es-CO" sz="400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5A4126C-4E29-C355-E0C2-373E1B9C83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Diciembre 2025</a:t>
            </a: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A536087-6B6A-BDAF-A469-CD0E5106CA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825" y="286439"/>
            <a:ext cx="4603102" cy="4517020"/>
          </a:xfrm>
          <a:prstGeom prst="flowChartConnector">
            <a:avLst/>
          </a:prstGeom>
          <a:ln w="57150">
            <a:solidFill>
              <a:srgbClr val="007934"/>
            </a:solidFill>
          </a:ln>
        </p:spPr>
      </p:pic>
    </p:spTree>
    <p:extLst>
      <p:ext uri="{BB962C8B-B14F-4D97-AF65-F5344CB8AC3E}">
        <p14:creationId xmlns:p14="http://schemas.microsoft.com/office/powerpoint/2010/main" val="10634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44A7B0B-6CE1-02BD-C354-653A5916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183" y="875117"/>
            <a:ext cx="5591634" cy="2371151"/>
          </a:xfrm>
        </p:spPr>
        <p:txBody>
          <a:bodyPr/>
          <a:lstStyle/>
          <a:p>
            <a:r>
              <a:rPr lang="es-ES" dirty="0"/>
              <a:t>¡Gracias!</a:t>
            </a:r>
            <a:endParaRPr lang="es-CO" dirty="0"/>
          </a:p>
        </p:txBody>
      </p:sp>
      <p:pic>
        <p:nvPicPr>
          <p:cNvPr id="2" name="Imagen 1" descr="Un puente sobre un cuerpo de agua junto a una montaña&#10;&#10;Descripción generada automáticamente con confianza media">
            <a:extLst>
              <a:ext uri="{FF2B5EF4-FFF2-40B4-BE49-F238E27FC236}">
                <a16:creationId xmlns:a16="http://schemas.microsoft.com/office/drawing/2014/main" id="{69972D30-5A9F-5ECC-94FC-7A8CEF130A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75" y="4088058"/>
            <a:ext cx="4339541" cy="2769942"/>
          </a:xfrm>
          <a:prstGeom prst="round2DiagRect">
            <a:avLst>
              <a:gd name="adj1" fmla="val 43518"/>
              <a:gd name="adj2" fmla="val 0"/>
            </a:avLst>
          </a:prstGeom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14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A1BD1-4509-09DB-26BA-F77AF3946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9CC69EE-2CBD-BD69-DA12-9547A8E7794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47159" y="529653"/>
            <a:ext cx="8810310" cy="535132"/>
          </a:xfrm>
        </p:spPr>
        <p:txBody>
          <a:bodyPr/>
          <a:lstStyle/>
          <a:p>
            <a:r>
              <a:rPr lang="es-ES" sz="2400" dirty="0"/>
              <a:t>Extracción de saldos SAP</a:t>
            </a:r>
          </a:p>
        </p:txBody>
      </p:sp>
      <p:sp>
        <p:nvSpPr>
          <p:cNvPr id="18" name="Freeform: Shape 5">
            <a:extLst>
              <a:ext uri="{FF2B5EF4-FFF2-40B4-BE49-F238E27FC236}">
                <a16:creationId xmlns:a16="http://schemas.microsoft.com/office/drawing/2014/main" id="{C434890C-2AC9-B63B-9B1F-5209FE1AF7A5}"/>
              </a:ext>
            </a:extLst>
          </p:cNvPr>
          <p:cNvSpPr/>
          <p:nvPr/>
        </p:nvSpPr>
        <p:spPr>
          <a:xfrm>
            <a:off x="4133184" y="3840959"/>
            <a:ext cx="2217420" cy="2217420"/>
          </a:xfrm>
          <a:custGeom>
            <a:avLst/>
            <a:gdLst>
              <a:gd name="connsiteX0" fmla="*/ 0 w 2217420"/>
              <a:gd name="connsiteY0" fmla="*/ 0 h 2217420"/>
              <a:gd name="connsiteX1" fmla="*/ 2217420 w 2217420"/>
              <a:gd name="connsiteY1" fmla="*/ 2217420 h 2217420"/>
              <a:gd name="connsiteX2" fmla="*/ 1433473 w 2217420"/>
              <a:gd name="connsiteY2" fmla="*/ 2217420 h 2217420"/>
              <a:gd name="connsiteX3" fmla="*/ 0 w 2217420"/>
              <a:gd name="connsiteY3" fmla="*/ 783947 h 221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420" h="2217420">
                <a:moveTo>
                  <a:pt x="0" y="0"/>
                </a:moveTo>
                <a:cubicBezTo>
                  <a:pt x="1224647" y="0"/>
                  <a:pt x="2217420" y="992773"/>
                  <a:pt x="2217420" y="2217420"/>
                </a:cubicBezTo>
                <a:lnTo>
                  <a:pt x="1433473" y="2217420"/>
                </a:lnTo>
                <a:cubicBezTo>
                  <a:pt x="1433473" y="1425735"/>
                  <a:pt x="791685" y="783947"/>
                  <a:pt x="0" y="78394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7">
            <a:extLst>
              <a:ext uri="{FF2B5EF4-FFF2-40B4-BE49-F238E27FC236}">
                <a16:creationId xmlns:a16="http://schemas.microsoft.com/office/drawing/2014/main" id="{578C9AC8-3497-E0B5-1D52-5F12AB2EEA83}"/>
              </a:ext>
            </a:extLst>
          </p:cNvPr>
          <p:cNvSpPr/>
          <p:nvPr/>
        </p:nvSpPr>
        <p:spPr>
          <a:xfrm flipH="1" flipV="1">
            <a:off x="5568693" y="2406889"/>
            <a:ext cx="2217420" cy="2217420"/>
          </a:xfrm>
          <a:custGeom>
            <a:avLst/>
            <a:gdLst>
              <a:gd name="connsiteX0" fmla="*/ 0 w 2217420"/>
              <a:gd name="connsiteY0" fmla="*/ 0 h 2217420"/>
              <a:gd name="connsiteX1" fmla="*/ 2217420 w 2217420"/>
              <a:gd name="connsiteY1" fmla="*/ 2217420 h 2217420"/>
              <a:gd name="connsiteX2" fmla="*/ 1433473 w 2217420"/>
              <a:gd name="connsiteY2" fmla="*/ 2217420 h 2217420"/>
              <a:gd name="connsiteX3" fmla="*/ 0 w 2217420"/>
              <a:gd name="connsiteY3" fmla="*/ 783947 h 221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420" h="2217420">
                <a:moveTo>
                  <a:pt x="0" y="0"/>
                </a:moveTo>
                <a:cubicBezTo>
                  <a:pt x="1224647" y="0"/>
                  <a:pt x="2217420" y="992773"/>
                  <a:pt x="2217420" y="2217420"/>
                </a:cubicBezTo>
                <a:lnTo>
                  <a:pt x="1433473" y="2217420"/>
                </a:lnTo>
                <a:cubicBezTo>
                  <a:pt x="1433473" y="1425735"/>
                  <a:pt x="791685" y="783947"/>
                  <a:pt x="0" y="78394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8">
            <a:extLst>
              <a:ext uri="{FF2B5EF4-FFF2-40B4-BE49-F238E27FC236}">
                <a16:creationId xmlns:a16="http://schemas.microsoft.com/office/drawing/2014/main" id="{0E4E318F-420B-0888-9FCB-5597A3DA4AD9}"/>
              </a:ext>
            </a:extLst>
          </p:cNvPr>
          <p:cNvSpPr/>
          <p:nvPr/>
        </p:nvSpPr>
        <p:spPr>
          <a:xfrm flipH="1">
            <a:off x="5568693" y="3840959"/>
            <a:ext cx="2217420" cy="2217420"/>
          </a:xfrm>
          <a:custGeom>
            <a:avLst/>
            <a:gdLst>
              <a:gd name="connsiteX0" fmla="*/ 0 w 2217420"/>
              <a:gd name="connsiteY0" fmla="*/ 0 h 2217420"/>
              <a:gd name="connsiteX1" fmla="*/ 2217420 w 2217420"/>
              <a:gd name="connsiteY1" fmla="*/ 2217420 h 2217420"/>
              <a:gd name="connsiteX2" fmla="*/ 1433473 w 2217420"/>
              <a:gd name="connsiteY2" fmla="*/ 2217420 h 2217420"/>
              <a:gd name="connsiteX3" fmla="*/ 0 w 2217420"/>
              <a:gd name="connsiteY3" fmla="*/ 783947 h 221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420" h="2217420">
                <a:moveTo>
                  <a:pt x="0" y="0"/>
                </a:moveTo>
                <a:cubicBezTo>
                  <a:pt x="1224647" y="0"/>
                  <a:pt x="2217420" y="992773"/>
                  <a:pt x="2217420" y="2217420"/>
                </a:cubicBezTo>
                <a:lnTo>
                  <a:pt x="1433473" y="2217420"/>
                </a:lnTo>
                <a:cubicBezTo>
                  <a:pt x="1433473" y="1425735"/>
                  <a:pt x="791685" y="783947"/>
                  <a:pt x="0" y="78394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11">
            <a:extLst>
              <a:ext uri="{FF2B5EF4-FFF2-40B4-BE49-F238E27FC236}">
                <a16:creationId xmlns:a16="http://schemas.microsoft.com/office/drawing/2014/main" id="{BC0A22F4-C2E8-5001-2A8F-D1385FE3BDB1}"/>
              </a:ext>
            </a:extLst>
          </p:cNvPr>
          <p:cNvSpPr/>
          <p:nvPr/>
        </p:nvSpPr>
        <p:spPr>
          <a:xfrm flipV="1">
            <a:off x="4133184" y="2406889"/>
            <a:ext cx="1826465" cy="2217420"/>
          </a:xfrm>
          <a:custGeom>
            <a:avLst/>
            <a:gdLst>
              <a:gd name="connsiteX0" fmla="*/ 1433473 w 1826465"/>
              <a:gd name="connsiteY0" fmla="*/ 2217420 h 2217420"/>
              <a:gd name="connsiteX1" fmla="*/ 1435509 w 1826465"/>
              <a:gd name="connsiteY1" fmla="*/ 2217420 h 2217420"/>
              <a:gd name="connsiteX2" fmla="*/ 1814210 w 1826465"/>
              <a:gd name="connsiteY2" fmla="*/ 977640 h 2217420"/>
              <a:gd name="connsiteX3" fmla="*/ 1826465 w 1826465"/>
              <a:gd name="connsiteY3" fmla="*/ 961251 h 2217420"/>
              <a:gd name="connsiteX4" fmla="*/ 1711069 w 1826465"/>
              <a:gd name="connsiteY4" fmla="*/ 806935 h 2217420"/>
              <a:gd name="connsiteX5" fmla="*/ 0 w 1826465"/>
              <a:gd name="connsiteY5" fmla="*/ 0 h 2217420"/>
              <a:gd name="connsiteX6" fmla="*/ 0 w 1826465"/>
              <a:gd name="connsiteY6" fmla="*/ 783947 h 2217420"/>
              <a:gd name="connsiteX7" fmla="*/ 1433473 w 1826465"/>
              <a:gd name="connsiteY7" fmla="*/ 2217420 h 221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465" h="2217420">
                <a:moveTo>
                  <a:pt x="1433473" y="2217420"/>
                </a:moveTo>
                <a:lnTo>
                  <a:pt x="1435509" y="2217420"/>
                </a:lnTo>
                <a:cubicBezTo>
                  <a:pt x="1435509" y="1758177"/>
                  <a:pt x="1575118" y="1331542"/>
                  <a:pt x="1814210" y="977640"/>
                </a:cubicBezTo>
                <a:lnTo>
                  <a:pt x="1826465" y="961251"/>
                </a:lnTo>
                <a:lnTo>
                  <a:pt x="1711069" y="806935"/>
                </a:lnTo>
                <a:cubicBezTo>
                  <a:pt x="1304362" y="314120"/>
                  <a:pt x="688864" y="0"/>
                  <a:pt x="0" y="0"/>
                </a:cubicBezTo>
                <a:lnTo>
                  <a:pt x="0" y="783947"/>
                </a:lnTo>
                <a:cubicBezTo>
                  <a:pt x="791685" y="783947"/>
                  <a:pt x="1433473" y="1425735"/>
                  <a:pt x="1433473" y="221742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c 13">
            <a:extLst>
              <a:ext uri="{FF2B5EF4-FFF2-40B4-BE49-F238E27FC236}">
                <a16:creationId xmlns:a16="http://schemas.microsoft.com/office/drawing/2014/main" id="{E9086C32-EABB-161C-4616-724D2A572217}"/>
              </a:ext>
            </a:extLst>
          </p:cNvPr>
          <p:cNvSpPr/>
          <p:nvPr/>
        </p:nvSpPr>
        <p:spPr>
          <a:xfrm>
            <a:off x="3786436" y="2038716"/>
            <a:ext cx="1603256" cy="1603256"/>
          </a:xfrm>
          <a:prstGeom prst="arc">
            <a:avLst>
              <a:gd name="adj1" fmla="val 7998500"/>
              <a:gd name="adj2" fmla="val 19970522"/>
            </a:avLst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16">
            <a:extLst>
              <a:ext uri="{FF2B5EF4-FFF2-40B4-BE49-F238E27FC236}">
                <a16:creationId xmlns:a16="http://schemas.microsoft.com/office/drawing/2014/main" id="{CD9CBAD0-3734-D41E-22FA-277C1D499065}"/>
              </a:ext>
            </a:extLst>
          </p:cNvPr>
          <p:cNvSpPr/>
          <p:nvPr/>
        </p:nvSpPr>
        <p:spPr>
          <a:xfrm rot="5400000">
            <a:off x="6593530" y="2038716"/>
            <a:ext cx="1603256" cy="1603256"/>
          </a:xfrm>
          <a:prstGeom prst="arc">
            <a:avLst>
              <a:gd name="adj1" fmla="val 7998500"/>
              <a:gd name="adj2" fmla="val 19970522"/>
            </a:avLst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19">
            <a:extLst>
              <a:ext uri="{FF2B5EF4-FFF2-40B4-BE49-F238E27FC236}">
                <a16:creationId xmlns:a16="http://schemas.microsoft.com/office/drawing/2014/main" id="{E31374AD-1CA0-D508-3A40-CCACF007364D}"/>
              </a:ext>
            </a:extLst>
          </p:cNvPr>
          <p:cNvSpPr/>
          <p:nvPr/>
        </p:nvSpPr>
        <p:spPr>
          <a:xfrm rot="9434235">
            <a:off x="6593530" y="4834384"/>
            <a:ext cx="1603256" cy="1603256"/>
          </a:xfrm>
          <a:prstGeom prst="arc">
            <a:avLst>
              <a:gd name="adj1" fmla="val 7998500"/>
              <a:gd name="adj2" fmla="val 19970522"/>
            </a:avLst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22">
            <a:extLst>
              <a:ext uri="{FF2B5EF4-FFF2-40B4-BE49-F238E27FC236}">
                <a16:creationId xmlns:a16="http://schemas.microsoft.com/office/drawing/2014/main" id="{36BB7D11-352B-B71E-E608-27A2D3BAFC00}"/>
              </a:ext>
            </a:extLst>
          </p:cNvPr>
          <p:cNvSpPr/>
          <p:nvPr/>
        </p:nvSpPr>
        <p:spPr>
          <a:xfrm rot="15191048">
            <a:off x="3690417" y="4763459"/>
            <a:ext cx="1603256" cy="1603256"/>
          </a:xfrm>
          <a:prstGeom prst="arc">
            <a:avLst>
              <a:gd name="adj1" fmla="val 7998500"/>
              <a:gd name="adj2" fmla="val 19970522"/>
            </a:avLst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id="{2B610216-FD55-CF48-1BE7-B669117FD68E}"/>
              </a:ext>
            </a:extLst>
          </p:cNvPr>
          <p:cNvSpPr txBox="1"/>
          <p:nvPr/>
        </p:nvSpPr>
        <p:spPr>
          <a:xfrm>
            <a:off x="1142994" y="2437833"/>
            <a:ext cx="2648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módulo de consolidación financiera de SAP “Group Reporting” </a:t>
            </a:r>
            <a:r>
              <a:rPr lang="es-ES" sz="16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hará parte de la entrada en vivo.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" name="Group 76">
            <a:extLst>
              <a:ext uri="{FF2B5EF4-FFF2-40B4-BE49-F238E27FC236}">
                <a16:creationId xmlns:a16="http://schemas.microsoft.com/office/drawing/2014/main" id="{21688D39-7159-8F15-AB81-5C26FA4E8CC0}"/>
              </a:ext>
            </a:extLst>
          </p:cNvPr>
          <p:cNvGrpSpPr/>
          <p:nvPr/>
        </p:nvGrpSpPr>
        <p:grpSpPr>
          <a:xfrm>
            <a:off x="4002538" y="2240814"/>
            <a:ext cx="1175200" cy="1175200"/>
            <a:chOff x="4121806" y="1395991"/>
            <a:chExt cx="1175200" cy="1175200"/>
          </a:xfrm>
        </p:grpSpPr>
        <p:sp>
          <p:nvSpPr>
            <p:cNvPr id="50" name="Oval 12">
              <a:extLst>
                <a:ext uri="{FF2B5EF4-FFF2-40B4-BE49-F238E27FC236}">
                  <a16:creationId xmlns:a16="http://schemas.microsoft.com/office/drawing/2014/main" id="{DF179E45-AC7F-C1A9-726D-4F31B3EA6AFB}"/>
                </a:ext>
              </a:extLst>
            </p:cNvPr>
            <p:cNvSpPr/>
            <p:nvPr/>
          </p:nvSpPr>
          <p:spPr>
            <a:xfrm>
              <a:off x="4121806" y="1395991"/>
              <a:ext cx="1175200" cy="117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" name="Picture 58" descr="A black and blue trophy&#10;&#10;Description automatically generated">
              <a:extLst>
                <a:ext uri="{FF2B5EF4-FFF2-40B4-BE49-F238E27FC236}">
                  <a16:creationId xmlns:a16="http://schemas.microsoft.com/office/drawing/2014/main" id="{10DD520D-4719-8920-08BD-431CD128B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117" y="1665596"/>
              <a:ext cx="600578" cy="60057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2" name="Group 79">
            <a:extLst>
              <a:ext uri="{FF2B5EF4-FFF2-40B4-BE49-F238E27FC236}">
                <a16:creationId xmlns:a16="http://schemas.microsoft.com/office/drawing/2014/main" id="{8985CB16-176C-60E3-08DD-6F23890D8520}"/>
              </a:ext>
            </a:extLst>
          </p:cNvPr>
          <p:cNvGrpSpPr/>
          <p:nvPr/>
        </p:nvGrpSpPr>
        <p:grpSpPr>
          <a:xfrm>
            <a:off x="3885895" y="4965557"/>
            <a:ext cx="1175200" cy="1175200"/>
            <a:chOff x="4005163" y="4120734"/>
            <a:chExt cx="1175200" cy="1175200"/>
          </a:xfrm>
        </p:grpSpPr>
        <p:sp>
          <p:nvSpPr>
            <p:cNvPr id="53" name="Oval 21">
              <a:extLst>
                <a:ext uri="{FF2B5EF4-FFF2-40B4-BE49-F238E27FC236}">
                  <a16:creationId xmlns:a16="http://schemas.microsoft.com/office/drawing/2014/main" id="{AAA08F04-8003-05FD-A08B-C4F8214ADD47}"/>
                </a:ext>
              </a:extLst>
            </p:cNvPr>
            <p:cNvSpPr/>
            <p:nvPr/>
          </p:nvSpPr>
          <p:spPr>
            <a:xfrm>
              <a:off x="4005163" y="4120734"/>
              <a:ext cx="1175200" cy="117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Picture 59" descr="A black and white dart board with a dart in the center&#10;&#10;Description automatically generated">
              <a:extLst>
                <a:ext uri="{FF2B5EF4-FFF2-40B4-BE49-F238E27FC236}">
                  <a16:creationId xmlns:a16="http://schemas.microsoft.com/office/drawing/2014/main" id="{74FCCDA9-0EB6-3B8C-CB1F-B7F74EF8E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451" y="4378099"/>
              <a:ext cx="591025" cy="59102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5" name="Group 77">
            <a:extLst>
              <a:ext uri="{FF2B5EF4-FFF2-40B4-BE49-F238E27FC236}">
                <a16:creationId xmlns:a16="http://schemas.microsoft.com/office/drawing/2014/main" id="{A68083A6-BDA2-763B-99CC-427F6A034F40}"/>
              </a:ext>
            </a:extLst>
          </p:cNvPr>
          <p:cNvGrpSpPr/>
          <p:nvPr/>
        </p:nvGrpSpPr>
        <p:grpSpPr>
          <a:xfrm>
            <a:off x="6789008" y="2240814"/>
            <a:ext cx="1175200" cy="1175200"/>
            <a:chOff x="6908276" y="1395991"/>
            <a:chExt cx="1175200" cy="1175200"/>
          </a:xfrm>
        </p:grpSpPr>
        <p:sp>
          <p:nvSpPr>
            <p:cNvPr id="56" name="Oval 15">
              <a:extLst>
                <a:ext uri="{FF2B5EF4-FFF2-40B4-BE49-F238E27FC236}">
                  <a16:creationId xmlns:a16="http://schemas.microsoft.com/office/drawing/2014/main" id="{85C2DE44-4D91-A29E-13FA-7A0745ACC037}"/>
                </a:ext>
              </a:extLst>
            </p:cNvPr>
            <p:cNvSpPr/>
            <p:nvPr/>
          </p:nvSpPr>
          <p:spPr>
            <a:xfrm>
              <a:off x="6908276" y="1395991"/>
              <a:ext cx="1175200" cy="117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7" name="Picture 61" descr="A light bulb with a black outline&#10;&#10;Description automatically generated">
              <a:extLst>
                <a:ext uri="{FF2B5EF4-FFF2-40B4-BE49-F238E27FC236}">
                  <a16:creationId xmlns:a16="http://schemas.microsoft.com/office/drawing/2014/main" id="{162AAC76-A97A-D437-E869-DB8DBAC5B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621" y="1701266"/>
              <a:ext cx="588509" cy="58850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8" name="Group 78">
            <a:extLst>
              <a:ext uri="{FF2B5EF4-FFF2-40B4-BE49-F238E27FC236}">
                <a16:creationId xmlns:a16="http://schemas.microsoft.com/office/drawing/2014/main" id="{5E43893E-0C79-48FC-14B2-91DA07F37233}"/>
              </a:ext>
            </a:extLst>
          </p:cNvPr>
          <p:cNvGrpSpPr/>
          <p:nvPr/>
        </p:nvGrpSpPr>
        <p:grpSpPr>
          <a:xfrm>
            <a:off x="6789008" y="5036482"/>
            <a:ext cx="1175200" cy="1175200"/>
            <a:chOff x="6908276" y="4191659"/>
            <a:chExt cx="1175200" cy="1175200"/>
          </a:xfrm>
        </p:grpSpPr>
        <p:sp>
          <p:nvSpPr>
            <p:cNvPr id="59" name="Oval 18">
              <a:extLst>
                <a:ext uri="{FF2B5EF4-FFF2-40B4-BE49-F238E27FC236}">
                  <a16:creationId xmlns:a16="http://schemas.microsoft.com/office/drawing/2014/main" id="{7833828B-071A-120A-4F8B-860975947F44}"/>
                </a:ext>
              </a:extLst>
            </p:cNvPr>
            <p:cNvSpPr/>
            <p:nvPr/>
          </p:nvSpPr>
          <p:spPr>
            <a:xfrm>
              <a:off x="6908276" y="4191659"/>
              <a:ext cx="1175200" cy="117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0" name="Picture 75" descr="A hands shaking with a blue and black outline&#10;&#10;Description automatically generated">
              <a:extLst>
                <a:ext uri="{FF2B5EF4-FFF2-40B4-BE49-F238E27FC236}">
                  <a16:creationId xmlns:a16="http://schemas.microsoft.com/office/drawing/2014/main" id="{E84B2C04-67D5-E73B-8B2A-6805983DE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9516" y="4490645"/>
              <a:ext cx="570614" cy="5706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1" name="Forma libre: forma 60">
            <a:extLst>
              <a:ext uri="{FF2B5EF4-FFF2-40B4-BE49-F238E27FC236}">
                <a16:creationId xmlns:a16="http://schemas.microsoft.com/office/drawing/2014/main" id="{415966B7-C833-DEE6-7082-FE5FF23B1D7B}"/>
              </a:ext>
            </a:extLst>
          </p:cNvPr>
          <p:cNvSpPr/>
          <p:nvPr/>
        </p:nvSpPr>
        <p:spPr>
          <a:xfrm>
            <a:off x="332159" y="2405757"/>
            <a:ext cx="751201" cy="511343"/>
          </a:xfrm>
          <a:custGeom>
            <a:avLst/>
            <a:gdLst>
              <a:gd name="connsiteX0" fmla="*/ 1009841 w 2400395"/>
              <a:gd name="connsiteY0" fmla="*/ 0 h 1817179"/>
              <a:gd name="connsiteX1" fmla="*/ 2400395 w 2400395"/>
              <a:gd name="connsiteY1" fmla="*/ 0 h 1817179"/>
              <a:gd name="connsiteX2" fmla="*/ 2400395 w 2400395"/>
              <a:gd name="connsiteY2" fmla="*/ 807339 h 1817179"/>
              <a:gd name="connsiteX3" fmla="*/ 1390555 w 2400395"/>
              <a:gd name="connsiteY3" fmla="*/ 1817180 h 1817179"/>
              <a:gd name="connsiteX4" fmla="*/ 0 w 2400395"/>
              <a:gd name="connsiteY4" fmla="*/ 1817180 h 1817179"/>
              <a:gd name="connsiteX5" fmla="*/ 0 w 2400395"/>
              <a:gd name="connsiteY5" fmla="*/ 1009841 h 1817179"/>
              <a:gd name="connsiteX6" fmla="*/ 1009841 w 2400395"/>
              <a:gd name="connsiteY6" fmla="*/ 0 h 181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0395" h="1817179">
                <a:moveTo>
                  <a:pt x="1009841" y="0"/>
                </a:moveTo>
                <a:lnTo>
                  <a:pt x="2400395" y="0"/>
                </a:lnTo>
                <a:lnTo>
                  <a:pt x="2400395" y="807339"/>
                </a:lnTo>
                <a:cubicBezTo>
                  <a:pt x="2400395" y="1364647"/>
                  <a:pt x="1947863" y="1817180"/>
                  <a:pt x="1390555" y="1817180"/>
                </a:cubicBezTo>
                <a:lnTo>
                  <a:pt x="0" y="1817180"/>
                </a:lnTo>
                <a:lnTo>
                  <a:pt x="0" y="1009841"/>
                </a:lnTo>
                <a:cubicBezTo>
                  <a:pt x="0" y="452533"/>
                  <a:pt x="452533" y="0"/>
                  <a:pt x="1009841" y="0"/>
                </a:cubicBezTo>
                <a:close/>
              </a:path>
            </a:pathLst>
          </a:custGeom>
          <a:solidFill>
            <a:srgbClr val="7AD400"/>
          </a:solidFill>
          <a:ln w="12573" cap="flat">
            <a:solidFill>
              <a:srgbClr val="007934"/>
            </a:solidFill>
            <a:prstDash val="solid"/>
            <a:miter/>
          </a:ln>
        </p:spPr>
        <p:txBody>
          <a:bodyPr rtlCol="0" anchor="ctr"/>
          <a:lstStyle/>
          <a:p>
            <a:r>
              <a:rPr lang="es-CO" dirty="0"/>
              <a:t>      1</a:t>
            </a:r>
            <a:endParaRPr lang="es-ES" dirty="0"/>
          </a:p>
        </p:txBody>
      </p:sp>
      <p:sp>
        <p:nvSpPr>
          <p:cNvPr id="62" name="TextBox 36">
            <a:extLst>
              <a:ext uri="{FF2B5EF4-FFF2-40B4-BE49-F238E27FC236}">
                <a16:creationId xmlns:a16="http://schemas.microsoft.com/office/drawing/2014/main" id="{33FC8248-B733-D6E4-A032-576E1F349635}"/>
              </a:ext>
            </a:extLst>
          </p:cNvPr>
          <p:cNvSpPr txBox="1"/>
          <p:nvPr/>
        </p:nvSpPr>
        <p:spPr>
          <a:xfrm>
            <a:off x="8281412" y="2437833"/>
            <a:ext cx="2648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consolidación financiera se seguirá ejecutando en el actual aplicativo: </a:t>
            </a:r>
            <a:r>
              <a:rPr lang="es-ES" sz="16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Hyperion.</a:t>
            </a:r>
          </a:p>
          <a:p>
            <a:pPr algn="just"/>
            <a:endParaRPr lang="es-ES" sz="16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FDQM para las cargas </a:t>
            </a:r>
          </a:p>
          <a:p>
            <a:pPr algn="just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HFM para la consolidación</a:t>
            </a:r>
          </a:p>
        </p:txBody>
      </p: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63603EE5-4698-4571-744C-8CA13A14DEC7}"/>
              </a:ext>
            </a:extLst>
          </p:cNvPr>
          <p:cNvSpPr/>
          <p:nvPr/>
        </p:nvSpPr>
        <p:spPr>
          <a:xfrm>
            <a:off x="11108640" y="2407134"/>
            <a:ext cx="751201" cy="511343"/>
          </a:xfrm>
          <a:custGeom>
            <a:avLst/>
            <a:gdLst>
              <a:gd name="connsiteX0" fmla="*/ 1009841 w 2400395"/>
              <a:gd name="connsiteY0" fmla="*/ 0 h 1817179"/>
              <a:gd name="connsiteX1" fmla="*/ 2400395 w 2400395"/>
              <a:gd name="connsiteY1" fmla="*/ 0 h 1817179"/>
              <a:gd name="connsiteX2" fmla="*/ 2400395 w 2400395"/>
              <a:gd name="connsiteY2" fmla="*/ 807339 h 1817179"/>
              <a:gd name="connsiteX3" fmla="*/ 1390555 w 2400395"/>
              <a:gd name="connsiteY3" fmla="*/ 1817180 h 1817179"/>
              <a:gd name="connsiteX4" fmla="*/ 0 w 2400395"/>
              <a:gd name="connsiteY4" fmla="*/ 1817180 h 1817179"/>
              <a:gd name="connsiteX5" fmla="*/ 0 w 2400395"/>
              <a:gd name="connsiteY5" fmla="*/ 1009841 h 1817179"/>
              <a:gd name="connsiteX6" fmla="*/ 1009841 w 2400395"/>
              <a:gd name="connsiteY6" fmla="*/ 0 h 181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0395" h="1817179">
                <a:moveTo>
                  <a:pt x="1009841" y="0"/>
                </a:moveTo>
                <a:lnTo>
                  <a:pt x="2400395" y="0"/>
                </a:lnTo>
                <a:lnTo>
                  <a:pt x="2400395" y="807339"/>
                </a:lnTo>
                <a:cubicBezTo>
                  <a:pt x="2400395" y="1364647"/>
                  <a:pt x="1947863" y="1817180"/>
                  <a:pt x="1390555" y="1817180"/>
                </a:cubicBezTo>
                <a:lnTo>
                  <a:pt x="0" y="1817180"/>
                </a:lnTo>
                <a:lnTo>
                  <a:pt x="0" y="1009841"/>
                </a:lnTo>
                <a:cubicBezTo>
                  <a:pt x="0" y="452533"/>
                  <a:pt x="452533" y="0"/>
                  <a:pt x="1009841" y="0"/>
                </a:cubicBezTo>
                <a:close/>
              </a:path>
            </a:pathLst>
          </a:custGeom>
          <a:solidFill>
            <a:srgbClr val="7AD400"/>
          </a:solidFill>
          <a:ln w="12573" cap="flat">
            <a:solidFill>
              <a:srgbClr val="007934"/>
            </a:solidFill>
            <a:prstDash val="solid"/>
            <a:miter/>
          </a:ln>
        </p:spPr>
        <p:txBody>
          <a:bodyPr rtlCol="0" anchor="ctr"/>
          <a:lstStyle/>
          <a:p>
            <a:r>
              <a:rPr lang="es-CO" dirty="0"/>
              <a:t>      2</a:t>
            </a:r>
            <a:endParaRPr lang="es-ES" dirty="0"/>
          </a:p>
        </p:txBody>
      </p:sp>
      <p:sp>
        <p:nvSpPr>
          <p:cNvPr id="64" name="TextBox 36">
            <a:extLst>
              <a:ext uri="{FF2B5EF4-FFF2-40B4-BE49-F238E27FC236}">
                <a16:creationId xmlns:a16="http://schemas.microsoft.com/office/drawing/2014/main" id="{27E57AA6-1E4C-ED3B-80C8-5AAB0428E7D0}"/>
              </a:ext>
            </a:extLst>
          </p:cNvPr>
          <p:cNvSpPr txBox="1"/>
          <p:nvPr/>
        </p:nvSpPr>
        <p:spPr>
          <a:xfrm>
            <a:off x="1043597" y="4869485"/>
            <a:ext cx="2648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empresas de la Ola 1 a través del desarrollo podrán generar el archivo de saldos desde SAP para garantizar la continuidad de la consolidación en Hyperion.</a:t>
            </a:r>
          </a:p>
        </p:txBody>
      </p:sp>
      <p:sp>
        <p:nvSpPr>
          <p:cNvPr id="65" name="Forma libre: forma 64">
            <a:extLst>
              <a:ext uri="{FF2B5EF4-FFF2-40B4-BE49-F238E27FC236}">
                <a16:creationId xmlns:a16="http://schemas.microsoft.com/office/drawing/2014/main" id="{48B31A6F-DF90-0468-B53D-E9B6BB66C298}"/>
              </a:ext>
            </a:extLst>
          </p:cNvPr>
          <p:cNvSpPr/>
          <p:nvPr/>
        </p:nvSpPr>
        <p:spPr>
          <a:xfrm>
            <a:off x="337397" y="4784022"/>
            <a:ext cx="751201" cy="511343"/>
          </a:xfrm>
          <a:custGeom>
            <a:avLst/>
            <a:gdLst>
              <a:gd name="connsiteX0" fmla="*/ 1009841 w 2400395"/>
              <a:gd name="connsiteY0" fmla="*/ 0 h 1817179"/>
              <a:gd name="connsiteX1" fmla="*/ 2400395 w 2400395"/>
              <a:gd name="connsiteY1" fmla="*/ 0 h 1817179"/>
              <a:gd name="connsiteX2" fmla="*/ 2400395 w 2400395"/>
              <a:gd name="connsiteY2" fmla="*/ 807339 h 1817179"/>
              <a:gd name="connsiteX3" fmla="*/ 1390555 w 2400395"/>
              <a:gd name="connsiteY3" fmla="*/ 1817180 h 1817179"/>
              <a:gd name="connsiteX4" fmla="*/ 0 w 2400395"/>
              <a:gd name="connsiteY4" fmla="*/ 1817180 h 1817179"/>
              <a:gd name="connsiteX5" fmla="*/ 0 w 2400395"/>
              <a:gd name="connsiteY5" fmla="*/ 1009841 h 1817179"/>
              <a:gd name="connsiteX6" fmla="*/ 1009841 w 2400395"/>
              <a:gd name="connsiteY6" fmla="*/ 0 h 181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0395" h="1817179">
                <a:moveTo>
                  <a:pt x="1009841" y="0"/>
                </a:moveTo>
                <a:lnTo>
                  <a:pt x="2400395" y="0"/>
                </a:lnTo>
                <a:lnTo>
                  <a:pt x="2400395" y="807339"/>
                </a:lnTo>
                <a:cubicBezTo>
                  <a:pt x="2400395" y="1364647"/>
                  <a:pt x="1947863" y="1817180"/>
                  <a:pt x="1390555" y="1817180"/>
                </a:cubicBezTo>
                <a:lnTo>
                  <a:pt x="0" y="1817180"/>
                </a:lnTo>
                <a:lnTo>
                  <a:pt x="0" y="1009841"/>
                </a:lnTo>
                <a:cubicBezTo>
                  <a:pt x="0" y="452533"/>
                  <a:pt x="452533" y="0"/>
                  <a:pt x="1009841" y="0"/>
                </a:cubicBezTo>
                <a:close/>
              </a:path>
            </a:pathLst>
          </a:custGeom>
          <a:solidFill>
            <a:srgbClr val="7AD400"/>
          </a:solidFill>
          <a:ln w="12573" cap="flat">
            <a:solidFill>
              <a:srgbClr val="007934"/>
            </a:solidFill>
            <a:prstDash val="solid"/>
            <a:miter/>
          </a:ln>
        </p:spPr>
        <p:txBody>
          <a:bodyPr rtlCol="0" anchor="ctr"/>
          <a:lstStyle/>
          <a:p>
            <a:r>
              <a:rPr lang="es-CO" dirty="0"/>
              <a:t>      3</a:t>
            </a:r>
            <a:endParaRPr lang="es-ES" dirty="0"/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B58ABF29-5B69-117F-9693-1251B66BA398}"/>
              </a:ext>
            </a:extLst>
          </p:cNvPr>
          <p:cNvSpPr txBox="1"/>
          <p:nvPr/>
        </p:nvSpPr>
        <p:spPr>
          <a:xfrm>
            <a:off x="8281412" y="4992596"/>
            <a:ext cx="2648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esta solución se busca reducir errores manuales, agilizar la obtención de datos y asegurar la integridad de la información.</a:t>
            </a:r>
          </a:p>
        </p:txBody>
      </p:sp>
      <p:sp>
        <p:nvSpPr>
          <p:cNvPr id="67" name="Forma libre: forma 66">
            <a:extLst>
              <a:ext uri="{FF2B5EF4-FFF2-40B4-BE49-F238E27FC236}">
                <a16:creationId xmlns:a16="http://schemas.microsoft.com/office/drawing/2014/main" id="{5A56E22A-99E1-EC13-61A0-1AE25EDAE0E2}"/>
              </a:ext>
            </a:extLst>
          </p:cNvPr>
          <p:cNvSpPr/>
          <p:nvPr/>
        </p:nvSpPr>
        <p:spPr>
          <a:xfrm>
            <a:off x="11103402" y="4780810"/>
            <a:ext cx="751201" cy="511343"/>
          </a:xfrm>
          <a:custGeom>
            <a:avLst/>
            <a:gdLst>
              <a:gd name="connsiteX0" fmla="*/ 1009841 w 2400395"/>
              <a:gd name="connsiteY0" fmla="*/ 0 h 1817179"/>
              <a:gd name="connsiteX1" fmla="*/ 2400395 w 2400395"/>
              <a:gd name="connsiteY1" fmla="*/ 0 h 1817179"/>
              <a:gd name="connsiteX2" fmla="*/ 2400395 w 2400395"/>
              <a:gd name="connsiteY2" fmla="*/ 807339 h 1817179"/>
              <a:gd name="connsiteX3" fmla="*/ 1390555 w 2400395"/>
              <a:gd name="connsiteY3" fmla="*/ 1817180 h 1817179"/>
              <a:gd name="connsiteX4" fmla="*/ 0 w 2400395"/>
              <a:gd name="connsiteY4" fmla="*/ 1817180 h 1817179"/>
              <a:gd name="connsiteX5" fmla="*/ 0 w 2400395"/>
              <a:gd name="connsiteY5" fmla="*/ 1009841 h 1817179"/>
              <a:gd name="connsiteX6" fmla="*/ 1009841 w 2400395"/>
              <a:gd name="connsiteY6" fmla="*/ 0 h 181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0395" h="1817179">
                <a:moveTo>
                  <a:pt x="1009841" y="0"/>
                </a:moveTo>
                <a:lnTo>
                  <a:pt x="2400395" y="0"/>
                </a:lnTo>
                <a:lnTo>
                  <a:pt x="2400395" y="807339"/>
                </a:lnTo>
                <a:cubicBezTo>
                  <a:pt x="2400395" y="1364647"/>
                  <a:pt x="1947863" y="1817180"/>
                  <a:pt x="1390555" y="1817180"/>
                </a:cubicBezTo>
                <a:lnTo>
                  <a:pt x="0" y="1817180"/>
                </a:lnTo>
                <a:lnTo>
                  <a:pt x="0" y="1009841"/>
                </a:lnTo>
                <a:cubicBezTo>
                  <a:pt x="0" y="452533"/>
                  <a:pt x="452533" y="0"/>
                  <a:pt x="1009841" y="0"/>
                </a:cubicBezTo>
                <a:close/>
              </a:path>
            </a:pathLst>
          </a:custGeom>
          <a:solidFill>
            <a:srgbClr val="7AD400"/>
          </a:solidFill>
          <a:ln w="12573" cap="flat">
            <a:solidFill>
              <a:srgbClr val="007934"/>
            </a:solidFill>
            <a:prstDash val="solid"/>
            <a:miter/>
          </a:ln>
        </p:spPr>
        <p:txBody>
          <a:bodyPr rtlCol="0" anchor="ctr"/>
          <a:lstStyle/>
          <a:p>
            <a:r>
              <a:rPr lang="es-CO" dirty="0"/>
              <a:t>      4</a:t>
            </a:r>
            <a:endParaRPr lang="es-ES" dirty="0"/>
          </a:p>
        </p:txBody>
      </p:sp>
      <p:sp>
        <p:nvSpPr>
          <p:cNvPr id="68" name="Título 1">
            <a:extLst>
              <a:ext uri="{FF2B5EF4-FFF2-40B4-BE49-F238E27FC236}">
                <a16:creationId xmlns:a16="http://schemas.microsoft.com/office/drawing/2014/main" id="{1A77A847-382F-1A98-D683-5BC8FC36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02" y="1364573"/>
            <a:ext cx="10591800" cy="510075"/>
          </a:xfrm>
        </p:spPr>
        <p:txBody>
          <a:bodyPr/>
          <a:lstStyle/>
          <a:p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Arial"/>
              </a:rPr>
              <a:t>¿Cómo se realizará el proceso de consolidación a partir del 1 de enero de 2027?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23822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08789-A582-5294-97D9-80D5B2981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9D2357D-D764-E17A-7A56-42D8544DDBB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47159" y="529653"/>
            <a:ext cx="8810310" cy="535132"/>
          </a:xfrm>
        </p:spPr>
        <p:txBody>
          <a:bodyPr/>
          <a:lstStyle/>
          <a:p>
            <a:r>
              <a:rPr lang="es-ES" sz="2400" dirty="0"/>
              <a:t>Extracción de saldos SAP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8E4FBB56-3A2B-99BC-650E-8A208B03BA16}"/>
              </a:ext>
            </a:extLst>
          </p:cNvPr>
          <p:cNvGrpSpPr/>
          <p:nvPr/>
        </p:nvGrpSpPr>
        <p:grpSpPr>
          <a:xfrm>
            <a:off x="5005389" y="1968259"/>
            <a:ext cx="2181221" cy="4360087"/>
            <a:chOff x="5016000" y="1571195"/>
            <a:chExt cx="2181221" cy="4360087"/>
          </a:xfrm>
        </p:grpSpPr>
        <p:grpSp>
          <p:nvGrpSpPr>
            <p:cNvPr id="80" name="Google Shape;169;p1">
              <a:extLst>
                <a:ext uri="{FF2B5EF4-FFF2-40B4-BE49-F238E27FC236}">
                  <a16:creationId xmlns:a16="http://schemas.microsoft.com/office/drawing/2014/main" id="{B5A062D0-4924-6201-FD98-6797E3B53105}"/>
                </a:ext>
              </a:extLst>
            </p:cNvPr>
            <p:cNvGrpSpPr/>
            <p:nvPr/>
          </p:nvGrpSpPr>
          <p:grpSpPr>
            <a:xfrm>
              <a:off x="5037221" y="3771282"/>
              <a:ext cx="2160000" cy="2160000"/>
              <a:chOff x="4876799" y="3428998"/>
              <a:chExt cx="2438400" cy="2880360"/>
            </a:xfrm>
            <a:solidFill>
              <a:schemeClr val="bg1">
                <a:lumMod val="95000"/>
              </a:schemeClr>
            </a:solidFill>
          </p:grpSpPr>
          <p:sp>
            <p:nvSpPr>
              <p:cNvPr id="81" name="Google Shape;170;p1">
                <a:extLst>
                  <a:ext uri="{FF2B5EF4-FFF2-40B4-BE49-F238E27FC236}">
                    <a16:creationId xmlns:a16="http://schemas.microsoft.com/office/drawing/2014/main" id="{41BFBFD8-6D5A-7FED-BBBB-9D2C5C1BA7A0}"/>
                  </a:ext>
                </a:extLst>
              </p:cNvPr>
              <p:cNvSpPr/>
              <p:nvPr/>
            </p:nvSpPr>
            <p:spPr>
              <a:xfrm>
                <a:off x="4876799" y="3428998"/>
                <a:ext cx="2438400" cy="288036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173;p1">
                <a:extLst>
                  <a:ext uri="{FF2B5EF4-FFF2-40B4-BE49-F238E27FC236}">
                    <a16:creationId xmlns:a16="http://schemas.microsoft.com/office/drawing/2014/main" id="{0855D257-86F3-3B82-B220-0CC5BCE5823A}"/>
                  </a:ext>
                </a:extLst>
              </p:cNvPr>
              <p:cNvSpPr txBox="1"/>
              <p:nvPr/>
            </p:nvSpPr>
            <p:spPr>
              <a:xfrm>
                <a:off x="4955998" y="4109066"/>
                <a:ext cx="2280000" cy="155954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 hangingPunct="0">
                  <a:defRPr/>
                </a:pPr>
                <a:r>
                  <a:rPr lang="es-E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Estos saldos utilizarán el campo de importe en moneda de la sociedad y se obtienen del </a:t>
                </a:r>
                <a:r>
                  <a:rPr lang="es-ES" sz="14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libro 0L</a:t>
                </a:r>
                <a:r>
                  <a:rPr lang="es-E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y plan de cuentas POPE.</a:t>
                </a:r>
                <a:endParaRPr lang="es-CO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Google Shape;184;p1">
              <a:extLst>
                <a:ext uri="{FF2B5EF4-FFF2-40B4-BE49-F238E27FC236}">
                  <a16:creationId xmlns:a16="http://schemas.microsoft.com/office/drawing/2014/main" id="{E03E7325-55D1-00F7-CD76-CD6983E289CF}"/>
                </a:ext>
              </a:extLst>
            </p:cNvPr>
            <p:cNvGrpSpPr/>
            <p:nvPr/>
          </p:nvGrpSpPr>
          <p:grpSpPr>
            <a:xfrm>
              <a:off x="5016000" y="1571195"/>
              <a:ext cx="2160000" cy="2664000"/>
              <a:chOff x="4876799" y="548640"/>
              <a:chExt cx="2438400" cy="3520441"/>
            </a:xfrm>
          </p:grpSpPr>
          <p:sp>
            <p:nvSpPr>
              <p:cNvPr id="90" name="Google Shape;185;p1">
                <a:extLst>
                  <a:ext uri="{FF2B5EF4-FFF2-40B4-BE49-F238E27FC236}">
                    <a16:creationId xmlns:a16="http://schemas.microsoft.com/office/drawing/2014/main" id="{3C85FE87-41FA-3A99-6AA1-16F3BED6CC46}"/>
                  </a:ext>
                </a:extLst>
              </p:cNvPr>
              <p:cNvSpPr/>
              <p:nvPr/>
            </p:nvSpPr>
            <p:spPr>
              <a:xfrm>
                <a:off x="4876799" y="548640"/>
                <a:ext cx="2438400" cy="3520441"/>
              </a:xfrm>
              <a:custGeom>
                <a:avLst/>
                <a:gdLst/>
                <a:ahLst/>
                <a:cxnLst/>
                <a:rect l="l" t="t" r="r" b="b"/>
                <a:pathLst>
                  <a:path w="2438400" h="3520441" extrusionOk="0">
                    <a:moveTo>
                      <a:pt x="0" y="0"/>
                    </a:moveTo>
                    <a:lnTo>
                      <a:pt x="2438400" y="0"/>
                    </a:lnTo>
                    <a:lnTo>
                      <a:pt x="2438400" y="2880360"/>
                    </a:lnTo>
                    <a:lnTo>
                      <a:pt x="2438400" y="2880361"/>
                    </a:lnTo>
                    <a:lnTo>
                      <a:pt x="2438400" y="3520441"/>
                    </a:lnTo>
                    <a:lnTo>
                      <a:pt x="1996443" y="2880361"/>
                    </a:lnTo>
                    <a:lnTo>
                      <a:pt x="0" y="288036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1" name="Google Shape;186;p1" descr="Bar chart outline">
                <a:extLst>
                  <a:ext uri="{FF2B5EF4-FFF2-40B4-BE49-F238E27FC236}">
                    <a16:creationId xmlns:a16="http://schemas.microsoft.com/office/drawing/2014/main" id="{F2BC251B-938B-BFCC-279E-0DCFD07ACDD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501638" y="1282134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06" name="Grupo 105">
            <a:extLst>
              <a:ext uri="{FF2B5EF4-FFF2-40B4-BE49-F238E27FC236}">
                <a16:creationId xmlns:a16="http://schemas.microsoft.com/office/drawing/2014/main" id="{107AD543-6C18-FE74-D1F3-CE8ECF11674F}"/>
              </a:ext>
            </a:extLst>
          </p:cNvPr>
          <p:cNvGrpSpPr/>
          <p:nvPr/>
        </p:nvGrpSpPr>
        <p:grpSpPr>
          <a:xfrm>
            <a:off x="2600358" y="1968259"/>
            <a:ext cx="2170547" cy="4360087"/>
            <a:chOff x="2577600" y="1571195"/>
            <a:chExt cx="2170547" cy="4360087"/>
          </a:xfrm>
        </p:grpSpPr>
        <p:grpSp>
          <p:nvGrpSpPr>
            <p:cNvPr id="83" name="Google Shape;174;p1">
              <a:extLst>
                <a:ext uri="{FF2B5EF4-FFF2-40B4-BE49-F238E27FC236}">
                  <a16:creationId xmlns:a16="http://schemas.microsoft.com/office/drawing/2014/main" id="{B3C97EF0-1FA9-51D6-B6D1-10D6BDA25CE4}"/>
                </a:ext>
              </a:extLst>
            </p:cNvPr>
            <p:cNvGrpSpPr/>
            <p:nvPr/>
          </p:nvGrpSpPr>
          <p:grpSpPr>
            <a:xfrm>
              <a:off x="2577600" y="1571195"/>
              <a:ext cx="2160000" cy="2160001"/>
              <a:chOff x="2438399" y="548640"/>
              <a:chExt cx="2438400" cy="2880361"/>
            </a:xfrm>
            <a:solidFill>
              <a:schemeClr val="bg1">
                <a:lumMod val="95000"/>
              </a:schemeClr>
            </a:solidFill>
          </p:grpSpPr>
          <p:sp>
            <p:nvSpPr>
              <p:cNvPr id="84" name="Google Shape;175;p1">
                <a:extLst>
                  <a:ext uri="{FF2B5EF4-FFF2-40B4-BE49-F238E27FC236}">
                    <a16:creationId xmlns:a16="http://schemas.microsoft.com/office/drawing/2014/main" id="{7BC570C6-697F-D8D6-F4C1-8FEBB8D343C0}"/>
                  </a:ext>
                </a:extLst>
              </p:cNvPr>
              <p:cNvSpPr/>
              <p:nvPr/>
            </p:nvSpPr>
            <p:spPr>
              <a:xfrm>
                <a:off x="2438399" y="548640"/>
                <a:ext cx="2438400" cy="288036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178;p1">
                <a:extLst>
                  <a:ext uri="{FF2B5EF4-FFF2-40B4-BE49-F238E27FC236}">
                    <a16:creationId xmlns:a16="http://schemas.microsoft.com/office/drawing/2014/main" id="{54BF8D56-A756-F49B-C69B-6951A77AA945}"/>
                  </a:ext>
                </a:extLst>
              </p:cNvPr>
              <p:cNvSpPr txBox="1"/>
              <p:nvPr/>
            </p:nvSpPr>
            <p:spPr>
              <a:xfrm>
                <a:off x="2509647" y="932793"/>
                <a:ext cx="2280000" cy="213413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s-E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 archivo va a contener los saldos contables </a:t>
                </a:r>
                <a:r>
                  <a:rPr lang="es-ES" sz="14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acumulados</a:t>
                </a:r>
                <a:r>
                  <a:rPr lang="es-E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para la sociedad FI, ejercicio y periodo contable definidos en los parámetros de entrada.</a:t>
                </a:r>
              </a:p>
            </p:txBody>
          </p:sp>
        </p:grpSp>
        <p:grpSp>
          <p:nvGrpSpPr>
            <p:cNvPr id="92" name="Google Shape;187;p1">
              <a:extLst>
                <a:ext uri="{FF2B5EF4-FFF2-40B4-BE49-F238E27FC236}">
                  <a16:creationId xmlns:a16="http://schemas.microsoft.com/office/drawing/2014/main" id="{027523E0-294D-4717-6BED-9925A822960D}"/>
                </a:ext>
              </a:extLst>
            </p:cNvPr>
            <p:cNvGrpSpPr/>
            <p:nvPr/>
          </p:nvGrpSpPr>
          <p:grpSpPr>
            <a:xfrm>
              <a:off x="2588147" y="3267282"/>
              <a:ext cx="2160000" cy="2664000"/>
              <a:chOff x="2438399" y="2788916"/>
              <a:chExt cx="2438400" cy="3520442"/>
            </a:xfrm>
          </p:grpSpPr>
          <p:sp>
            <p:nvSpPr>
              <p:cNvPr id="93" name="Google Shape;188;p1">
                <a:extLst>
                  <a:ext uri="{FF2B5EF4-FFF2-40B4-BE49-F238E27FC236}">
                    <a16:creationId xmlns:a16="http://schemas.microsoft.com/office/drawing/2014/main" id="{9B112752-C35C-CBFD-8A11-EA065F3B5743}"/>
                  </a:ext>
                </a:extLst>
              </p:cNvPr>
              <p:cNvSpPr/>
              <p:nvPr/>
            </p:nvSpPr>
            <p:spPr>
              <a:xfrm>
                <a:off x="2438399" y="2788916"/>
                <a:ext cx="2438400" cy="3520442"/>
              </a:xfrm>
              <a:custGeom>
                <a:avLst/>
                <a:gdLst/>
                <a:ahLst/>
                <a:cxnLst/>
                <a:rect l="l" t="t" r="r" b="b"/>
                <a:pathLst>
                  <a:path w="2438400" h="3520442" extrusionOk="0">
                    <a:moveTo>
                      <a:pt x="0" y="640082"/>
                    </a:moveTo>
                    <a:lnTo>
                      <a:pt x="2438400" y="640082"/>
                    </a:lnTo>
                    <a:lnTo>
                      <a:pt x="2438400" y="3520442"/>
                    </a:lnTo>
                    <a:lnTo>
                      <a:pt x="0" y="3520442"/>
                    </a:lnTo>
                    <a:close/>
                    <a:moveTo>
                      <a:pt x="2438400" y="0"/>
                    </a:moveTo>
                    <a:lnTo>
                      <a:pt x="2438400" y="640081"/>
                    </a:lnTo>
                    <a:lnTo>
                      <a:pt x="1996442" y="640081"/>
                    </a:lnTo>
                    <a:close/>
                  </a:path>
                </a:pathLst>
              </a:custGeom>
              <a:solidFill>
                <a:srgbClr val="19BC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4" name="Google Shape;189;p1" descr="Binoculars outline">
                <a:extLst>
                  <a:ext uri="{FF2B5EF4-FFF2-40B4-BE49-F238E27FC236}">
                    <a16:creationId xmlns:a16="http://schemas.microsoft.com/office/drawing/2014/main" id="{FF9D42A2-2DB4-9633-CBB2-18879A4C692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017160" y="4215836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1FDEBE62-80DA-E6D0-4C5A-850E4B81A61C}"/>
              </a:ext>
            </a:extLst>
          </p:cNvPr>
          <p:cNvGrpSpPr/>
          <p:nvPr/>
        </p:nvGrpSpPr>
        <p:grpSpPr>
          <a:xfrm>
            <a:off x="9826125" y="1976538"/>
            <a:ext cx="2160000" cy="4343526"/>
            <a:chOff x="9892801" y="1571194"/>
            <a:chExt cx="2160000" cy="4343526"/>
          </a:xfrm>
        </p:grpSpPr>
        <p:grpSp>
          <p:nvGrpSpPr>
            <p:cNvPr id="74" name="Google Shape;159;p1">
              <a:extLst>
                <a:ext uri="{FF2B5EF4-FFF2-40B4-BE49-F238E27FC236}">
                  <a16:creationId xmlns:a16="http://schemas.microsoft.com/office/drawing/2014/main" id="{CFBAE5CC-8161-1807-98FE-1B333AED8DC0}"/>
                </a:ext>
              </a:extLst>
            </p:cNvPr>
            <p:cNvGrpSpPr/>
            <p:nvPr/>
          </p:nvGrpSpPr>
          <p:grpSpPr>
            <a:xfrm>
              <a:off x="9892801" y="3754721"/>
              <a:ext cx="2160000" cy="2159999"/>
              <a:chOff x="9753600" y="3428998"/>
              <a:chExt cx="2438400" cy="2880360"/>
            </a:xfrm>
            <a:solidFill>
              <a:schemeClr val="bg1">
                <a:lumMod val="95000"/>
              </a:schemeClr>
            </a:solidFill>
          </p:grpSpPr>
          <p:sp>
            <p:nvSpPr>
              <p:cNvPr id="75" name="Google Shape;160;p1">
                <a:extLst>
                  <a:ext uri="{FF2B5EF4-FFF2-40B4-BE49-F238E27FC236}">
                    <a16:creationId xmlns:a16="http://schemas.microsoft.com/office/drawing/2014/main" id="{F9D3753A-B279-81F9-BCF5-FD45EA763B92}"/>
                  </a:ext>
                </a:extLst>
              </p:cNvPr>
              <p:cNvSpPr/>
              <p:nvPr/>
            </p:nvSpPr>
            <p:spPr>
              <a:xfrm>
                <a:off x="9753600" y="3428998"/>
                <a:ext cx="2438400" cy="288036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163;p1">
                <a:extLst>
                  <a:ext uri="{FF2B5EF4-FFF2-40B4-BE49-F238E27FC236}">
                    <a16:creationId xmlns:a16="http://schemas.microsoft.com/office/drawing/2014/main" id="{0F84BDC2-52FE-BD2C-FCF3-48E6DD8D6BF8}"/>
                  </a:ext>
                </a:extLst>
              </p:cNvPr>
              <p:cNvSpPr txBox="1"/>
              <p:nvPr/>
            </p:nvSpPr>
            <p:spPr>
              <a:xfrm>
                <a:off x="9859468" y="3654481"/>
                <a:ext cx="2332532" cy="24214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r>
                  <a:rPr lang="es-E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 compone de dos transacciones:</a:t>
                </a:r>
              </a:p>
              <a:p>
                <a:endParaRPr lang="es-E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CO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 Realizar configuraciones extracción</a:t>
                </a:r>
                <a:r>
                  <a:rPr lang="es-E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– ZFI0090.</a:t>
                </a:r>
              </a:p>
              <a:p>
                <a:endParaRPr lang="es-E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CO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 Ejecutar extracción de saldos</a:t>
                </a:r>
                <a:r>
                  <a:rPr lang="es-E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– ZFI0091.</a:t>
                </a:r>
              </a:p>
            </p:txBody>
          </p:sp>
        </p:grpSp>
        <p:grpSp>
          <p:nvGrpSpPr>
            <p:cNvPr id="95" name="Google Shape;190;p1">
              <a:extLst>
                <a:ext uri="{FF2B5EF4-FFF2-40B4-BE49-F238E27FC236}">
                  <a16:creationId xmlns:a16="http://schemas.microsoft.com/office/drawing/2014/main" id="{5791B9B6-C8A5-8E38-9B1F-0A0D5C167D03}"/>
                </a:ext>
              </a:extLst>
            </p:cNvPr>
            <p:cNvGrpSpPr/>
            <p:nvPr/>
          </p:nvGrpSpPr>
          <p:grpSpPr>
            <a:xfrm>
              <a:off x="9892801" y="1571194"/>
              <a:ext cx="2160000" cy="2664000"/>
              <a:chOff x="9753600" y="548639"/>
              <a:chExt cx="2438400" cy="3520440"/>
            </a:xfrm>
          </p:grpSpPr>
          <p:sp>
            <p:nvSpPr>
              <p:cNvPr id="96" name="Google Shape;191;p1">
                <a:extLst>
                  <a:ext uri="{FF2B5EF4-FFF2-40B4-BE49-F238E27FC236}">
                    <a16:creationId xmlns:a16="http://schemas.microsoft.com/office/drawing/2014/main" id="{7C9C2194-361B-D834-1F35-AA72F6BB0DF2}"/>
                  </a:ext>
                </a:extLst>
              </p:cNvPr>
              <p:cNvSpPr/>
              <p:nvPr/>
            </p:nvSpPr>
            <p:spPr>
              <a:xfrm>
                <a:off x="9753600" y="548639"/>
                <a:ext cx="2438400" cy="3520440"/>
              </a:xfrm>
              <a:custGeom>
                <a:avLst/>
                <a:gdLst/>
                <a:ahLst/>
                <a:cxnLst/>
                <a:rect l="l" t="t" r="r" b="b"/>
                <a:pathLst>
                  <a:path w="2438400" h="3520440" extrusionOk="0">
                    <a:moveTo>
                      <a:pt x="0" y="0"/>
                    </a:moveTo>
                    <a:lnTo>
                      <a:pt x="2438400" y="0"/>
                    </a:lnTo>
                    <a:lnTo>
                      <a:pt x="2438400" y="2880359"/>
                    </a:lnTo>
                    <a:lnTo>
                      <a:pt x="2438400" y="2880361"/>
                    </a:lnTo>
                    <a:lnTo>
                      <a:pt x="2438400" y="3520440"/>
                    </a:lnTo>
                    <a:lnTo>
                      <a:pt x="1996443" y="2880361"/>
                    </a:lnTo>
                    <a:lnTo>
                      <a:pt x="0" y="288036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7" name="Google Shape;192;p1" descr="Board Of Directors outline">
                <a:extLst>
                  <a:ext uri="{FF2B5EF4-FFF2-40B4-BE49-F238E27FC236}">
                    <a16:creationId xmlns:a16="http://schemas.microsoft.com/office/drawing/2014/main" id="{561B528D-9241-11A1-29F5-1D28FB4F1905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313669" y="1417316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D6162E2C-48BD-3BBE-29CB-C799BE93D06A}"/>
              </a:ext>
            </a:extLst>
          </p:cNvPr>
          <p:cNvGrpSpPr/>
          <p:nvPr/>
        </p:nvGrpSpPr>
        <p:grpSpPr>
          <a:xfrm>
            <a:off x="7421094" y="1976537"/>
            <a:ext cx="2170547" cy="4343530"/>
            <a:chOff x="7414679" y="1571192"/>
            <a:chExt cx="2170547" cy="4343530"/>
          </a:xfrm>
        </p:grpSpPr>
        <p:grpSp>
          <p:nvGrpSpPr>
            <p:cNvPr id="77" name="Google Shape;164;p1">
              <a:extLst>
                <a:ext uri="{FF2B5EF4-FFF2-40B4-BE49-F238E27FC236}">
                  <a16:creationId xmlns:a16="http://schemas.microsoft.com/office/drawing/2014/main" id="{6D2F881F-2B9C-41E1-5EDA-13A899C47352}"/>
                </a:ext>
              </a:extLst>
            </p:cNvPr>
            <p:cNvGrpSpPr/>
            <p:nvPr/>
          </p:nvGrpSpPr>
          <p:grpSpPr>
            <a:xfrm>
              <a:off x="7414679" y="1571192"/>
              <a:ext cx="2160000" cy="2160000"/>
              <a:chOff x="7275478" y="548637"/>
              <a:chExt cx="2438400" cy="2880361"/>
            </a:xfrm>
            <a:solidFill>
              <a:schemeClr val="bg1">
                <a:lumMod val="95000"/>
              </a:schemeClr>
            </a:solidFill>
          </p:grpSpPr>
          <p:sp>
            <p:nvSpPr>
              <p:cNvPr id="78" name="Google Shape;165;p1">
                <a:extLst>
                  <a:ext uri="{FF2B5EF4-FFF2-40B4-BE49-F238E27FC236}">
                    <a16:creationId xmlns:a16="http://schemas.microsoft.com/office/drawing/2014/main" id="{985253F3-5E4F-3924-7938-03F2073221CE}"/>
                  </a:ext>
                </a:extLst>
              </p:cNvPr>
              <p:cNvSpPr/>
              <p:nvPr/>
            </p:nvSpPr>
            <p:spPr>
              <a:xfrm>
                <a:off x="7275478" y="548637"/>
                <a:ext cx="2438400" cy="288036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168;p1">
                <a:extLst>
                  <a:ext uri="{FF2B5EF4-FFF2-40B4-BE49-F238E27FC236}">
                    <a16:creationId xmlns:a16="http://schemas.microsoft.com/office/drawing/2014/main" id="{B5E9FB55-EDAB-104F-F49C-9B8C7C7F2DBB}"/>
                  </a:ext>
                </a:extLst>
              </p:cNvPr>
              <p:cNvSpPr txBox="1"/>
              <p:nvPr/>
            </p:nvSpPr>
            <p:spPr>
              <a:xfrm>
                <a:off x="7348654" y="1128806"/>
                <a:ext cx="2280000" cy="18468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s-E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 tendrá la opción de seleccionar un centro de beneficio en vez de una sociedad FI para poder obtener los saldos de </a:t>
                </a:r>
                <a:r>
                  <a:rPr lang="es-ES" sz="1400" u="sng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EPM Ituango</a:t>
                </a:r>
                <a:r>
                  <a:rPr lang="es-E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p:grpSp>
        <p:grpSp>
          <p:nvGrpSpPr>
            <p:cNvPr id="101" name="Google Shape;196;p1">
              <a:extLst>
                <a:ext uri="{FF2B5EF4-FFF2-40B4-BE49-F238E27FC236}">
                  <a16:creationId xmlns:a16="http://schemas.microsoft.com/office/drawing/2014/main" id="{71DBAC3E-36B2-50D9-9523-707F13E43F10}"/>
                </a:ext>
              </a:extLst>
            </p:cNvPr>
            <p:cNvGrpSpPr/>
            <p:nvPr/>
          </p:nvGrpSpPr>
          <p:grpSpPr>
            <a:xfrm>
              <a:off x="7425226" y="3250722"/>
              <a:ext cx="2160000" cy="2664000"/>
              <a:chOff x="7315200" y="2788916"/>
              <a:chExt cx="2438400" cy="3520442"/>
            </a:xfrm>
          </p:grpSpPr>
          <p:sp>
            <p:nvSpPr>
              <p:cNvPr id="102" name="Google Shape;197;p1">
                <a:extLst>
                  <a:ext uri="{FF2B5EF4-FFF2-40B4-BE49-F238E27FC236}">
                    <a16:creationId xmlns:a16="http://schemas.microsoft.com/office/drawing/2014/main" id="{D1FD4E75-8504-06D4-4F58-50C3EF6330C2}"/>
                  </a:ext>
                </a:extLst>
              </p:cNvPr>
              <p:cNvSpPr/>
              <p:nvPr/>
            </p:nvSpPr>
            <p:spPr>
              <a:xfrm>
                <a:off x="7315200" y="2788916"/>
                <a:ext cx="2438400" cy="3520442"/>
              </a:xfrm>
              <a:custGeom>
                <a:avLst/>
                <a:gdLst/>
                <a:ahLst/>
                <a:cxnLst/>
                <a:rect l="l" t="t" r="r" b="b"/>
                <a:pathLst>
                  <a:path w="2438400" h="3520442" extrusionOk="0">
                    <a:moveTo>
                      <a:pt x="0" y="640082"/>
                    </a:moveTo>
                    <a:lnTo>
                      <a:pt x="2438400" y="640082"/>
                    </a:lnTo>
                    <a:lnTo>
                      <a:pt x="2438400" y="3520442"/>
                    </a:lnTo>
                    <a:lnTo>
                      <a:pt x="0" y="3520442"/>
                    </a:lnTo>
                    <a:close/>
                    <a:moveTo>
                      <a:pt x="2438399" y="0"/>
                    </a:moveTo>
                    <a:lnTo>
                      <a:pt x="2438399" y="640081"/>
                    </a:lnTo>
                    <a:lnTo>
                      <a:pt x="1996441" y="640081"/>
                    </a:lnTo>
                    <a:close/>
                  </a:path>
                </a:pathLst>
              </a:custGeom>
              <a:solidFill>
                <a:srgbClr val="19BC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3" name="Google Shape;198;p1" descr="Clipboard outline">
                <a:extLst>
                  <a:ext uri="{FF2B5EF4-FFF2-40B4-BE49-F238E27FC236}">
                    <a16:creationId xmlns:a16="http://schemas.microsoft.com/office/drawing/2014/main" id="{E07AF9D9-4BBF-B6BF-A50C-1DF30CBEDD20}"/>
                  </a:ext>
                </a:extLst>
              </p:cNvPr>
              <p:cNvPicPr preferRelativeResize="0"/>
              <p:nvPr/>
            </p:nvPicPr>
            <p:blipFill rotWithShape="1">
              <a:blip r:embed="rId6"/>
              <a:srcRect/>
              <a:stretch/>
            </p:blipFill>
            <p:spPr>
              <a:xfrm>
                <a:off x="7932420" y="4084319"/>
                <a:ext cx="1371600" cy="1371600"/>
              </a:xfrm>
              <a:prstGeom prst="rect">
                <a:avLst/>
              </a:prstGeom>
              <a:solidFill>
                <a:srgbClr val="19BC9C"/>
              </a:solidFill>
              <a:ln>
                <a:noFill/>
              </a:ln>
            </p:spPr>
          </p:pic>
        </p:grp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6A5B19C7-0250-116A-7745-76F62E6DE50B}"/>
              </a:ext>
            </a:extLst>
          </p:cNvPr>
          <p:cNvGrpSpPr/>
          <p:nvPr/>
        </p:nvGrpSpPr>
        <p:grpSpPr>
          <a:xfrm>
            <a:off x="205873" y="1968258"/>
            <a:ext cx="2160001" cy="4360089"/>
            <a:chOff x="272549" y="1571193"/>
            <a:chExt cx="2160001" cy="4360089"/>
          </a:xfrm>
        </p:grpSpPr>
        <p:grpSp>
          <p:nvGrpSpPr>
            <p:cNvPr id="86" name="Google Shape;179;p1">
              <a:extLst>
                <a:ext uri="{FF2B5EF4-FFF2-40B4-BE49-F238E27FC236}">
                  <a16:creationId xmlns:a16="http://schemas.microsoft.com/office/drawing/2014/main" id="{9D89B0CD-8CE0-7CEB-15E4-A9B91FCEEB79}"/>
                </a:ext>
              </a:extLst>
            </p:cNvPr>
            <p:cNvGrpSpPr/>
            <p:nvPr/>
          </p:nvGrpSpPr>
          <p:grpSpPr>
            <a:xfrm>
              <a:off x="272549" y="3771282"/>
              <a:ext cx="2141373" cy="2160000"/>
              <a:chOff x="-1" y="3428998"/>
              <a:chExt cx="2438400" cy="2880360"/>
            </a:xfrm>
          </p:grpSpPr>
          <p:sp>
            <p:nvSpPr>
              <p:cNvPr id="87" name="Google Shape;180;p1">
                <a:extLst>
                  <a:ext uri="{FF2B5EF4-FFF2-40B4-BE49-F238E27FC236}">
                    <a16:creationId xmlns:a16="http://schemas.microsoft.com/office/drawing/2014/main" id="{13F81DFF-0AD3-4473-A707-69E0F0F01C92}"/>
                  </a:ext>
                </a:extLst>
              </p:cNvPr>
              <p:cNvSpPr/>
              <p:nvPr/>
            </p:nvSpPr>
            <p:spPr>
              <a:xfrm>
                <a:off x="-1" y="3428998"/>
                <a:ext cx="2438400" cy="28803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183;p1">
                <a:extLst>
                  <a:ext uri="{FF2B5EF4-FFF2-40B4-BE49-F238E27FC236}">
                    <a16:creationId xmlns:a16="http://schemas.microsoft.com/office/drawing/2014/main" id="{05D68D1B-205F-0374-9530-D54B47372154}"/>
                  </a:ext>
                </a:extLst>
              </p:cNvPr>
              <p:cNvSpPr txBox="1"/>
              <p:nvPr/>
            </p:nvSpPr>
            <p:spPr>
              <a:xfrm>
                <a:off x="88545" y="4030175"/>
                <a:ext cx="2280000" cy="18468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s-E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 desarrollo debe generar un </a:t>
                </a:r>
                <a:r>
                  <a:rPr lang="es-ES" sz="14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archivo con formato CSV</a:t>
                </a:r>
                <a:r>
                  <a:rPr lang="es-E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separado por comas para descargar de manera local.</a:t>
                </a:r>
              </a:p>
            </p:txBody>
          </p:sp>
        </p:grpSp>
        <p:sp>
          <p:nvSpPr>
            <p:cNvPr id="99" name="Google Shape;194;p1">
              <a:extLst>
                <a:ext uri="{FF2B5EF4-FFF2-40B4-BE49-F238E27FC236}">
                  <a16:creationId xmlns:a16="http://schemas.microsoft.com/office/drawing/2014/main" id="{A6665271-1402-1197-DBBA-3D318F92A874}"/>
                </a:ext>
              </a:extLst>
            </p:cNvPr>
            <p:cNvSpPr/>
            <p:nvPr/>
          </p:nvSpPr>
          <p:spPr>
            <a:xfrm>
              <a:off x="272550" y="1571193"/>
              <a:ext cx="2160000" cy="2663529"/>
            </a:xfrm>
            <a:custGeom>
              <a:avLst/>
              <a:gdLst/>
              <a:ahLst/>
              <a:cxnLst/>
              <a:rect l="l" t="t" r="r" b="b"/>
              <a:pathLst>
                <a:path w="2438400" h="3520440" extrusionOk="0">
                  <a:moveTo>
                    <a:pt x="0" y="0"/>
                  </a:moveTo>
                  <a:lnTo>
                    <a:pt x="2438400" y="0"/>
                  </a:lnTo>
                  <a:lnTo>
                    <a:pt x="2438400" y="2880361"/>
                  </a:lnTo>
                  <a:lnTo>
                    <a:pt x="2438399" y="2880361"/>
                  </a:lnTo>
                  <a:lnTo>
                    <a:pt x="2438399" y="3520440"/>
                  </a:lnTo>
                  <a:lnTo>
                    <a:pt x="1996442" y="2880361"/>
                  </a:lnTo>
                  <a:lnTo>
                    <a:pt x="0" y="288036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4" name="Google Shape;251;p3" descr="Books outline">
              <a:extLst>
                <a:ext uri="{FF2B5EF4-FFF2-40B4-BE49-F238E27FC236}">
                  <a16:creationId xmlns:a16="http://schemas.microsoft.com/office/drawing/2014/main" id="{28F8F87A-0906-554B-1A3A-8B5D69F8A84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5643" y="1959408"/>
              <a:ext cx="1371600" cy="137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Título 1">
            <a:extLst>
              <a:ext uri="{FF2B5EF4-FFF2-40B4-BE49-F238E27FC236}">
                <a16:creationId xmlns:a16="http://schemas.microsoft.com/office/drawing/2014/main" id="{5691A990-C2CC-A4E1-A977-32B2E86E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096" y="1283241"/>
            <a:ext cx="8678585" cy="510075"/>
          </a:xfrm>
        </p:spPr>
        <p:txBody>
          <a:bodyPr/>
          <a:lstStyle/>
          <a:p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Arial"/>
              </a:rPr>
              <a:t>Descripción de la solución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8875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60A51-7BBB-3872-F9E2-D31620E39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9CDBFB7-0FD2-DE3A-A26C-3B83FFA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00" y="1679361"/>
            <a:ext cx="10508400" cy="4927410"/>
          </a:xfrm>
        </p:spPr>
        <p:txBody>
          <a:bodyPr>
            <a:normAutofit/>
          </a:bodyPr>
          <a:lstStyle/>
          <a:p>
            <a:pPr marL="285750" indent="-285750"/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ROL: </a:t>
            </a:r>
            <a:r>
              <a:rPr lang="es-CO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ZCGL-ANALISTA_SOLUCION: </a:t>
            </a:r>
            <a:r>
              <a:rPr lang="es-C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Realizar configuraciones extracción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ZFI0090</a:t>
            </a:r>
          </a:p>
          <a:p>
            <a:pPr marL="0" indent="0">
              <a:buNone/>
            </a:pP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utiliza para el mantenimiento de los parámetros necesarios para realizar una extracción correcta partiendo de los requisitos de Hyperion. Se compone de 7 tablas:</a:t>
            </a:r>
          </a:p>
          <a:p>
            <a:pPr marL="0" indent="0">
              <a:buNone/>
            </a:pPr>
            <a:endParaRPr lang="es-ES" sz="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Asignación </a:t>
            </a:r>
            <a:r>
              <a:rPr lang="es-E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CeBes</a:t>
            </a: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Segmentos HFM.</a:t>
            </a:r>
          </a:p>
          <a:p>
            <a:pPr lvl="1"/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Definición Código Entidad Hyperion.</a:t>
            </a:r>
          </a:p>
          <a:p>
            <a:pPr lvl="1"/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Cuentas cierre de costos de producción.</a:t>
            </a:r>
          </a:p>
          <a:p>
            <a:pPr lvl="1"/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Tipo de movimiento.</a:t>
            </a:r>
          </a:p>
          <a:p>
            <a:pPr lvl="1"/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Cuentas “ICP </a:t>
            </a:r>
            <a:r>
              <a:rPr lang="es-E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None</a:t>
            </a: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lvl="1"/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Cuentas cambio de signo.</a:t>
            </a:r>
          </a:p>
          <a:p>
            <a:pPr lvl="1"/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Cuentas a excluir.</a:t>
            </a:r>
          </a:p>
          <a:p>
            <a:pPr lvl="1"/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CO" sz="2000" b="1" dirty="0">
              <a:solidFill>
                <a:schemeClr val="accent6">
                  <a:lumMod val="75000"/>
                </a:schemeClr>
              </a:solidFill>
              <a:latin typeface="Calibri" panose="020F0502020204030204"/>
              <a:cs typeface="Arial"/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BAFE09-B294-CB0C-9A04-DFAC6E52A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4" y="2241714"/>
            <a:ext cx="3403495" cy="1495842"/>
          </a:xfrm>
          <a:prstGeom prst="rect">
            <a:avLst/>
          </a:prstGeom>
        </p:spPr>
      </p:pic>
      <p:sp>
        <p:nvSpPr>
          <p:cNvPr id="2" name="Marcador de texto 11">
            <a:extLst>
              <a:ext uri="{FF2B5EF4-FFF2-40B4-BE49-F238E27FC236}">
                <a16:creationId xmlns:a16="http://schemas.microsoft.com/office/drawing/2014/main" id="{16D04294-0DC9-FF0B-642F-46A75D60A00B}"/>
              </a:ext>
            </a:extLst>
          </p:cNvPr>
          <p:cNvSpPr txBox="1">
            <a:spLocks/>
          </p:cNvSpPr>
          <p:nvPr/>
        </p:nvSpPr>
        <p:spPr>
          <a:xfrm>
            <a:off x="746009" y="503053"/>
            <a:ext cx="8810310" cy="535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rgbClr val="7AD4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Extracción de saldos SAP</a:t>
            </a:r>
            <a:endParaRPr lang="es-E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61073D1-4EB8-3421-ABC4-B50E557CF512}"/>
              </a:ext>
            </a:extLst>
          </p:cNvPr>
          <p:cNvSpPr txBox="1">
            <a:spLocks/>
          </p:cNvSpPr>
          <p:nvPr/>
        </p:nvSpPr>
        <p:spPr>
          <a:xfrm>
            <a:off x="846989" y="1206792"/>
            <a:ext cx="10515600" cy="465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Arial"/>
              </a:rPr>
              <a:t>Transacción 1</a:t>
            </a:r>
          </a:p>
        </p:txBody>
      </p:sp>
    </p:spTree>
    <p:extLst>
      <p:ext uri="{BB962C8B-B14F-4D97-AF65-F5344CB8AC3E}">
        <p14:creationId xmlns:p14="http://schemas.microsoft.com/office/powerpoint/2010/main" val="25356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4C94E-BFCD-F721-A077-D4272D4A8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A3C87A4-8E49-635B-9239-5F88D731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1" y="1437094"/>
            <a:ext cx="10508400" cy="4927410"/>
          </a:xfrm>
        </p:spPr>
        <p:txBody>
          <a:bodyPr>
            <a:normAutofit/>
          </a:bodyPr>
          <a:lstStyle/>
          <a:p>
            <a:pPr marL="285750" indent="-285750"/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ROL: </a:t>
            </a:r>
            <a:r>
              <a:rPr lang="es-CO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ZCGL-ANALISTA_SOLUCION: </a:t>
            </a:r>
            <a:r>
              <a:rPr lang="es-C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Realizar configuraciones extracción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ZFI0090</a:t>
            </a:r>
          </a:p>
          <a:p>
            <a:pPr marL="0" indent="0">
              <a:buNone/>
            </a:pP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CO" sz="2000" b="1" dirty="0">
              <a:solidFill>
                <a:schemeClr val="accent6">
                  <a:lumMod val="75000"/>
                </a:schemeClr>
              </a:solidFill>
              <a:latin typeface="Calibri" panose="020F0502020204030204"/>
              <a:cs typeface="Arial"/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95359D-DB49-0E2F-2BDA-A09C28404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1975500"/>
            <a:ext cx="8743950" cy="4465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FB89D38C-BD83-2FD7-F4E0-B6FA695523AD}"/>
              </a:ext>
            </a:extLst>
          </p:cNvPr>
          <p:cNvSpPr txBox="1">
            <a:spLocks/>
          </p:cNvSpPr>
          <p:nvPr/>
        </p:nvSpPr>
        <p:spPr>
          <a:xfrm>
            <a:off x="736070" y="499974"/>
            <a:ext cx="8810310" cy="535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rgbClr val="7AD4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Extracción de saldos SAP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850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405A9-D637-CC63-71E7-C21D28061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56D18BA-2EEF-CA7A-0FCD-414C7B66A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00" y="1736063"/>
            <a:ext cx="10508400" cy="4927410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ROL: </a:t>
            </a:r>
            <a:r>
              <a:rPr lang="es-CO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ZCGL-ANALISTA_CONTABLE: </a:t>
            </a:r>
            <a:r>
              <a:rPr lang="es-C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Ejecutar extracción de saldos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ZFI0091</a:t>
            </a:r>
          </a:p>
          <a:p>
            <a:pPr marL="0" indent="0">
              <a:buNone/>
            </a:pP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utiliza para ejecutar la extracción y obtener el archivo CSV para cargar a Hyperion.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parámetros de entrada obligatorios para la transacción son: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Sociedad FI o Centro de beneficio.</a:t>
            </a:r>
          </a:p>
          <a:p>
            <a:pPr lvl="1"/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Ejercicio.</a:t>
            </a:r>
          </a:p>
          <a:p>
            <a:pPr lvl="1"/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Periodo.</a:t>
            </a:r>
          </a:p>
          <a:p>
            <a:pPr marL="0" indent="0">
              <a:buNone/>
            </a:pPr>
            <a:endParaRPr lang="es-ES" sz="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tiene un campo opcional que se utiliza para definir la ruta de descarga (ruta local o servidor) en la que se exportará el archivo CSV.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CO" sz="2000" b="1" dirty="0">
              <a:solidFill>
                <a:schemeClr val="accent6">
                  <a:lumMod val="75000"/>
                </a:schemeClr>
              </a:solidFill>
              <a:latin typeface="Calibri" panose="020F0502020204030204"/>
              <a:cs typeface="Arial"/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795D50-0C46-84B7-7A5B-714B0766C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03" y="2243895"/>
            <a:ext cx="3307236" cy="1657115"/>
          </a:xfrm>
          <a:prstGeom prst="rect">
            <a:avLst/>
          </a:prstGeom>
        </p:spPr>
      </p:pic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45363E7A-636E-8EC5-CEB0-9D04F47587ED}"/>
              </a:ext>
            </a:extLst>
          </p:cNvPr>
          <p:cNvSpPr txBox="1">
            <a:spLocks/>
          </p:cNvSpPr>
          <p:nvPr/>
        </p:nvSpPr>
        <p:spPr>
          <a:xfrm>
            <a:off x="746009" y="521546"/>
            <a:ext cx="8810310" cy="535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rgbClr val="7AD4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Extracción de saldos SAP</a:t>
            </a:r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51FE5F7-3FCB-BCB8-6C2E-E66F67E9B3E0}"/>
              </a:ext>
            </a:extLst>
          </p:cNvPr>
          <p:cNvSpPr txBox="1">
            <a:spLocks/>
          </p:cNvSpPr>
          <p:nvPr/>
        </p:nvSpPr>
        <p:spPr>
          <a:xfrm>
            <a:off x="834600" y="1215814"/>
            <a:ext cx="10515600" cy="465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Arial"/>
              </a:rPr>
              <a:t>Transacción 2</a:t>
            </a:r>
          </a:p>
        </p:txBody>
      </p:sp>
    </p:spTree>
    <p:extLst>
      <p:ext uri="{BB962C8B-B14F-4D97-AF65-F5344CB8AC3E}">
        <p14:creationId xmlns:p14="http://schemas.microsoft.com/office/powerpoint/2010/main" val="218356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34F94-D518-1BBB-C0B6-88A0812EB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B161280-814B-75FD-4F74-9AFB9650F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799" y="1418044"/>
            <a:ext cx="10508400" cy="4927410"/>
          </a:xfrm>
        </p:spPr>
        <p:txBody>
          <a:bodyPr>
            <a:normAutofit/>
          </a:bodyPr>
          <a:lstStyle/>
          <a:p>
            <a:pPr marL="285750" indent="-285750"/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ROL: </a:t>
            </a:r>
            <a:r>
              <a:rPr lang="es-CO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ZCGL-ANALISTA_CONTABLE: </a:t>
            </a:r>
            <a:r>
              <a:rPr lang="es-C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Ejecutar extracción de saldos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ZFI0091</a:t>
            </a:r>
          </a:p>
          <a:p>
            <a:pPr marL="0" indent="0">
              <a:buNone/>
            </a:pP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CO" sz="2000" b="1" dirty="0">
              <a:solidFill>
                <a:schemeClr val="accent6">
                  <a:lumMod val="75000"/>
                </a:schemeClr>
              </a:solidFill>
              <a:latin typeface="Calibri" panose="020F0502020204030204"/>
              <a:cs typeface="Arial"/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133B27-B549-B826-139C-C43DC22E1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651" y="1920584"/>
            <a:ext cx="8792697" cy="452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AD0E68CB-A96B-0420-078B-9528A5005FCD}"/>
              </a:ext>
            </a:extLst>
          </p:cNvPr>
          <p:cNvSpPr txBox="1">
            <a:spLocks/>
          </p:cNvSpPr>
          <p:nvPr/>
        </p:nvSpPr>
        <p:spPr>
          <a:xfrm>
            <a:off x="746009" y="515984"/>
            <a:ext cx="8810310" cy="535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rgbClr val="7AD4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Extracción de saldos SAP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470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8A713-4B18-EBF7-989F-3407FFD5D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C5EE1D8-86C4-2DAB-4BF6-A539F6884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1" y="1513294"/>
            <a:ext cx="10508400" cy="49274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833387-B2F1-E29F-6775-38ABEB9AA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77265"/>
            <a:ext cx="12039600" cy="2874970"/>
          </a:xfrm>
          <a:prstGeom prst="rect">
            <a:avLst/>
          </a:prstGeom>
        </p:spPr>
      </p:pic>
      <p:sp>
        <p:nvSpPr>
          <p:cNvPr id="2" name="Marcador de texto 11">
            <a:extLst>
              <a:ext uri="{FF2B5EF4-FFF2-40B4-BE49-F238E27FC236}">
                <a16:creationId xmlns:a16="http://schemas.microsoft.com/office/drawing/2014/main" id="{377D7167-EB6A-34FA-B3A7-3A84195CDB81}"/>
              </a:ext>
            </a:extLst>
          </p:cNvPr>
          <p:cNvSpPr txBox="1">
            <a:spLocks/>
          </p:cNvSpPr>
          <p:nvPr/>
        </p:nvSpPr>
        <p:spPr>
          <a:xfrm>
            <a:off x="747158" y="539027"/>
            <a:ext cx="8810310" cy="535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rgbClr val="7AD4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Extracción de saldos SAP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882A951-F533-4EDA-E7D0-6373615C2E25}"/>
              </a:ext>
            </a:extLst>
          </p:cNvPr>
          <p:cNvSpPr txBox="1">
            <a:spLocks/>
          </p:cNvSpPr>
          <p:nvPr/>
        </p:nvSpPr>
        <p:spPr>
          <a:xfrm>
            <a:off x="846989" y="1662336"/>
            <a:ext cx="10515600" cy="465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Arial"/>
              </a:rPr>
              <a:t>Flujo general de ejecución</a:t>
            </a:r>
          </a:p>
        </p:txBody>
      </p:sp>
    </p:spTree>
    <p:extLst>
      <p:ext uri="{BB962C8B-B14F-4D97-AF65-F5344CB8AC3E}">
        <p14:creationId xmlns:p14="http://schemas.microsoft.com/office/powerpoint/2010/main" val="237957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F252C-5F87-C1AD-C67B-C25F5BC5C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16691AC-E465-FA09-669B-6599AEE21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09" y="1322794"/>
            <a:ext cx="10508400" cy="4927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Arial"/>
              </a:rPr>
              <a:t>Validaciones o requisitos que se consideran</a:t>
            </a:r>
          </a:p>
          <a:p>
            <a:pPr marL="0" indent="0">
              <a:buNone/>
            </a:pPr>
            <a:endParaRPr lang="es-ES" sz="1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 premisa inicial para una correcta generación del archivo de saldos, se debe asegurar lo siguiente en FI-GL: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Ecuación contable cuadrada por centro de beneficio. (Validación automática por el desarrollo)</a:t>
            </a:r>
          </a:p>
          <a:p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Traslado de costos de producción a costos de venta cuadrado por centro de beneficio. (Validación automática por el desarrollo)</a:t>
            </a:r>
          </a:p>
          <a:p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Transacciones </a:t>
            </a:r>
            <a:r>
              <a:rPr lang="es-E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intercompany</a:t>
            </a: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ecuación contable cuadrada. </a:t>
            </a:r>
          </a:p>
          <a:p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Cierre de la utilidad de ejercicio por centro de beneficio.</a:t>
            </a:r>
          </a:p>
          <a:p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Saldo acumulado de todas las cuentas de orden debe ser igual a cero.</a:t>
            </a:r>
          </a:p>
          <a:p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transacciones recíprocas (internas y externas) deben tener una correcta marcación de Sociedad GL asociada, segmento interlocutor y centro de beneficio interlocutor.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tiene la opción de ejecutar en "Test" la extracción de saldos. Se puede ejecutar para validar posibles diferencias que existan en los registros de FI-GL y que no permitan la extracción del archivo con los saldos.</a:t>
            </a:r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97D39223-C7D0-147A-3295-78271A699164}"/>
              </a:ext>
            </a:extLst>
          </p:cNvPr>
          <p:cNvSpPr txBox="1">
            <a:spLocks/>
          </p:cNvSpPr>
          <p:nvPr/>
        </p:nvSpPr>
        <p:spPr>
          <a:xfrm>
            <a:off x="746009" y="515984"/>
            <a:ext cx="8810310" cy="535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rgbClr val="7AD4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Extracción de saldos SAP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5401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_EPM_V Blanca" id="{42D4BC08-EB54-4058-B652-F58925C83D5B}" vid="{3F62E01C-A200-4E77-A03C-D6BA8CA9786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38274153320546969885EB0F8F5CD2" ma:contentTypeVersion="7" ma:contentTypeDescription="Crear nuevo documento." ma:contentTypeScope="" ma:versionID="b9bd43b01566d875ae5d0eea11cfca19">
  <xsd:schema xmlns:xsd="http://www.w3.org/2001/XMLSchema" xmlns:xs="http://www.w3.org/2001/XMLSchema" xmlns:p="http://schemas.microsoft.com/office/2006/metadata/properties" xmlns:ns2="a4cf3616-e20a-412c-9f5d-6a94d1e0ea94" targetNamespace="http://schemas.microsoft.com/office/2006/metadata/properties" ma:root="true" ma:fieldsID="0e4d111dc22f86b3b7fb191f9731548f" ns2:_="">
    <xsd:import namespace="a4cf3616-e20a-412c-9f5d-6a94d1e0ea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f3616-e20a-412c-9f5d-6a94d1e0e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Tipo de contenido"/>
        <xsd:element ref="dc:title" minOccurs="0" maxOccurs="1" ma:index="3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14A19C-1C51-4BD9-B0AB-2C81309F69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cf3616-e20a-412c-9f5d-6a94d1e0ea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44A1E5-E509-4163-90F4-CDD5746761F4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4cf3616-e20a-412c-9f5d-6a94d1e0ea9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0B71CF5-7525-4002-971B-2637643ABB4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6119</TotalTime>
  <Words>630</Words>
  <Application>Microsoft Office PowerPoint</Application>
  <PresentationFormat>Panorámica</PresentationFormat>
  <Paragraphs>111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Arial Rounded MT Bold</vt:lpstr>
      <vt:lpstr>Calibri</vt:lpstr>
      <vt:lpstr>Calibri bold italic</vt:lpstr>
      <vt:lpstr>Calibri bold italic</vt:lpstr>
      <vt:lpstr>Calibri regular</vt:lpstr>
      <vt:lpstr>Tema de Office</vt:lpstr>
      <vt:lpstr>Desarrollo extracción de saldos SAP</vt:lpstr>
      <vt:lpstr>¿Cómo se realizará el proceso de consolidación a partir del 1 de enero de 2027?</vt:lpstr>
      <vt:lpstr>Descripción de la solución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Caicedo (SANCHO BBDO)</dc:creator>
  <cp:lastModifiedBy>ANDRES FELIPE OSSA PEREZ</cp:lastModifiedBy>
  <cp:revision>61</cp:revision>
  <dcterms:created xsi:type="dcterms:W3CDTF">2024-01-17T12:50:27Z</dcterms:created>
  <dcterms:modified xsi:type="dcterms:W3CDTF">2025-12-22T18:39:22Z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0x0101001238274153320546969885EB0F8F5CD2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