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74" r:id="rId5"/>
    <p:sldId id="276" r:id="rId6"/>
    <p:sldId id="288" r:id="rId7"/>
    <p:sldId id="277" r:id="rId8"/>
    <p:sldId id="257" r:id="rId9"/>
    <p:sldId id="287" r:id="rId10"/>
    <p:sldId id="284" r:id="rId11"/>
    <p:sldId id="285" r:id="rId12"/>
    <p:sldId id="289" r:id="rId13"/>
    <p:sldId id="280" r:id="rId14"/>
    <p:sldId id="282" r:id="rId15"/>
    <p:sldId id="281" r:id="rId16"/>
    <p:sldId id="283" r:id="rId17"/>
    <p:sldId id="286" r:id="rId18"/>
    <p:sldId id="272" r:id="rId1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6363"/>
    <a:srgbClr val="7AD400"/>
    <a:srgbClr val="0079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1" autoAdjust="0"/>
    <p:restoredTop sz="93690" autoAdjust="0"/>
  </p:normalViewPr>
  <p:slideViewPr>
    <p:cSldViewPr snapToGrid="0">
      <p:cViewPr varScale="1">
        <p:scale>
          <a:sx n="59" d="100"/>
          <a:sy n="59" d="100"/>
        </p:scale>
        <p:origin x="908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271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377C3A33-E1D6-4161-3314-2EF8C3A75C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E9199ED-3FDC-C940-6AC5-4D98EB70FF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3D36C-151A-4C7A-AF32-F862C780BF19}" type="datetimeFigureOut">
              <a:rPr lang="es-ES" smtClean="0"/>
              <a:t>11/12/2025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80037BB-B11C-6900-A91C-6372E1CE26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3613E8E-A5BA-9CD2-87A1-E3CB51CBB1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B41CCE-B0E4-4944-AAFA-94EFF9DC7E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653045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82B3DE-2547-42F5-858D-6F8A8B035A3A}" type="datetimeFigureOut">
              <a:rPr lang="es-CO" smtClean="0"/>
              <a:t>11/12/2025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22C52-DBF0-4EED-BFFE-943508295EB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2973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061FB9-809C-7774-09EA-21F79B428A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668" y="3112001"/>
            <a:ext cx="3530152" cy="945890"/>
          </a:xfrm>
        </p:spPr>
        <p:txBody>
          <a:bodyPr anchor="b">
            <a:noAutofit/>
          </a:bodyPr>
          <a:lstStyle>
            <a:lvl1pPr algn="ctr">
              <a:defRPr sz="7200" spc="300">
                <a:solidFill>
                  <a:srgbClr val="007934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s-ES" dirty="0"/>
              <a:t>Titular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45C09A9-5FC5-FADA-6936-9A9D5E99D6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7127" y="4150253"/>
            <a:ext cx="4507345" cy="653206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46363"/>
                </a:solidFill>
                <a:latin typeface="Calibri regula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98C0D50D-E9DF-6D01-1D08-CD7BDFC40B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7818" y="6106388"/>
            <a:ext cx="3066471" cy="381745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33B72545-B9CD-5D36-8DD4-FD42CC7446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4932218" cy="4932218"/>
          </a:xfrm>
          <a:prstGeom prst="rect">
            <a:avLst/>
          </a:prstGeom>
        </p:spPr>
      </p:pic>
      <p:pic>
        <p:nvPicPr>
          <p:cNvPr id="5" name="Imagen 4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FE806B62-F694-A899-C019-2CA50EFD2CC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488" y="1084047"/>
            <a:ext cx="2408512" cy="1088765"/>
          </a:xfrm>
          <a:prstGeom prst="rect">
            <a:avLst/>
          </a:prstGeom>
        </p:spPr>
      </p:pic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EAE3F63F-1B26-F7E0-5131-F2CFE70209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20555" y="5882640"/>
            <a:ext cx="2447925" cy="467360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rgbClr val="7AD400"/>
                </a:solidFill>
                <a:latin typeface="calibri bold italic" panose="020F07020304040A0204" pitchFamily="34" charset="0"/>
                <a:ea typeface="calibri bold italic" panose="020F07020304040A0204" pitchFamily="34" charset="0"/>
                <a:cs typeface="calibri bold italic" panose="020F07020304040A0204" pitchFamily="34" charset="0"/>
              </a:defRPr>
            </a:lvl1pPr>
          </a:lstStyle>
          <a:p>
            <a:pPr lvl="0"/>
            <a:r>
              <a:rPr lang="es-ES" dirty="0"/>
              <a:t>Fecha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0470602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media co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BED8F9-3205-23FA-A21A-28D2F61F3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12" y="1549666"/>
            <a:ext cx="4878388" cy="4720417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46363"/>
                </a:solidFill>
                <a:latin typeface="Calibri regular"/>
              </a:defRPr>
            </a:lvl1pPr>
            <a:lvl2pPr>
              <a:defRPr sz="1400">
                <a:solidFill>
                  <a:srgbClr val="646363"/>
                </a:solidFill>
                <a:latin typeface="Calibri regular"/>
              </a:defRPr>
            </a:lvl2pPr>
            <a:lvl3pPr>
              <a:defRPr sz="1200">
                <a:solidFill>
                  <a:srgbClr val="646363"/>
                </a:solidFill>
                <a:latin typeface="Calibri regular"/>
              </a:defRPr>
            </a:lvl3pPr>
            <a:lvl4pPr>
              <a:defRPr sz="1100">
                <a:solidFill>
                  <a:srgbClr val="646363"/>
                </a:solidFill>
                <a:latin typeface="Calibri regular"/>
              </a:defRPr>
            </a:lvl4pPr>
            <a:lvl5pPr>
              <a:defRPr sz="1100">
                <a:solidFill>
                  <a:srgbClr val="646363"/>
                </a:solidFill>
                <a:latin typeface="Calibri regular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5A809D6E-B0A8-721F-B129-C709966D482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56422" y="1549666"/>
            <a:ext cx="5098966" cy="4732449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46363"/>
                </a:solidFill>
                <a:latin typeface="Calibri regular"/>
              </a:defRPr>
            </a:lvl1pPr>
            <a:lvl2pPr>
              <a:defRPr sz="1400">
                <a:solidFill>
                  <a:srgbClr val="646363"/>
                </a:solidFill>
                <a:latin typeface="Calibri regular"/>
              </a:defRPr>
            </a:lvl2pPr>
            <a:lvl3pPr>
              <a:defRPr sz="1200">
                <a:solidFill>
                  <a:srgbClr val="646363"/>
                </a:solidFill>
                <a:latin typeface="Calibri regular"/>
              </a:defRPr>
            </a:lvl3pPr>
            <a:lvl4pPr>
              <a:defRPr sz="1100">
                <a:solidFill>
                  <a:srgbClr val="646363"/>
                </a:solidFill>
                <a:latin typeface="Calibri regular"/>
              </a:defRPr>
            </a:lvl4pPr>
            <a:lvl5pPr>
              <a:defRPr sz="1100">
                <a:solidFill>
                  <a:srgbClr val="646363"/>
                </a:solidFill>
                <a:latin typeface="Calibri regular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45EE91BF-FCCC-F418-3E01-643AFF1997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7919" y="142583"/>
            <a:ext cx="832570" cy="83257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4400C81B-A1E0-06AD-E424-EC5EA322B3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83600" y="6509279"/>
            <a:ext cx="3029181" cy="360753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AF118244-E9DA-945C-55FC-2BC64F12C2B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921518" y="995556"/>
            <a:ext cx="45719" cy="215531"/>
          </a:xfrm>
          <a:prstGeom prst="rect">
            <a:avLst/>
          </a:prstGeom>
        </p:spPr>
      </p:pic>
      <p:sp>
        <p:nvSpPr>
          <p:cNvPr id="7" name="Marcador de texto 3">
            <a:extLst>
              <a:ext uri="{FF2B5EF4-FFF2-40B4-BE49-F238E27FC236}">
                <a16:creationId xmlns:a16="http://schemas.microsoft.com/office/drawing/2014/main" id="{62A37781-C5ED-E88A-61F5-480175882F24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836611" y="201662"/>
            <a:ext cx="8810310" cy="535132"/>
          </a:xfrm>
        </p:spPr>
        <p:txBody>
          <a:bodyPr anchor="b"/>
          <a:lstStyle>
            <a:lvl1pPr marL="0" indent="0">
              <a:buNone/>
              <a:defRPr sz="2200">
                <a:solidFill>
                  <a:srgbClr val="7AD400"/>
                </a:solidFill>
                <a:latin typeface="Arial Rounded MT Bold" panose="020F07040305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Capitular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8F7CCD05-8EB5-F0F2-558A-2077FFE1E28E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36612" y="766619"/>
            <a:ext cx="8810310" cy="284018"/>
          </a:xfrm>
        </p:spPr>
        <p:txBody>
          <a:bodyPr/>
          <a:lstStyle>
            <a:lvl1pPr marL="0" indent="0">
              <a:buNone/>
              <a:defRPr sz="1800">
                <a:solidFill>
                  <a:srgbClr val="7AD400"/>
                </a:solidFill>
                <a:latin typeface="Calibri bold italic" panose="020F07020304040A0204" pitchFamily="34" charset="0"/>
                <a:ea typeface="Calibri bold italic" panose="020F07020304040A0204" pitchFamily="34" charset="0"/>
                <a:cs typeface="Calibri bold italic" panose="020F07020304040A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Tema</a:t>
            </a:r>
          </a:p>
        </p:txBody>
      </p:sp>
    </p:spTree>
    <p:extLst>
      <p:ext uri="{BB962C8B-B14F-4D97-AF65-F5344CB8AC3E}">
        <p14:creationId xmlns:p14="http://schemas.microsoft.com/office/powerpoint/2010/main" val="3534373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A7FEB267-82B4-304E-EB7E-F4A541558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7919" y="142583"/>
            <a:ext cx="832570" cy="83257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72C0A9AE-2CAD-E3BB-2E37-79BBF79AB3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83600" y="6509279"/>
            <a:ext cx="3029181" cy="360753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D493240A-96FD-8C6F-C296-042B7656BD7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921518" y="995556"/>
            <a:ext cx="45719" cy="215531"/>
          </a:xfrm>
          <a:prstGeom prst="rect">
            <a:avLst/>
          </a:prstGeom>
        </p:spPr>
      </p:pic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5AF5092D-DD3D-83AE-6FEC-DCE024593713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836611" y="201662"/>
            <a:ext cx="8810310" cy="535132"/>
          </a:xfrm>
        </p:spPr>
        <p:txBody>
          <a:bodyPr anchor="b"/>
          <a:lstStyle>
            <a:lvl1pPr marL="0" indent="0">
              <a:buNone/>
              <a:defRPr sz="2200">
                <a:solidFill>
                  <a:srgbClr val="7AD400"/>
                </a:solidFill>
                <a:latin typeface="Arial Rounded MT Bold" panose="020F07040305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Capitular</a:t>
            </a:r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BF765287-C277-29B9-84EC-8F9D5817BE38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36612" y="766619"/>
            <a:ext cx="8810310" cy="284018"/>
          </a:xfrm>
        </p:spPr>
        <p:txBody>
          <a:bodyPr/>
          <a:lstStyle>
            <a:lvl1pPr marL="0" indent="0">
              <a:buNone/>
              <a:defRPr sz="1800">
                <a:solidFill>
                  <a:srgbClr val="7AD400"/>
                </a:solidFill>
                <a:latin typeface="Calibri bold italic" panose="020F07020304040A0204" pitchFamily="34" charset="0"/>
                <a:ea typeface="Calibri bold italic" panose="020F07020304040A0204" pitchFamily="34" charset="0"/>
                <a:cs typeface="Calibri bold italic" panose="020F07020304040A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Tema</a:t>
            </a:r>
          </a:p>
        </p:txBody>
      </p:sp>
    </p:spTree>
    <p:extLst>
      <p:ext uri="{BB962C8B-B14F-4D97-AF65-F5344CB8AC3E}">
        <p14:creationId xmlns:p14="http://schemas.microsoft.com/office/powerpoint/2010/main" val="298020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507AC3-F5F4-4128-8841-7FB3F5D61B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1945" y="3281808"/>
            <a:ext cx="3932237" cy="573296"/>
          </a:xfrm>
        </p:spPr>
        <p:txBody>
          <a:bodyPr anchor="ctr">
            <a:normAutofit/>
          </a:bodyPr>
          <a:lstStyle>
            <a:lvl1pPr algn="l">
              <a:defRPr sz="4400">
                <a:solidFill>
                  <a:srgbClr val="7AD400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s-ES" dirty="0"/>
              <a:t>Contacto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AF1DB0E-9A2E-1A36-3BCD-0AD495739F3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41945" y="4064602"/>
            <a:ext cx="4340351" cy="416615"/>
          </a:xfrm>
        </p:spPr>
        <p:txBody>
          <a:bodyPr/>
          <a:lstStyle>
            <a:lvl1pPr marL="0" indent="0">
              <a:buNone/>
              <a:defRPr sz="1800">
                <a:solidFill>
                  <a:srgbClr val="646363"/>
                </a:solidFill>
                <a:latin typeface="Calibri regular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Nombre</a:t>
            </a:r>
          </a:p>
        </p:txBody>
      </p:sp>
      <p:sp>
        <p:nvSpPr>
          <p:cNvPr id="3" name="Marcador de texto 3">
            <a:extLst>
              <a:ext uri="{FF2B5EF4-FFF2-40B4-BE49-F238E27FC236}">
                <a16:creationId xmlns:a16="http://schemas.microsoft.com/office/drawing/2014/main" id="{F2730941-A9D4-593C-A93A-3064988A5850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741944" y="4602013"/>
            <a:ext cx="4340351" cy="416615"/>
          </a:xfrm>
        </p:spPr>
        <p:txBody>
          <a:bodyPr/>
          <a:lstStyle>
            <a:lvl1pPr marL="0" indent="0">
              <a:buNone/>
              <a:defRPr sz="1800">
                <a:solidFill>
                  <a:srgbClr val="646363"/>
                </a:solidFill>
                <a:latin typeface="Calibri regular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Correo</a:t>
            </a:r>
          </a:p>
        </p:txBody>
      </p:sp>
      <p:sp>
        <p:nvSpPr>
          <p:cNvPr id="5" name="Marcador de texto 3">
            <a:extLst>
              <a:ext uri="{FF2B5EF4-FFF2-40B4-BE49-F238E27FC236}">
                <a16:creationId xmlns:a16="http://schemas.microsoft.com/office/drawing/2014/main" id="{9489B8D5-0640-07D5-9EFD-6FCBC5CF9CC9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741943" y="5144444"/>
            <a:ext cx="4340351" cy="416615"/>
          </a:xfrm>
        </p:spPr>
        <p:txBody>
          <a:bodyPr/>
          <a:lstStyle>
            <a:lvl1pPr marL="0" indent="0">
              <a:buNone/>
              <a:defRPr sz="1800">
                <a:solidFill>
                  <a:srgbClr val="646363"/>
                </a:solidFill>
                <a:latin typeface="Calibri regular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Teléfono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FD817B85-4EC8-130B-49FF-7653FEB833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7919" y="142583"/>
            <a:ext cx="832570" cy="83257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BF6A2CD3-000F-E15D-255B-4D628DB61A0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83600" y="6509279"/>
            <a:ext cx="3029181" cy="360753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3B255815-4942-EB0C-36AC-D077334C9A2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921518" y="995556"/>
            <a:ext cx="45719" cy="215531"/>
          </a:xfrm>
          <a:prstGeom prst="rect">
            <a:avLst/>
          </a:prstGeom>
        </p:spPr>
      </p:pic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C0A499C9-7FF4-E48C-E156-AF37B9A8B4A9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836611" y="201662"/>
            <a:ext cx="8810310" cy="535132"/>
          </a:xfrm>
        </p:spPr>
        <p:txBody>
          <a:bodyPr anchor="b"/>
          <a:lstStyle>
            <a:lvl1pPr marL="0" indent="0">
              <a:buNone/>
              <a:defRPr sz="2200">
                <a:solidFill>
                  <a:srgbClr val="7AD400"/>
                </a:solidFill>
                <a:latin typeface="Arial Rounded MT Bold" panose="020F07040305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Capitular</a:t>
            </a:r>
          </a:p>
        </p:txBody>
      </p:sp>
      <p:sp>
        <p:nvSpPr>
          <p:cNvPr id="11" name="Marcador de texto 3">
            <a:extLst>
              <a:ext uri="{FF2B5EF4-FFF2-40B4-BE49-F238E27FC236}">
                <a16:creationId xmlns:a16="http://schemas.microsoft.com/office/drawing/2014/main" id="{CDA2BEFA-0983-0644-4A6A-AB6E5BBFF795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36612" y="766619"/>
            <a:ext cx="8810310" cy="284018"/>
          </a:xfrm>
        </p:spPr>
        <p:txBody>
          <a:bodyPr/>
          <a:lstStyle>
            <a:lvl1pPr marL="0" indent="0">
              <a:buNone/>
              <a:defRPr sz="1800">
                <a:solidFill>
                  <a:srgbClr val="7AD400"/>
                </a:solidFill>
                <a:latin typeface="Calibri bold italic" panose="020F07020304040A0204" pitchFamily="34" charset="0"/>
                <a:ea typeface="Calibri bold italic" panose="020F07020304040A0204" pitchFamily="34" charset="0"/>
                <a:cs typeface="Calibri bold italic" panose="020F07020304040A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Tema</a:t>
            </a:r>
          </a:p>
        </p:txBody>
      </p:sp>
    </p:spTree>
    <p:extLst>
      <p:ext uri="{BB962C8B-B14F-4D97-AF65-F5344CB8AC3E}">
        <p14:creationId xmlns:p14="http://schemas.microsoft.com/office/powerpoint/2010/main" val="2608884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507AC3-F5F4-4128-8841-7FB3F5D61B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02373" y="1364974"/>
            <a:ext cx="5591634" cy="2371151"/>
          </a:xfrm>
        </p:spPr>
        <p:txBody>
          <a:bodyPr anchor="ctr">
            <a:normAutofit/>
          </a:bodyPr>
          <a:lstStyle>
            <a:lvl1pPr algn="ctr">
              <a:defRPr sz="6600">
                <a:solidFill>
                  <a:srgbClr val="007934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s-ES" dirty="0"/>
              <a:t>¡</a:t>
            </a:r>
            <a:r>
              <a:rPr lang="en-US" dirty="0"/>
              <a:t>G</a:t>
            </a:r>
            <a:r>
              <a:rPr lang="es-ES" dirty="0" err="1"/>
              <a:t>racias</a:t>
            </a:r>
            <a:r>
              <a:rPr lang="es-ES" dirty="0"/>
              <a:t>!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8E0D1618-C1E0-FA36-C109-F9FAC3BA77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948" y="4477405"/>
            <a:ext cx="2755232" cy="2049243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01CCFBD0-C9B7-30B0-3F6C-286ABB425A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83600" y="6509279"/>
            <a:ext cx="3029181" cy="360753"/>
          </a:xfrm>
          <a:prstGeom prst="rect">
            <a:avLst/>
          </a:prstGeom>
        </p:spPr>
      </p:pic>
      <p:pic>
        <p:nvPicPr>
          <p:cNvPr id="4" name="Imagen 3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99EC8EEB-B135-46BF-3C80-DA275DC230D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163" y="4296578"/>
            <a:ext cx="2883992" cy="130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66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229B1F5C-4769-B6C6-F508-92F59B1DED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657" y="1921165"/>
            <a:ext cx="6331483" cy="469447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D061FB9-809C-7774-09EA-21F79B428A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7558" y="3530966"/>
            <a:ext cx="3530152" cy="945890"/>
          </a:xfrm>
        </p:spPr>
        <p:txBody>
          <a:bodyPr anchor="b">
            <a:noAutofit/>
          </a:bodyPr>
          <a:lstStyle>
            <a:lvl1pPr algn="ctr">
              <a:defRPr sz="7200" spc="0">
                <a:solidFill>
                  <a:srgbClr val="007934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s-ES" dirty="0"/>
              <a:t>Titular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45C09A9-5FC5-FADA-6936-9A9D5E99D6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8961" y="4642560"/>
            <a:ext cx="4507345" cy="653206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46363"/>
                </a:solidFill>
                <a:latin typeface="Calibri regular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4" name="Marcador de texto 10">
            <a:extLst>
              <a:ext uri="{FF2B5EF4-FFF2-40B4-BE49-F238E27FC236}">
                <a16:creationId xmlns:a16="http://schemas.microsoft.com/office/drawing/2014/main" id="{71DC6EB3-89D8-2B5A-85D4-37262AB1CC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20555" y="5882640"/>
            <a:ext cx="2447925" cy="467360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rgbClr val="7AD400"/>
                </a:solidFill>
                <a:latin typeface="calibri bold italic" panose="020F07020304040A0204" pitchFamily="34" charset="0"/>
                <a:ea typeface="calibri bold italic" panose="020F07020304040A0204" pitchFamily="34" charset="0"/>
                <a:cs typeface="calibri bold italic" panose="020F07020304040A0204" pitchFamily="34" charset="0"/>
              </a:defRPr>
            </a:lvl1pPr>
          </a:lstStyle>
          <a:p>
            <a:pPr lvl="0"/>
            <a:r>
              <a:rPr lang="es-ES" dirty="0"/>
              <a:t>Fecha</a:t>
            </a:r>
            <a:endParaRPr lang="es-CO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23BBF306-01E4-9628-65EF-9719176347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97818" y="6106388"/>
            <a:ext cx="3066471" cy="3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11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DDA321-8FEB-DC6B-F08F-DDD8105933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7169" y="1734328"/>
            <a:ext cx="2948182" cy="951722"/>
          </a:xfrm>
        </p:spPr>
        <p:txBody>
          <a:bodyPr anchor="ctr">
            <a:noAutofit/>
          </a:bodyPr>
          <a:lstStyle>
            <a:lvl1pPr>
              <a:defRPr sz="6600">
                <a:solidFill>
                  <a:srgbClr val="7AD400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s-ES" dirty="0"/>
              <a:t>Titular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C383C43-9B71-8815-57EE-9BBF171DC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6218" y="3369740"/>
            <a:ext cx="3574473" cy="241510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646363"/>
                </a:solidFill>
                <a:latin typeface="Calibri regular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86D7EA86-A326-E2EE-428D-B841877018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7919" y="142583"/>
            <a:ext cx="832570" cy="832570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22C25C18-B47C-3A9C-BA71-B97561ACA5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54582" y="939511"/>
            <a:ext cx="6204374" cy="5369905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8DD8495B-0686-6295-5CFD-01D997EE1F0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921518" y="995556"/>
            <a:ext cx="45719" cy="215531"/>
          </a:xfrm>
          <a:prstGeom prst="rect">
            <a:avLst/>
          </a:prstGeom>
        </p:spPr>
      </p:pic>
      <p:sp>
        <p:nvSpPr>
          <p:cNvPr id="34" name="Subtítulo 2">
            <a:extLst>
              <a:ext uri="{FF2B5EF4-FFF2-40B4-BE49-F238E27FC236}">
                <a16:creationId xmlns:a16="http://schemas.microsoft.com/office/drawing/2014/main" id="{1BC80DC9-1634-3593-D542-0229D2F337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57170" y="2686050"/>
            <a:ext cx="3593522" cy="535132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46363"/>
                </a:solidFill>
                <a:latin typeface="Calibri bold italic" panose="020F07020304040A0204" pitchFamily="34" charset="0"/>
                <a:ea typeface="Calibri bold italic" panose="020F07020304040A0204" pitchFamily="34" charset="0"/>
                <a:cs typeface="Calibri bold italic" panose="020F07020304040A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Titular</a:t>
            </a:r>
          </a:p>
        </p:txBody>
      </p:sp>
      <p:sp>
        <p:nvSpPr>
          <p:cNvPr id="37" name="Marcador de texto 3">
            <a:extLst>
              <a:ext uri="{FF2B5EF4-FFF2-40B4-BE49-F238E27FC236}">
                <a16:creationId xmlns:a16="http://schemas.microsoft.com/office/drawing/2014/main" id="{FD3FED75-5ED2-8C1A-2541-9E6B837C2A6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836611" y="201662"/>
            <a:ext cx="3574473" cy="535132"/>
          </a:xfrm>
        </p:spPr>
        <p:txBody>
          <a:bodyPr anchor="b"/>
          <a:lstStyle>
            <a:lvl1pPr marL="0" indent="0">
              <a:buNone/>
              <a:defRPr sz="2200">
                <a:solidFill>
                  <a:srgbClr val="7AD400"/>
                </a:solidFill>
                <a:latin typeface="Arial Rounded MT Bold" panose="020F07040305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Capitular</a:t>
            </a:r>
          </a:p>
        </p:txBody>
      </p:sp>
      <p:sp>
        <p:nvSpPr>
          <p:cNvPr id="38" name="Marcador de texto 3">
            <a:extLst>
              <a:ext uri="{FF2B5EF4-FFF2-40B4-BE49-F238E27FC236}">
                <a16:creationId xmlns:a16="http://schemas.microsoft.com/office/drawing/2014/main" id="{6E3BB239-284F-32E6-AA16-B15419B9EBF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36612" y="766619"/>
            <a:ext cx="3574473" cy="284018"/>
          </a:xfrm>
        </p:spPr>
        <p:txBody>
          <a:bodyPr/>
          <a:lstStyle>
            <a:lvl1pPr marL="0" indent="0">
              <a:buNone/>
              <a:defRPr sz="1800">
                <a:solidFill>
                  <a:srgbClr val="7AD400"/>
                </a:solidFill>
                <a:latin typeface="Calibri bold italic" panose="020F07020304040A0204" pitchFamily="34" charset="0"/>
                <a:ea typeface="Calibri bold italic" panose="020F07020304040A0204" pitchFamily="34" charset="0"/>
                <a:cs typeface="Calibri bold italic" panose="020F07020304040A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Tema</a:t>
            </a:r>
          </a:p>
        </p:txBody>
      </p:sp>
    </p:spTree>
    <p:extLst>
      <p:ext uri="{BB962C8B-B14F-4D97-AF65-F5344CB8AC3E}">
        <p14:creationId xmlns:p14="http://schemas.microsoft.com/office/powerpoint/2010/main" val="834446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DDA321-8FEB-DC6B-F08F-DDD8105933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43643" y="2958958"/>
            <a:ext cx="4186381" cy="951722"/>
          </a:xfrm>
        </p:spPr>
        <p:txBody>
          <a:bodyPr anchor="ctr">
            <a:noAutofit/>
          </a:bodyPr>
          <a:lstStyle>
            <a:lvl1pPr algn="r">
              <a:defRPr sz="7200">
                <a:solidFill>
                  <a:srgbClr val="7AD400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s-ES" dirty="0"/>
              <a:t>Titular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C383C43-9B71-8815-57EE-9BBF171DC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57918" y="4735657"/>
            <a:ext cx="4272105" cy="1065068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rgbClr val="646363"/>
                </a:solidFill>
                <a:latin typeface="Calibri regular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23" name="Gráfico 22">
            <a:extLst>
              <a:ext uri="{FF2B5EF4-FFF2-40B4-BE49-F238E27FC236}">
                <a16:creationId xmlns:a16="http://schemas.microsoft.com/office/drawing/2014/main" id="{61E352FC-7FF1-1218-F2C8-3600BF673B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28314" y="4735657"/>
            <a:ext cx="45719" cy="215531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8DD8495B-0686-6295-5CFD-01D997EE1F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921518" y="995556"/>
            <a:ext cx="45719" cy="215531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E19B5439-13DE-64E7-DD2C-4EEE1E3BC1E3}"/>
              </a:ext>
            </a:extLst>
          </p:cNvPr>
          <p:cNvSpPr txBox="1"/>
          <p:nvPr userDrawn="1"/>
        </p:nvSpPr>
        <p:spPr>
          <a:xfrm>
            <a:off x="731837" y="742950"/>
            <a:ext cx="1123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Calibri bold italic" panose="020F07020304040A0204" pitchFamily="34" charset="0"/>
                <a:ea typeface="Calibri bold italic" panose="020F07020304040A0204" pitchFamily="34" charset="0"/>
                <a:cs typeface="Calibri bold italic" panose="020F07020304040A0204" pitchFamily="34" charset="0"/>
              </a:rPr>
              <a:t>Tema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A6FB961-AC77-55AF-9733-1D368B180251}"/>
              </a:ext>
            </a:extLst>
          </p:cNvPr>
          <p:cNvSpPr txBox="1"/>
          <p:nvPr userDrawn="1"/>
        </p:nvSpPr>
        <p:spPr>
          <a:xfrm>
            <a:off x="750887" y="523875"/>
            <a:ext cx="1123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Capitular</a:t>
            </a:r>
          </a:p>
        </p:txBody>
      </p:sp>
      <p:sp>
        <p:nvSpPr>
          <p:cNvPr id="36" name="Subtítulo 2">
            <a:extLst>
              <a:ext uri="{FF2B5EF4-FFF2-40B4-BE49-F238E27FC236}">
                <a16:creationId xmlns:a16="http://schemas.microsoft.com/office/drawing/2014/main" id="{2F076D83-E756-9946-DF7E-0C77040D09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96463" y="3952377"/>
            <a:ext cx="3833560" cy="783279"/>
          </a:xfrm>
        </p:spPr>
        <p:txBody>
          <a:bodyPr>
            <a:noAutofit/>
          </a:bodyPr>
          <a:lstStyle>
            <a:lvl1pPr marL="0" indent="0" algn="r">
              <a:buNone/>
              <a:defRPr sz="5400">
                <a:solidFill>
                  <a:srgbClr val="646363"/>
                </a:solidFill>
                <a:latin typeface="Calibri bold italic" panose="020F07020304040A0204" pitchFamily="34" charset="0"/>
                <a:ea typeface="Calibri bold italic" panose="020F07020304040A0204" pitchFamily="34" charset="0"/>
                <a:cs typeface="Calibri bold italic" panose="020F07020304040A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Titular</a:t>
            </a:r>
          </a:p>
        </p:txBody>
      </p:sp>
      <p:pic>
        <p:nvPicPr>
          <p:cNvPr id="3" name="Imagen 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BB35C44C-A7F0-1160-478B-8EC8EF1A68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714" y="677647"/>
            <a:ext cx="2408512" cy="108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41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507AC3-F5F4-4128-8841-7FB3F5D61B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0576" y="1696848"/>
            <a:ext cx="3932237" cy="573296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rgbClr val="7AD400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AF1DB0E-9A2E-1A36-3BCD-0AD495739F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48226" y="2597841"/>
            <a:ext cx="4340351" cy="2479089"/>
          </a:xfrm>
        </p:spPr>
        <p:txBody>
          <a:bodyPr/>
          <a:lstStyle>
            <a:lvl1pPr marL="0" indent="0">
              <a:buNone/>
              <a:defRPr sz="1600">
                <a:solidFill>
                  <a:srgbClr val="646363"/>
                </a:solidFill>
                <a:latin typeface="Calibri regular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C0F8ECAD-34FA-4359-2B25-5313EFD02D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67055" y="2696211"/>
            <a:ext cx="45719" cy="215531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3C561E2F-0342-20DF-F1C0-8CA078FD18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67919" y="142583"/>
            <a:ext cx="832570" cy="832570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02BF7261-8CFA-D22A-9182-E706DB2AA8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83600" y="6509279"/>
            <a:ext cx="3029181" cy="360753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CD252447-4017-58AE-A1F5-F29C3BF7C4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921518" y="995556"/>
            <a:ext cx="45719" cy="215531"/>
          </a:xfrm>
          <a:prstGeom prst="rect">
            <a:avLst/>
          </a:prstGeom>
        </p:spPr>
      </p:pic>
      <p:sp>
        <p:nvSpPr>
          <p:cNvPr id="7" name="Marcador de texto 3">
            <a:extLst>
              <a:ext uri="{FF2B5EF4-FFF2-40B4-BE49-F238E27FC236}">
                <a16:creationId xmlns:a16="http://schemas.microsoft.com/office/drawing/2014/main" id="{0A7D2203-6B0E-B8E9-AC19-063353735F3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836611" y="201662"/>
            <a:ext cx="8810310" cy="535132"/>
          </a:xfrm>
        </p:spPr>
        <p:txBody>
          <a:bodyPr anchor="b"/>
          <a:lstStyle>
            <a:lvl1pPr marL="0" indent="0">
              <a:buNone/>
              <a:defRPr sz="2200">
                <a:solidFill>
                  <a:srgbClr val="7AD400"/>
                </a:solidFill>
                <a:latin typeface="Arial Rounded MT Bold" panose="020F07040305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Capitular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506333E7-392A-1AC2-2502-5080D32E5CED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36612" y="766619"/>
            <a:ext cx="8810310" cy="284018"/>
          </a:xfrm>
        </p:spPr>
        <p:txBody>
          <a:bodyPr/>
          <a:lstStyle>
            <a:lvl1pPr marL="0" indent="0">
              <a:buNone/>
              <a:defRPr sz="1800">
                <a:solidFill>
                  <a:srgbClr val="7AD400"/>
                </a:solidFill>
                <a:latin typeface="Calibri bold italic" panose="020F07020304040A0204" pitchFamily="34" charset="0"/>
                <a:ea typeface="Calibri bold italic" panose="020F07020304040A0204" pitchFamily="34" charset="0"/>
                <a:cs typeface="Calibri bold italic" panose="020F07020304040A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Tema</a:t>
            </a:r>
          </a:p>
        </p:txBody>
      </p:sp>
    </p:spTree>
    <p:extLst>
      <p:ext uri="{BB962C8B-B14F-4D97-AF65-F5344CB8AC3E}">
        <p14:creationId xmlns:p14="http://schemas.microsoft.com/office/powerpoint/2010/main" val="4173279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E06D98-BBBC-DAC4-B637-2BDCFAD2C9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462" y="1437231"/>
            <a:ext cx="10515600" cy="597401"/>
          </a:xfrm>
        </p:spPr>
        <p:txBody>
          <a:bodyPr>
            <a:normAutofit/>
          </a:bodyPr>
          <a:lstStyle>
            <a:lvl1pPr algn="ctr">
              <a:defRPr sz="4400">
                <a:solidFill>
                  <a:srgbClr val="92D050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BED8F9-3205-23FA-A21A-28D2F61F3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8958" y="2189747"/>
            <a:ext cx="8590547" cy="3231022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46363"/>
                </a:solidFill>
                <a:latin typeface="Calibri regular"/>
              </a:defRPr>
            </a:lvl1pPr>
            <a:lvl2pPr>
              <a:defRPr sz="1400">
                <a:solidFill>
                  <a:srgbClr val="646363"/>
                </a:solidFill>
                <a:latin typeface="Calibri regular"/>
              </a:defRPr>
            </a:lvl2pPr>
            <a:lvl3pPr>
              <a:defRPr sz="1200">
                <a:solidFill>
                  <a:srgbClr val="646363"/>
                </a:solidFill>
                <a:latin typeface="Calibri regular"/>
              </a:defRPr>
            </a:lvl3pPr>
            <a:lvl4pPr>
              <a:defRPr sz="1100">
                <a:solidFill>
                  <a:srgbClr val="646363"/>
                </a:solidFill>
                <a:latin typeface="Calibri regular"/>
              </a:defRPr>
            </a:lvl4pPr>
            <a:lvl5pPr>
              <a:defRPr sz="1100">
                <a:solidFill>
                  <a:srgbClr val="646363"/>
                </a:solidFill>
                <a:latin typeface="Calibri regular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98C47FF6-1408-50BB-6502-76F0E12537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7919" y="142583"/>
            <a:ext cx="832570" cy="83257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844F919F-A7D7-6949-D789-A95AD85A72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83600" y="6509279"/>
            <a:ext cx="3029181" cy="360753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7055B5E0-743D-1C13-EE65-75428B1271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921518" y="995556"/>
            <a:ext cx="45719" cy="215531"/>
          </a:xfrm>
          <a:prstGeom prst="rect">
            <a:avLst/>
          </a:prstGeom>
        </p:spPr>
      </p:pic>
      <p:sp>
        <p:nvSpPr>
          <p:cNvPr id="11" name="Marcador de texto 3">
            <a:extLst>
              <a:ext uri="{FF2B5EF4-FFF2-40B4-BE49-F238E27FC236}">
                <a16:creationId xmlns:a16="http://schemas.microsoft.com/office/drawing/2014/main" id="{472C1CB5-BA97-84CF-7796-D594CBD73CC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836611" y="201662"/>
            <a:ext cx="8810310" cy="535132"/>
          </a:xfrm>
        </p:spPr>
        <p:txBody>
          <a:bodyPr anchor="b"/>
          <a:lstStyle>
            <a:lvl1pPr marL="0" indent="0">
              <a:buNone/>
              <a:defRPr sz="2200">
                <a:solidFill>
                  <a:srgbClr val="7AD400"/>
                </a:solidFill>
                <a:latin typeface="Arial Rounded MT Bold" panose="020F07040305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Capitular</a:t>
            </a:r>
          </a:p>
        </p:txBody>
      </p:sp>
      <p:sp>
        <p:nvSpPr>
          <p:cNvPr id="14" name="Marcador de texto 3">
            <a:extLst>
              <a:ext uri="{FF2B5EF4-FFF2-40B4-BE49-F238E27FC236}">
                <a16:creationId xmlns:a16="http://schemas.microsoft.com/office/drawing/2014/main" id="{88BDC88B-48F7-CEBC-98B9-AF96AE4F7AFC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36612" y="766619"/>
            <a:ext cx="8810310" cy="284018"/>
          </a:xfrm>
        </p:spPr>
        <p:txBody>
          <a:bodyPr/>
          <a:lstStyle>
            <a:lvl1pPr marL="0" indent="0">
              <a:buNone/>
              <a:defRPr sz="1800">
                <a:solidFill>
                  <a:srgbClr val="7AD400"/>
                </a:solidFill>
                <a:latin typeface="Calibri bold italic" panose="020F07020304040A0204" pitchFamily="34" charset="0"/>
                <a:ea typeface="Calibri bold italic" panose="020F07020304040A0204" pitchFamily="34" charset="0"/>
                <a:cs typeface="Calibri bold italic" panose="020F07020304040A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Tema</a:t>
            </a:r>
          </a:p>
        </p:txBody>
      </p:sp>
    </p:spTree>
    <p:extLst>
      <p:ext uri="{BB962C8B-B14F-4D97-AF65-F5344CB8AC3E}">
        <p14:creationId xmlns:p14="http://schemas.microsoft.com/office/powerpoint/2010/main" val="3950041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E06D98-BBBC-DAC4-B637-2BDCFAD2C9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462" y="1437231"/>
            <a:ext cx="10515600" cy="597401"/>
          </a:xfrm>
        </p:spPr>
        <p:txBody>
          <a:bodyPr>
            <a:normAutofit/>
          </a:bodyPr>
          <a:lstStyle>
            <a:lvl1pPr algn="ctr">
              <a:defRPr sz="4400">
                <a:solidFill>
                  <a:srgbClr val="92D050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BED8F9-3205-23FA-A21A-28D2F61F3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12" y="2177715"/>
            <a:ext cx="4878388" cy="4092368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46363"/>
                </a:solidFill>
                <a:latin typeface="Calibri regular"/>
              </a:defRPr>
            </a:lvl1pPr>
            <a:lvl2pPr>
              <a:defRPr sz="1400">
                <a:solidFill>
                  <a:srgbClr val="646363"/>
                </a:solidFill>
                <a:latin typeface="Calibri regular"/>
              </a:defRPr>
            </a:lvl2pPr>
            <a:lvl3pPr>
              <a:defRPr sz="1200">
                <a:solidFill>
                  <a:srgbClr val="646363"/>
                </a:solidFill>
                <a:latin typeface="Calibri regular"/>
              </a:defRPr>
            </a:lvl3pPr>
            <a:lvl4pPr>
              <a:defRPr sz="1100">
                <a:solidFill>
                  <a:srgbClr val="646363"/>
                </a:solidFill>
                <a:latin typeface="Calibri regular"/>
              </a:defRPr>
            </a:lvl4pPr>
            <a:lvl5pPr>
              <a:defRPr sz="1100">
                <a:solidFill>
                  <a:srgbClr val="646363"/>
                </a:solidFill>
                <a:latin typeface="Calibri regular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5A809D6E-B0A8-721F-B129-C709966D482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28610" y="2189747"/>
            <a:ext cx="5026777" cy="4092368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46363"/>
                </a:solidFill>
                <a:latin typeface="Calibri regular"/>
              </a:defRPr>
            </a:lvl1pPr>
            <a:lvl2pPr>
              <a:defRPr sz="1400">
                <a:solidFill>
                  <a:srgbClr val="646363"/>
                </a:solidFill>
                <a:latin typeface="Calibri regular"/>
              </a:defRPr>
            </a:lvl2pPr>
            <a:lvl3pPr>
              <a:defRPr sz="1200">
                <a:solidFill>
                  <a:srgbClr val="646363"/>
                </a:solidFill>
                <a:latin typeface="Calibri regular"/>
              </a:defRPr>
            </a:lvl3pPr>
            <a:lvl4pPr>
              <a:defRPr sz="1100">
                <a:solidFill>
                  <a:srgbClr val="646363"/>
                </a:solidFill>
                <a:latin typeface="Calibri regular"/>
              </a:defRPr>
            </a:lvl4pPr>
            <a:lvl5pPr>
              <a:defRPr sz="1100">
                <a:solidFill>
                  <a:srgbClr val="646363"/>
                </a:solidFill>
                <a:latin typeface="Calibri regular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9D8A0E84-B84B-2A5F-470D-897D851D76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7919" y="142583"/>
            <a:ext cx="832570" cy="832570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C921300D-0B0C-DCDD-9924-41E76CBB335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83600" y="6509279"/>
            <a:ext cx="3029181" cy="360753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C9C74AB4-DBC8-7836-D026-EF65B63744B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921518" y="995556"/>
            <a:ext cx="45719" cy="215531"/>
          </a:xfrm>
          <a:prstGeom prst="rect">
            <a:avLst/>
          </a:prstGeom>
        </p:spPr>
      </p:pic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777A6BE3-7528-6662-8FA5-A14E35086832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836611" y="201662"/>
            <a:ext cx="8810310" cy="535132"/>
          </a:xfrm>
        </p:spPr>
        <p:txBody>
          <a:bodyPr anchor="b"/>
          <a:lstStyle>
            <a:lvl1pPr marL="0" indent="0">
              <a:buNone/>
              <a:defRPr sz="2200">
                <a:solidFill>
                  <a:srgbClr val="7AD400"/>
                </a:solidFill>
                <a:latin typeface="Arial Rounded MT Bold" panose="020F07040305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Capitular</a:t>
            </a:r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0993DAE8-326A-0AFD-168B-2461AAA031F0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36612" y="766619"/>
            <a:ext cx="8810310" cy="284018"/>
          </a:xfrm>
        </p:spPr>
        <p:txBody>
          <a:bodyPr/>
          <a:lstStyle>
            <a:lvl1pPr marL="0" indent="0">
              <a:buNone/>
              <a:defRPr sz="1800">
                <a:solidFill>
                  <a:srgbClr val="7AD400"/>
                </a:solidFill>
                <a:latin typeface="Calibri bold italic" panose="020F07020304040A0204" pitchFamily="34" charset="0"/>
                <a:ea typeface="Calibri bold italic" panose="020F07020304040A0204" pitchFamily="34" charset="0"/>
                <a:cs typeface="Calibri bold italic" panose="020F07020304040A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Tema</a:t>
            </a:r>
          </a:p>
        </p:txBody>
      </p:sp>
    </p:spTree>
    <p:extLst>
      <p:ext uri="{BB962C8B-B14F-4D97-AF65-F5344CB8AC3E}">
        <p14:creationId xmlns:p14="http://schemas.microsoft.com/office/powerpoint/2010/main" val="3288829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BED8F9-3205-23FA-A21A-28D2F61F3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11" y="1342673"/>
            <a:ext cx="10340725" cy="492741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46363"/>
                </a:solidFill>
                <a:latin typeface="Calibri regular"/>
              </a:defRPr>
            </a:lvl1pPr>
            <a:lvl2pPr>
              <a:defRPr sz="1400">
                <a:solidFill>
                  <a:srgbClr val="646363"/>
                </a:solidFill>
                <a:latin typeface="Calibri regular"/>
              </a:defRPr>
            </a:lvl2pPr>
            <a:lvl3pPr>
              <a:defRPr sz="1200">
                <a:solidFill>
                  <a:srgbClr val="646363"/>
                </a:solidFill>
                <a:latin typeface="Calibri regular"/>
              </a:defRPr>
            </a:lvl3pPr>
            <a:lvl4pPr>
              <a:defRPr sz="1100">
                <a:solidFill>
                  <a:srgbClr val="646363"/>
                </a:solidFill>
                <a:latin typeface="Calibri regular"/>
              </a:defRPr>
            </a:lvl4pPr>
            <a:lvl5pPr>
              <a:defRPr sz="1100">
                <a:solidFill>
                  <a:srgbClr val="646363"/>
                </a:solidFill>
                <a:latin typeface="Calibri regular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E89CFBF5-3199-384A-48CF-5BDAADCC41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7919" y="142583"/>
            <a:ext cx="832570" cy="83257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FC30D1AA-4784-71A4-F118-8C21DE28A3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83600" y="6509279"/>
            <a:ext cx="3029181" cy="360753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030F6531-87A8-24A2-8418-C0573306E4D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921518" y="995556"/>
            <a:ext cx="45719" cy="215531"/>
          </a:xfrm>
          <a:prstGeom prst="rect">
            <a:avLst/>
          </a:prstGeom>
        </p:spPr>
      </p:pic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87580A36-F0B7-E81A-2D02-872285495BC2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836611" y="201662"/>
            <a:ext cx="8810310" cy="535132"/>
          </a:xfrm>
        </p:spPr>
        <p:txBody>
          <a:bodyPr anchor="b"/>
          <a:lstStyle>
            <a:lvl1pPr marL="0" indent="0">
              <a:buNone/>
              <a:defRPr sz="2200">
                <a:solidFill>
                  <a:srgbClr val="7AD400"/>
                </a:solidFill>
                <a:latin typeface="Arial Rounded MT Bold" panose="020F07040305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Capitular</a:t>
            </a:r>
          </a:p>
        </p:txBody>
      </p:sp>
      <p:sp>
        <p:nvSpPr>
          <p:cNvPr id="7" name="Marcador de texto 3">
            <a:extLst>
              <a:ext uri="{FF2B5EF4-FFF2-40B4-BE49-F238E27FC236}">
                <a16:creationId xmlns:a16="http://schemas.microsoft.com/office/drawing/2014/main" id="{D1966D40-20B9-91B7-2C61-4A240FF58172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36612" y="766619"/>
            <a:ext cx="8810310" cy="284018"/>
          </a:xfrm>
        </p:spPr>
        <p:txBody>
          <a:bodyPr/>
          <a:lstStyle>
            <a:lvl1pPr marL="0" indent="0">
              <a:buNone/>
              <a:defRPr sz="1800">
                <a:solidFill>
                  <a:srgbClr val="7AD400"/>
                </a:solidFill>
                <a:latin typeface="Calibri bold italic" panose="020F07020304040A0204" pitchFamily="34" charset="0"/>
                <a:ea typeface="Calibri bold italic" panose="020F07020304040A0204" pitchFamily="34" charset="0"/>
                <a:cs typeface="Calibri bold italic" panose="020F07020304040A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Tema</a:t>
            </a:r>
          </a:p>
        </p:txBody>
      </p:sp>
    </p:spTree>
    <p:extLst>
      <p:ext uri="{BB962C8B-B14F-4D97-AF65-F5344CB8AC3E}">
        <p14:creationId xmlns:p14="http://schemas.microsoft.com/office/powerpoint/2010/main" val="2268971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ja con contene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E06D98-BBBC-DAC4-B637-2BDCFAD2C9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1329504"/>
            <a:ext cx="10515600" cy="498082"/>
          </a:xfrm>
        </p:spPr>
        <p:txBody>
          <a:bodyPr>
            <a:noAutofit/>
          </a:bodyPr>
          <a:lstStyle>
            <a:lvl1pPr algn="ctr">
              <a:defRPr sz="3600">
                <a:solidFill>
                  <a:srgbClr val="92D050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5214F85D-043F-5B94-98FF-918E708F66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030909"/>
            <a:ext cx="10515600" cy="498082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646363"/>
                </a:solidFill>
                <a:latin typeface="Calibri regular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8" name="Marcador de texto 3">
            <a:extLst>
              <a:ext uri="{FF2B5EF4-FFF2-40B4-BE49-F238E27FC236}">
                <a16:creationId xmlns:a16="http://schemas.microsoft.com/office/drawing/2014/main" id="{D3F79702-5D76-FBC9-C46C-8E030D7F820F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960280" y="3464698"/>
            <a:ext cx="1650574" cy="1191523"/>
          </a:xfrm>
        </p:spPr>
        <p:txBody>
          <a:bodyPr/>
          <a:lstStyle>
            <a:lvl1pPr marL="0" indent="0">
              <a:buNone/>
              <a:defRPr sz="1600">
                <a:solidFill>
                  <a:srgbClr val="646363"/>
                </a:solidFill>
                <a:latin typeface="Calibri regular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Marcador de texto 3">
            <a:extLst>
              <a:ext uri="{FF2B5EF4-FFF2-40B4-BE49-F238E27FC236}">
                <a16:creationId xmlns:a16="http://schemas.microsoft.com/office/drawing/2014/main" id="{D772DD30-FDC4-EB79-21C0-13AFD1A4B098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3797174" y="3452562"/>
            <a:ext cx="1650574" cy="1203659"/>
          </a:xfrm>
        </p:spPr>
        <p:txBody>
          <a:bodyPr/>
          <a:lstStyle>
            <a:lvl1pPr marL="0" indent="0">
              <a:buNone/>
              <a:defRPr sz="1600">
                <a:solidFill>
                  <a:srgbClr val="646363"/>
                </a:solidFill>
                <a:latin typeface="Calibri regular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Marcador de texto 3">
            <a:extLst>
              <a:ext uri="{FF2B5EF4-FFF2-40B4-BE49-F238E27FC236}">
                <a16:creationId xmlns:a16="http://schemas.microsoft.com/office/drawing/2014/main" id="{637CDB89-5ABB-E632-D89D-7C62B065D89F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620584" y="3464698"/>
            <a:ext cx="1650574" cy="1191523"/>
          </a:xfrm>
        </p:spPr>
        <p:txBody>
          <a:bodyPr/>
          <a:lstStyle>
            <a:lvl1pPr marL="0" indent="0">
              <a:buNone/>
              <a:defRPr sz="1600">
                <a:solidFill>
                  <a:srgbClr val="646363"/>
                </a:solidFill>
                <a:latin typeface="Calibri regular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1" name="Marcador de texto 3">
            <a:extLst>
              <a:ext uri="{FF2B5EF4-FFF2-40B4-BE49-F238E27FC236}">
                <a16:creationId xmlns:a16="http://schemas.microsoft.com/office/drawing/2014/main" id="{146DE8AC-C2A3-DB84-EFE2-FC902E3B4D1E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9443994" y="3464698"/>
            <a:ext cx="1650574" cy="1191524"/>
          </a:xfrm>
        </p:spPr>
        <p:txBody>
          <a:bodyPr/>
          <a:lstStyle>
            <a:lvl1pPr marL="0" indent="0">
              <a:buNone/>
              <a:defRPr sz="1600">
                <a:solidFill>
                  <a:srgbClr val="646363"/>
                </a:solidFill>
                <a:latin typeface="Calibri regular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Marcador de texto 3">
            <a:extLst>
              <a:ext uri="{FF2B5EF4-FFF2-40B4-BE49-F238E27FC236}">
                <a16:creationId xmlns:a16="http://schemas.microsoft.com/office/drawing/2014/main" id="{3D618DAC-FA6C-02E9-C44C-CD83C863596E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2213986" y="4800807"/>
            <a:ext cx="396868" cy="297071"/>
          </a:xfrm>
        </p:spPr>
        <p:txBody>
          <a:bodyPr/>
          <a:lstStyle>
            <a:lvl1pPr marL="0" indent="0">
              <a:buNone/>
              <a:defRPr sz="1600">
                <a:solidFill>
                  <a:srgbClr val="7AD400"/>
                </a:solidFill>
                <a:latin typeface="Calibri bold italic" panose="020F07020304040A0204" pitchFamily="34" charset="0"/>
                <a:ea typeface="Calibri bold italic" panose="020F07020304040A0204" pitchFamily="34" charset="0"/>
                <a:cs typeface="Calibri bold italic" panose="020F07020304040A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01</a:t>
            </a:r>
          </a:p>
        </p:txBody>
      </p:sp>
      <p:sp>
        <p:nvSpPr>
          <p:cNvPr id="23" name="Marcador de texto 3">
            <a:extLst>
              <a:ext uri="{FF2B5EF4-FFF2-40B4-BE49-F238E27FC236}">
                <a16:creationId xmlns:a16="http://schemas.microsoft.com/office/drawing/2014/main" id="{A967DAD1-DFFE-E3D7-DD7E-8A6FD36817A5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5050880" y="4788671"/>
            <a:ext cx="396868" cy="297071"/>
          </a:xfrm>
        </p:spPr>
        <p:txBody>
          <a:bodyPr/>
          <a:lstStyle>
            <a:lvl1pPr marL="0" indent="0">
              <a:buNone/>
              <a:defRPr sz="1600">
                <a:solidFill>
                  <a:srgbClr val="7AD400"/>
                </a:solidFill>
                <a:latin typeface="Calibri bold italic" panose="020F07020304040A0204" pitchFamily="34" charset="0"/>
                <a:ea typeface="Calibri bold italic" panose="020F07020304040A0204" pitchFamily="34" charset="0"/>
                <a:cs typeface="Calibri bold italic" panose="020F07020304040A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02</a:t>
            </a:r>
          </a:p>
        </p:txBody>
      </p:sp>
      <p:sp>
        <p:nvSpPr>
          <p:cNvPr id="24" name="Marcador de texto 3">
            <a:extLst>
              <a:ext uri="{FF2B5EF4-FFF2-40B4-BE49-F238E27FC236}">
                <a16:creationId xmlns:a16="http://schemas.microsoft.com/office/drawing/2014/main" id="{C7F25955-3670-F515-0D08-814B232AE15F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7856331" y="4788670"/>
            <a:ext cx="396868" cy="297071"/>
          </a:xfrm>
        </p:spPr>
        <p:txBody>
          <a:bodyPr/>
          <a:lstStyle>
            <a:lvl1pPr marL="0" indent="0">
              <a:buNone/>
              <a:defRPr sz="1600">
                <a:solidFill>
                  <a:srgbClr val="7AD400"/>
                </a:solidFill>
                <a:latin typeface="Calibri bold italic" panose="020F07020304040A0204" pitchFamily="34" charset="0"/>
                <a:ea typeface="Calibri bold italic" panose="020F07020304040A0204" pitchFamily="34" charset="0"/>
                <a:cs typeface="Calibri bold italic" panose="020F07020304040A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03</a:t>
            </a:r>
          </a:p>
        </p:txBody>
      </p:sp>
      <p:sp>
        <p:nvSpPr>
          <p:cNvPr id="25" name="Marcador de texto 3">
            <a:extLst>
              <a:ext uri="{FF2B5EF4-FFF2-40B4-BE49-F238E27FC236}">
                <a16:creationId xmlns:a16="http://schemas.microsoft.com/office/drawing/2014/main" id="{D1A5F168-0E71-B77E-9DE3-63C4F6EEFC1E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10697700" y="4800807"/>
            <a:ext cx="396868" cy="297071"/>
          </a:xfrm>
        </p:spPr>
        <p:txBody>
          <a:bodyPr/>
          <a:lstStyle>
            <a:lvl1pPr marL="0" indent="0">
              <a:buNone/>
              <a:defRPr sz="1600">
                <a:solidFill>
                  <a:srgbClr val="7AD400"/>
                </a:solidFill>
                <a:latin typeface="Calibri bold italic" panose="020F07020304040A0204" pitchFamily="34" charset="0"/>
                <a:ea typeface="Calibri bold italic" panose="020F07020304040A0204" pitchFamily="34" charset="0"/>
                <a:cs typeface="Calibri bold italic" panose="020F07020304040A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04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829A6F0A-D935-9DED-763E-D6D90D7323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7919" y="142583"/>
            <a:ext cx="832570" cy="83257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A6E888B4-BCE0-B86D-73AF-E93B1DB500C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83600" y="6509279"/>
            <a:ext cx="3029181" cy="360753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0815C34C-1D42-D33B-54D1-1827072501F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921518" y="995556"/>
            <a:ext cx="45719" cy="215531"/>
          </a:xfrm>
          <a:prstGeom prst="rect">
            <a:avLst/>
          </a:prstGeom>
        </p:spPr>
      </p:pic>
      <p:sp>
        <p:nvSpPr>
          <p:cNvPr id="7" name="Marcador de texto 3">
            <a:extLst>
              <a:ext uri="{FF2B5EF4-FFF2-40B4-BE49-F238E27FC236}">
                <a16:creationId xmlns:a16="http://schemas.microsoft.com/office/drawing/2014/main" id="{31F6CA8B-679D-A944-D1B4-03A276EF32B1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836611" y="201662"/>
            <a:ext cx="8810310" cy="535132"/>
          </a:xfrm>
        </p:spPr>
        <p:txBody>
          <a:bodyPr anchor="b"/>
          <a:lstStyle>
            <a:lvl1pPr marL="0" indent="0">
              <a:buNone/>
              <a:defRPr sz="2200">
                <a:solidFill>
                  <a:srgbClr val="7AD400"/>
                </a:solidFill>
                <a:latin typeface="Arial Rounded MT Bold" panose="020F07040305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Capitular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6D09F725-54DB-6E0B-9891-06C11D705826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36612" y="766619"/>
            <a:ext cx="8810310" cy="284018"/>
          </a:xfrm>
        </p:spPr>
        <p:txBody>
          <a:bodyPr/>
          <a:lstStyle>
            <a:lvl1pPr marL="0" indent="0">
              <a:buNone/>
              <a:defRPr sz="1800">
                <a:solidFill>
                  <a:srgbClr val="7AD400"/>
                </a:solidFill>
                <a:latin typeface="Calibri bold italic" panose="020F07020304040A0204" pitchFamily="34" charset="0"/>
                <a:ea typeface="Calibri bold italic" panose="020F07020304040A0204" pitchFamily="34" charset="0"/>
                <a:cs typeface="Calibri bold italic" panose="020F07020304040A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Tema</a:t>
            </a:r>
          </a:p>
        </p:txBody>
      </p:sp>
    </p:spTree>
    <p:extLst>
      <p:ext uri="{BB962C8B-B14F-4D97-AF65-F5344CB8AC3E}">
        <p14:creationId xmlns:p14="http://schemas.microsoft.com/office/powerpoint/2010/main" val="265395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2000">
              <a:schemeClr val="bg1"/>
            </a:gs>
            <a:gs pos="53000">
              <a:srgbClr val="FFFFFF"/>
            </a:gs>
            <a:gs pos="88000">
              <a:schemeClr val="bg1"/>
            </a:gs>
            <a:gs pos="100000">
              <a:schemeClr val="bg1">
                <a:lumMod val="95000"/>
              </a:schemeClr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E5115C9-20CC-ACFF-6FB1-CAA23E92C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D82BD1-1D5D-7B5E-F3EF-DC89494C9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9DE00E-77B2-1E93-0808-4CD2D7B242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78E06E-8F37-41AA-9C3D-3453605617DE}" type="datetimeFigureOut">
              <a:rPr lang="es-ES" smtClean="0"/>
              <a:t>11/12/2025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2AE8FB-C3E8-C806-285A-97B2C3360F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E187F4-E80F-8AA1-026B-2675D13E2F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ED0137-3E57-4958-8EDD-D1CB64DA08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139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7" r:id="rId3"/>
    <p:sldLayoutId id="2147483661" r:id="rId4"/>
    <p:sldLayoutId id="2147483656" r:id="rId5"/>
    <p:sldLayoutId id="2147483650" r:id="rId6"/>
    <p:sldLayoutId id="2147483662" r:id="rId7"/>
    <p:sldLayoutId id="2147483663" r:id="rId8"/>
    <p:sldLayoutId id="2147483664" r:id="rId9"/>
    <p:sldLayoutId id="2147483665" r:id="rId10"/>
    <p:sldLayoutId id="2147483655" r:id="rId11"/>
    <p:sldLayoutId id="2147483666" r:id="rId12"/>
    <p:sldLayoutId id="214748366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aplicaciones.epm.com.co/ayudacats/ayuda_cats.html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FC9BBD68-E536-67EE-AFD2-9AFD2C2760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/>
              <a:t>Diciembre 2025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3A9F3BE-E3E5-AB8D-B47B-7D7CD9969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7137" y="4422380"/>
            <a:ext cx="7091343" cy="1039468"/>
          </a:xfrm>
        </p:spPr>
        <p:txBody>
          <a:bodyPr/>
          <a:lstStyle/>
          <a:p>
            <a:r>
              <a:rPr lang="es-ES" sz="3600" dirty="0">
                <a:latin typeface="Arial Rounded MT Bold"/>
              </a:rPr>
              <a:t>Rol Administrador Local</a:t>
            </a:r>
            <a:br>
              <a:rPr lang="es-ES" sz="3600" dirty="0">
                <a:latin typeface="Arial Rounded MT Bold"/>
              </a:rPr>
            </a:br>
            <a:br>
              <a:rPr lang="es-ES" sz="3600" dirty="0">
                <a:latin typeface="Arial Rounded MT Bold"/>
              </a:rPr>
            </a:br>
            <a:r>
              <a:rPr lang="es-ES" sz="4400" b="1" dirty="0">
                <a:latin typeface="Arial Rounded MT Bold"/>
              </a:rPr>
              <a:t>CATS</a:t>
            </a:r>
            <a:endParaRPr lang="es-ES" sz="4400" b="1" dirty="0"/>
          </a:p>
        </p:txBody>
      </p:sp>
    </p:spTree>
    <p:extLst>
      <p:ext uri="{BB962C8B-B14F-4D97-AF65-F5344CB8AC3E}">
        <p14:creationId xmlns:p14="http://schemas.microsoft.com/office/powerpoint/2010/main" val="3610799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E7ABD-FBB1-B888-DD03-8196496EE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14BF1028-9463-714A-3DBE-344FE9E1F07A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s-CO" dirty="0"/>
              <a:t>Capacitaciones SAP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BA62FA10-8CB5-EDAE-2CA4-F85AA3AE18B5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O" dirty="0"/>
              <a:t>Roles Módulo CATS</a:t>
            </a:r>
          </a:p>
          <a:p>
            <a:endParaRPr lang="es-CO" dirty="0"/>
          </a:p>
        </p:txBody>
      </p:sp>
      <p:pic>
        <p:nvPicPr>
          <p:cNvPr id="9" name="Imagen 8" descr="Un puente sobre un cuerpo de agua junto a una montaña&#10;&#10;Descripción generada automáticamente con confianza media">
            <a:extLst>
              <a:ext uri="{FF2B5EF4-FFF2-40B4-BE49-F238E27FC236}">
                <a16:creationId xmlns:a16="http://schemas.microsoft.com/office/drawing/2014/main" id="{8015D5A5-8DC6-DCC1-9FA2-1531A408ED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" t="4936" r="32279" b="27583"/>
          <a:stretch/>
        </p:blipFill>
        <p:spPr>
          <a:xfrm>
            <a:off x="6261253" y="2270144"/>
            <a:ext cx="5354055" cy="3417509"/>
          </a:xfrm>
          <a:prstGeom prst="round2DiagRect">
            <a:avLst>
              <a:gd name="adj1" fmla="val 43518"/>
              <a:gd name="adj2" fmla="val 0"/>
            </a:avLst>
          </a:prstGeom>
          <a:effectLst>
            <a:outerShdw blurRad="1524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Marcador de texto 12">
            <a:extLst>
              <a:ext uri="{FF2B5EF4-FFF2-40B4-BE49-F238E27FC236}">
                <a16:creationId xmlns:a16="http://schemas.microsoft.com/office/drawing/2014/main" id="{2D094F06-B120-73D0-E9C3-6E0F9445FA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943" y="2079171"/>
            <a:ext cx="5353805" cy="4659086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Registrar horas de trabajo diarias o semanales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Indicar la dedicación a las actividades y objetos de costo, de acuerdo con las funciones que se realizan dentro de las áreas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Importar información desde Excel para facilitar el diligenciamiento de la semana completa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Ingresar la información de tiempos para la semana en una única entrada.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Para los servidores que no tienen acceso a la red corporativa o que pertenezcan a la curva de operación o sostenimiento, su reporte debe ser asegurado por los servidores que los supervisen, acción que es permitida por la herramienta.</a:t>
            </a:r>
          </a:p>
        </p:txBody>
      </p:sp>
      <p:sp>
        <p:nvSpPr>
          <p:cNvPr id="16" name="Título 15">
            <a:extLst>
              <a:ext uri="{FF2B5EF4-FFF2-40B4-BE49-F238E27FC236}">
                <a16:creationId xmlns:a16="http://schemas.microsoft.com/office/drawing/2014/main" id="{4168AFA7-1D32-A3A0-C292-BD5E934BF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116" y="1229212"/>
            <a:ext cx="8327571" cy="573296"/>
          </a:xfrm>
        </p:spPr>
        <p:txBody>
          <a:bodyPr>
            <a:noAutofit/>
          </a:bodyPr>
          <a:lstStyle/>
          <a:p>
            <a:r>
              <a:rPr lang="es-ES" sz="2800" dirty="0"/>
              <a:t>Actividades que se pueden hacer en el módulo</a:t>
            </a:r>
          </a:p>
        </p:txBody>
      </p:sp>
    </p:spTree>
    <p:extLst>
      <p:ext uri="{BB962C8B-B14F-4D97-AF65-F5344CB8AC3E}">
        <p14:creationId xmlns:p14="http://schemas.microsoft.com/office/powerpoint/2010/main" val="2518358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8D7F8-ADD7-E245-4702-80A83C495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4520EF32-F1DB-21BF-9D05-2BA91AB42BB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s-CO" dirty="0"/>
              <a:t>Capacitaciones SAP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C5DC641A-6238-4373-4D3E-847EDE38501F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O" dirty="0"/>
              <a:t>Roles Módulo CATS</a:t>
            </a:r>
          </a:p>
          <a:p>
            <a:endParaRPr lang="es-CO" dirty="0"/>
          </a:p>
        </p:txBody>
      </p:sp>
      <p:sp>
        <p:nvSpPr>
          <p:cNvPr id="3" name="Marcador de texto 12">
            <a:extLst>
              <a:ext uri="{FF2B5EF4-FFF2-40B4-BE49-F238E27FC236}">
                <a16:creationId xmlns:a16="http://schemas.microsoft.com/office/drawing/2014/main" id="{17C0D0F9-F03D-6303-AD7B-DFCB22DAB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7574" y="1741714"/>
            <a:ext cx="4985656" cy="4550229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No se visualizan horarios de trabajo. Lo anterior exigirá validar la completitud de manera manual, a partir del reporte con el detalle de la información que los empleados van diligenciando.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No se tiene integración con novedades de nómina, por lo tanto, no se hará el registro de vacaciones, licencias, incapacidades, compensatorios, entre otros.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No se cuenta con el manejo de Proyectos de Inversión o Destinos Específicos.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La parametrización de perfiles no existe en SAP, al ser una herramienta adoptada se trabajará con lo nativo que trae el ERP.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000" dirty="0">
              <a:solidFill>
                <a:schemeClr val="bg1">
                  <a:lumMod val="49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6" name="Título 15">
            <a:extLst>
              <a:ext uri="{FF2B5EF4-FFF2-40B4-BE49-F238E27FC236}">
                <a16:creationId xmlns:a16="http://schemas.microsoft.com/office/drawing/2014/main" id="{18499DD7-C0FB-F93F-F782-07000E577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2" y="908628"/>
            <a:ext cx="6237513" cy="573296"/>
          </a:xfrm>
        </p:spPr>
        <p:txBody>
          <a:bodyPr>
            <a:noAutofit/>
          </a:bodyPr>
          <a:lstStyle/>
          <a:p>
            <a:pPr algn="ctr"/>
            <a:r>
              <a:rPr lang="es-ES" sz="2800" dirty="0"/>
              <a:t>¿Qué hay de nuevo?</a:t>
            </a:r>
          </a:p>
        </p:txBody>
      </p:sp>
      <p:pic>
        <p:nvPicPr>
          <p:cNvPr id="2" name="Imagen 1" descr="Un puente sobre un cuerpo de agua junto a una montaña&#10;&#10;Descripción generada automáticamente con confianza media">
            <a:extLst>
              <a:ext uri="{FF2B5EF4-FFF2-40B4-BE49-F238E27FC236}">
                <a16:creationId xmlns:a16="http://schemas.microsoft.com/office/drawing/2014/main" id="{84AF2FE9-427B-8A9D-7E1D-FFA11CA3DB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" t="4936" r="32279" b="27583"/>
          <a:stretch/>
        </p:blipFill>
        <p:spPr>
          <a:xfrm>
            <a:off x="6261253" y="2270144"/>
            <a:ext cx="5354055" cy="3417509"/>
          </a:xfrm>
          <a:prstGeom prst="round2DiagRect">
            <a:avLst>
              <a:gd name="adj1" fmla="val 43518"/>
              <a:gd name="adj2" fmla="val 0"/>
            </a:avLst>
          </a:prstGeom>
          <a:effectLst>
            <a:outerShdw blurRad="1524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2507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786AE-8EE3-05A4-519D-6B45BF1BC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912B372F-8448-6002-6E67-2AF79D0FD69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s-CO" dirty="0"/>
              <a:t>Capacitaciones SAP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E10E609B-4FC3-90AC-EF99-848062AB0D72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O" dirty="0"/>
              <a:t>Roles Módulo CATS</a:t>
            </a:r>
          </a:p>
          <a:p>
            <a:endParaRPr lang="es-CO" dirty="0"/>
          </a:p>
        </p:txBody>
      </p:sp>
      <p:pic>
        <p:nvPicPr>
          <p:cNvPr id="9" name="Imagen 8" descr="Un puente sobre un cuerpo de agua junto a una montaña&#10;&#10;Descripción generada automáticamente con confianza media">
            <a:extLst>
              <a:ext uri="{FF2B5EF4-FFF2-40B4-BE49-F238E27FC236}">
                <a16:creationId xmlns:a16="http://schemas.microsoft.com/office/drawing/2014/main" id="{898FE9A5-8DA8-C402-7D62-F228FAB0EF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" t="4936" r="32279" b="27583"/>
          <a:stretch/>
        </p:blipFill>
        <p:spPr>
          <a:xfrm>
            <a:off x="6955971" y="2270144"/>
            <a:ext cx="4659337" cy="3417509"/>
          </a:xfrm>
          <a:prstGeom prst="round2DiagRect">
            <a:avLst>
              <a:gd name="adj1" fmla="val 43518"/>
              <a:gd name="adj2" fmla="val 0"/>
            </a:avLst>
          </a:prstGeom>
          <a:effectLst>
            <a:outerShdw blurRad="1524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Marcador de texto 12">
            <a:extLst>
              <a:ext uri="{FF2B5EF4-FFF2-40B4-BE49-F238E27FC236}">
                <a16:creationId xmlns:a16="http://schemas.microsoft.com/office/drawing/2014/main" id="{8FFF10D5-F13E-FFBC-013F-A6D93703C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943" y="1863353"/>
            <a:ext cx="6052457" cy="4874904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Todos los servidores deben registrar su tiempo de dedicación a las variables del modelo de costos (actividades, servicios, productos, clientes) en el sistema de información dispuesto para tal fin, con calidad y oportunidad, con el objeto de suministrar información necesaria para alimentar el sistema de costos. Apoya la generación de estadísticas de costos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 Permite conocer la dedicación de las áreas a las actividades y objetos de costo definidos en cada una de las empresas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>
                    <a:lumMod val="49000"/>
                  </a:schemeClr>
                </a:solidFill>
                <a:latin typeface="Calibri"/>
                <a:ea typeface="Calibri"/>
                <a:cs typeface="Calibri"/>
              </a:rPr>
              <a:t>Facilita la generación de información de costos, en cuanto a la dedicación del personal a los procesos empresariales, proyectos, productos y servicios del Grupo EPM.</a:t>
            </a:r>
          </a:p>
        </p:txBody>
      </p:sp>
      <p:sp>
        <p:nvSpPr>
          <p:cNvPr id="16" name="Título 15">
            <a:extLst>
              <a:ext uri="{FF2B5EF4-FFF2-40B4-BE49-F238E27FC236}">
                <a16:creationId xmlns:a16="http://schemas.microsoft.com/office/drawing/2014/main" id="{2D1381C1-FD7C-0B1F-3A5F-7FC95B3A2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2" y="1045327"/>
            <a:ext cx="6237513" cy="573296"/>
          </a:xfrm>
        </p:spPr>
        <p:txBody>
          <a:bodyPr>
            <a:noAutofit/>
          </a:bodyPr>
          <a:lstStyle/>
          <a:p>
            <a:pPr algn="ctr"/>
            <a:r>
              <a:rPr lang="es-ES" sz="2800" dirty="0"/>
              <a:t>Aspectos relevantes</a:t>
            </a:r>
          </a:p>
        </p:txBody>
      </p:sp>
    </p:spTree>
    <p:extLst>
      <p:ext uri="{BB962C8B-B14F-4D97-AF65-F5344CB8AC3E}">
        <p14:creationId xmlns:p14="http://schemas.microsoft.com/office/powerpoint/2010/main" val="3525913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B55A1-ABFF-018C-B813-A561C6ED1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866A6998-1155-6FA2-1A40-424A4FE619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2932" y="3429000"/>
            <a:ext cx="5763811" cy="241510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800" dirty="0"/>
              <a:t>Visualizar horarios de trabajo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s-CO" sz="2800" dirty="0">
                <a:solidFill>
                  <a:srgbClr val="646363"/>
                </a:solidFill>
                <a:latin typeface="Calibri regular"/>
              </a:rPr>
              <a:t>CATS_DA</a:t>
            </a:r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CC00F3F0-0FB7-E5B0-4BF9-8261FA0576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s-CO" dirty="0"/>
              <a:t>Capacitaciones SAP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A05884C4-32CA-84DB-CD65-E98E83C3251F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O" dirty="0"/>
              <a:t>Roles Módulo CATS</a:t>
            </a:r>
          </a:p>
          <a:p>
            <a:endParaRPr lang="es-CO" dirty="0"/>
          </a:p>
        </p:txBody>
      </p:sp>
      <p:sp>
        <p:nvSpPr>
          <p:cNvPr id="2" name="Título 11">
            <a:extLst>
              <a:ext uri="{FF2B5EF4-FFF2-40B4-BE49-F238E27FC236}">
                <a16:creationId xmlns:a16="http://schemas.microsoft.com/office/drawing/2014/main" id="{966646A6-3C5A-9FD1-9092-E820B9A10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32" y="1798911"/>
            <a:ext cx="6237514" cy="573296"/>
          </a:xfrm>
        </p:spPr>
        <p:txBody>
          <a:bodyPr>
            <a:noAutofit/>
          </a:bodyPr>
          <a:lstStyle/>
          <a:p>
            <a:r>
              <a:rPr lang="es-CO" sz="3600" dirty="0"/>
              <a:t>Consulta Reportes CATS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FD1FEE0-0D69-FEA4-3F32-8CB1A3E860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6486" y="1251857"/>
            <a:ext cx="4631696" cy="4603138"/>
          </a:xfrm>
          <a:prstGeom prst="flowChartConnector">
            <a:avLst/>
          </a:prstGeom>
          <a:ln w="57150">
            <a:solidFill>
              <a:srgbClr val="007934"/>
            </a:solidFill>
          </a:ln>
        </p:spPr>
      </p:pic>
    </p:spTree>
    <p:extLst>
      <p:ext uri="{BB962C8B-B14F-4D97-AF65-F5344CB8AC3E}">
        <p14:creationId xmlns:p14="http://schemas.microsoft.com/office/powerpoint/2010/main" val="3835687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13C5F-7BE0-F1D5-2263-C581A0683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3120475B-0842-DFC6-F503-E90F423098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2932" y="3429000"/>
            <a:ext cx="5763811" cy="2415109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s-CO" sz="2800" dirty="0"/>
              <a:t>Consulta Datos Empleados </a:t>
            </a:r>
            <a:r>
              <a:rPr lang="es-CO" sz="2800" dirty="0">
                <a:sym typeface="Wingdings" panose="05000000000000000000" pitchFamily="2" charset="2"/>
              </a:rPr>
              <a:t> </a:t>
            </a:r>
            <a:r>
              <a:rPr lang="es-CO" sz="2800" dirty="0"/>
              <a:t> </a:t>
            </a:r>
          </a:p>
          <a:p>
            <a:r>
              <a:rPr lang="es-CO" sz="2800" dirty="0"/>
              <a:t>	</a:t>
            </a:r>
            <a:r>
              <a:rPr lang="es-CL" sz="2800" dirty="0"/>
              <a:t>S_L9C_94000095</a:t>
            </a:r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DDE6D59C-E721-1200-57B2-38C43663B6B7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s-CO" dirty="0"/>
              <a:t>Capacitaciones SAP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CDEE86F4-A6B1-703C-FE20-CDA7C8AEC4D4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O" dirty="0"/>
              <a:t>Roles Módulo CATS</a:t>
            </a:r>
          </a:p>
          <a:p>
            <a:endParaRPr lang="es-CO" dirty="0"/>
          </a:p>
        </p:txBody>
      </p:sp>
      <p:sp>
        <p:nvSpPr>
          <p:cNvPr id="2" name="Título 11">
            <a:extLst>
              <a:ext uri="{FF2B5EF4-FFF2-40B4-BE49-F238E27FC236}">
                <a16:creationId xmlns:a16="http://schemas.microsoft.com/office/drawing/2014/main" id="{8F8EB553-5559-6031-5468-189B414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32" y="1798911"/>
            <a:ext cx="6237514" cy="573296"/>
          </a:xfrm>
        </p:spPr>
        <p:txBody>
          <a:bodyPr>
            <a:noAutofit/>
          </a:bodyPr>
          <a:lstStyle/>
          <a:p>
            <a:r>
              <a:rPr lang="es-CO" sz="3600" dirty="0"/>
              <a:t>Consulta Maestro de Empleados SAP</a:t>
            </a:r>
          </a:p>
        </p:txBody>
      </p:sp>
      <p:pic>
        <p:nvPicPr>
          <p:cNvPr id="3074" name="Picture 2" descr="Mejor cuadrilla 2015-Productividad en campo  &#10;Mejor cuadrilla 2015-Productividad en campo    &#10;Fecha: Diciembre 16 de 2015. Lugar: Envigado – Despacho de T&amp;D EPM&#10;Para descargar esta fotografía en alta resolución, haga clic sobre la imagen hasta que la misma se despliegue en la pantalla completa; luego dé clic derecho y elija la opción &quot;guardar imagen como&quot;. &#10;En caso de publicación por cualquier medio, solicitamos acompañarla del crédito: &quot;Foto EPM&quot;&#10;&#10;Palabras clave: Mejor cuadrilla 2015 Productividad campo">
            <a:extLst>
              <a:ext uri="{FF2B5EF4-FFF2-40B4-BE49-F238E27FC236}">
                <a16:creationId xmlns:a16="http://schemas.microsoft.com/office/drawing/2014/main" id="{9D648048-1DB2-EAA9-7D61-A9C6C44AE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807" y="1175656"/>
            <a:ext cx="4643262" cy="473528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689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44A7B0B-6CE1-02BD-C354-653A59160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07141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D0306-2B5A-807E-08F7-27F4D8EF5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868212C7-63E2-2EF8-FF53-4E728B745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026" y="1232445"/>
            <a:ext cx="5021860" cy="951722"/>
          </a:xfrm>
        </p:spPr>
        <p:txBody>
          <a:bodyPr/>
          <a:lstStyle/>
          <a:p>
            <a:r>
              <a:rPr lang="es-CO" sz="4800" dirty="0"/>
              <a:t>¿Qué es CATS?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B202596A-68D8-CFE3-32AC-43D5C3745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5026" y="2365975"/>
            <a:ext cx="4074801" cy="429036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ES" dirty="0"/>
              <a:t>CATS (Cross-</a:t>
            </a:r>
            <a:r>
              <a:rPr lang="es-ES" dirty="0" err="1"/>
              <a:t>Application</a:t>
            </a:r>
            <a:r>
              <a:rPr lang="es-ES" dirty="0"/>
              <a:t> Time </a:t>
            </a:r>
            <a:r>
              <a:rPr lang="es-ES" dirty="0" err="1"/>
              <a:t>Sheet</a:t>
            </a:r>
            <a:r>
              <a:rPr lang="es-ES" dirty="0"/>
              <a:t>) es una herramienta del sistema SAP que te permite registrar fácilmente el tiempo que dedicas a tus actividades diarias dentro de la organización.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Este reporte es muy valioso porque:</a:t>
            </a:r>
          </a:p>
          <a:p>
            <a:pPr algn="just"/>
            <a:r>
              <a:rPr lang="es-ES" dirty="0"/>
              <a:t>•Alimenta procesos clave como el costeo ABC, que nos ayuda a saber cuánto cuesta realmente cada proceso.</a:t>
            </a:r>
          </a:p>
          <a:p>
            <a:pPr algn="just"/>
            <a:r>
              <a:rPr lang="es-ES" dirty="0"/>
              <a:t>•Cumple con requerimientos normativos y de control interno.</a:t>
            </a:r>
          </a:p>
          <a:p>
            <a:pPr algn="just"/>
            <a:r>
              <a:rPr lang="es-ES" dirty="0"/>
              <a:t>•Aporta a la toma de decisiones estratégicas sobre recursos, tiempos y prioridades.</a:t>
            </a:r>
          </a:p>
          <a:p>
            <a:endParaRPr lang="es-CO" dirty="0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805A4A57-E8CD-93DE-CC04-1F266C8A2996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6611" y="201662"/>
            <a:ext cx="3898675" cy="535132"/>
          </a:xfrm>
        </p:spPr>
        <p:txBody>
          <a:bodyPr>
            <a:normAutofit/>
          </a:bodyPr>
          <a:lstStyle/>
          <a:p>
            <a:r>
              <a:rPr lang="es-CO" dirty="0"/>
              <a:t>Capacitaciones SAP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115EB137-CB8E-CA33-D258-C0AF920B9DA3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CO" dirty="0"/>
              <a:t>Roles Módulo CATS</a:t>
            </a:r>
          </a:p>
        </p:txBody>
      </p:sp>
      <p:pic>
        <p:nvPicPr>
          <p:cNvPr id="7" name="Imagen 6" descr="Un puente sobre el pasto&#10;&#10;Descripción generada automáticamente con confianza baja">
            <a:extLst>
              <a:ext uri="{FF2B5EF4-FFF2-40B4-BE49-F238E27FC236}">
                <a16:creationId xmlns:a16="http://schemas.microsoft.com/office/drawing/2014/main" id="{2F207476-3F49-F851-3CAB-359B51A0AC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6698258" y="1211854"/>
            <a:ext cx="4660810" cy="4696845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478893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8A16BE0-4BD2-FA13-0BD2-A13D7AD61FAD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s-CO" dirty="0"/>
              <a:t>Capacitaciones SAP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62EC0C8-1472-F02B-C87E-3F4DDA770890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O" dirty="0"/>
              <a:t>Roles Módulo CATS</a:t>
            </a:r>
          </a:p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5F24B1C-F060-1D34-56C8-346B8306B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326" y="1203038"/>
            <a:ext cx="7780314" cy="51868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9989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D920C-B86A-9B9D-E167-03F237777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59DF2EC0-EE25-34A5-6DF6-D239BD434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1" y="1291404"/>
            <a:ext cx="6237514" cy="573296"/>
          </a:xfrm>
        </p:spPr>
        <p:txBody>
          <a:bodyPr>
            <a:noAutofit/>
          </a:bodyPr>
          <a:lstStyle/>
          <a:p>
            <a:r>
              <a:rPr lang="es-CO" sz="3600" dirty="0"/>
              <a:t>Parametrización Modelo de Costos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19EF1537-3637-040A-D9B7-B9A31E6AE9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31429" y="2631545"/>
            <a:ext cx="5519057" cy="349354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/>
              <a:t>Modelos de Costos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/>
              <a:t>Rutas de Costos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/>
              <a:t>Rutas x Centros de Costos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/>
              <a:t>Centros de Costos x Modelo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/>
              <a:t>Procesos Empresariales x Modelo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/>
              <a:t>Variables de Costos por Modelo</a:t>
            </a:r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18C02C88-4742-8D58-FED4-527ABAC06161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s-CO" dirty="0"/>
              <a:t>Capacitaciones SAP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66130B9B-E871-A4DC-0B8D-25282F0DF7C5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O" dirty="0"/>
              <a:t>Roles Módulo CATS</a:t>
            </a:r>
          </a:p>
          <a:p>
            <a:endParaRPr lang="es-CO" dirty="0"/>
          </a:p>
        </p:txBody>
      </p:sp>
      <p:sp>
        <p:nvSpPr>
          <p:cNvPr id="10" name="Gráfico 6">
            <a:extLst>
              <a:ext uri="{FF2B5EF4-FFF2-40B4-BE49-F238E27FC236}">
                <a16:creationId xmlns:a16="http://schemas.microsoft.com/office/drawing/2014/main" id="{7AEEDBF2-619B-55D1-B41C-FEB92D5203EF}"/>
              </a:ext>
            </a:extLst>
          </p:cNvPr>
          <p:cNvSpPr/>
          <p:nvPr/>
        </p:nvSpPr>
        <p:spPr>
          <a:xfrm>
            <a:off x="1724452" y="2368506"/>
            <a:ext cx="3437019" cy="2972168"/>
          </a:xfrm>
          <a:custGeom>
            <a:avLst/>
            <a:gdLst>
              <a:gd name="connsiteX0" fmla="*/ 514709 w 3666506"/>
              <a:gd name="connsiteY0" fmla="*/ 0 h 2775650"/>
              <a:gd name="connsiteX1" fmla="*/ 3636246 w 3666506"/>
              <a:gd name="connsiteY1" fmla="*/ 0 h 2775650"/>
              <a:gd name="connsiteX2" fmla="*/ 3666507 w 3666506"/>
              <a:gd name="connsiteY2" fmla="*/ 30261 h 2775650"/>
              <a:gd name="connsiteX3" fmla="*/ 3666507 w 3666506"/>
              <a:gd name="connsiteY3" fmla="*/ 2260997 h 2775650"/>
              <a:gd name="connsiteX4" fmla="*/ 3151852 w 3666506"/>
              <a:gd name="connsiteY4" fmla="*/ 2775651 h 2775650"/>
              <a:gd name="connsiteX5" fmla="*/ 30261 w 3666506"/>
              <a:gd name="connsiteY5" fmla="*/ 2775651 h 2775650"/>
              <a:gd name="connsiteX6" fmla="*/ 0 w 3666506"/>
              <a:gd name="connsiteY6" fmla="*/ 2745390 h 2775650"/>
              <a:gd name="connsiteX7" fmla="*/ 0 w 3666506"/>
              <a:gd name="connsiteY7" fmla="*/ 514654 h 2775650"/>
              <a:gd name="connsiteX8" fmla="*/ 514654 w 3666506"/>
              <a:gd name="connsiteY8" fmla="*/ 0 h 277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66506" h="2775650">
                <a:moveTo>
                  <a:pt x="514709" y="0"/>
                </a:moveTo>
                <a:lnTo>
                  <a:pt x="3636246" y="0"/>
                </a:lnTo>
                <a:cubicBezTo>
                  <a:pt x="3652942" y="0"/>
                  <a:pt x="3666507" y="13565"/>
                  <a:pt x="3666507" y="30261"/>
                </a:cubicBezTo>
                <a:lnTo>
                  <a:pt x="3666507" y="2260997"/>
                </a:lnTo>
                <a:cubicBezTo>
                  <a:pt x="3666507" y="2545042"/>
                  <a:pt x="3435898" y="2775651"/>
                  <a:pt x="3151852" y="2775651"/>
                </a:cubicBezTo>
                <a:lnTo>
                  <a:pt x="30261" y="2775651"/>
                </a:lnTo>
                <a:cubicBezTo>
                  <a:pt x="13565" y="2775651"/>
                  <a:pt x="0" y="2762086"/>
                  <a:pt x="0" y="2745390"/>
                </a:cubicBezTo>
                <a:lnTo>
                  <a:pt x="0" y="514654"/>
                </a:lnTo>
                <a:cubicBezTo>
                  <a:pt x="0" y="230609"/>
                  <a:pt x="230609" y="0"/>
                  <a:pt x="514654" y="0"/>
                </a:cubicBezTo>
                <a:close/>
              </a:path>
            </a:pathLst>
          </a:custGeom>
          <a:noFill/>
          <a:ln w="10638" cap="rnd">
            <a:solidFill>
              <a:srgbClr val="7AD400"/>
            </a:solidFill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pic>
        <p:nvPicPr>
          <p:cNvPr id="7" name="Imagen 6" descr="Hombre sentado en una montaña&#10;&#10;Descripción generada automáticamente con confianza media">
            <a:extLst>
              <a:ext uri="{FF2B5EF4-FFF2-40B4-BE49-F238E27FC236}">
                <a16:creationId xmlns:a16="http://schemas.microsoft.com/office/drawing/2014/main" id="{1DF8884C-695F-24D3-9285-F6BBD394B2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48"/>
          <a:stretch/>
        </p:blipFill>
        <p:spPr>
          <a:xfrm>
            <a:off x="1707231" y="2466965"/>
            <a:ext cx="3386430" cy="2906760"/>
          </a:xfrm>
          <a:prstGeom prst="round2DiagRect">
            <a:avLst>
              <a:gd name="adj1" fmla="val 15903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488320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63C74230-2BAE-14F4-44C2-26F8D0658F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2932" y="3429000"/>
            <a:ext cx="5763811" cy="241510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800" dirty="0"/>
              <a:t>Individual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800" dirty="0"/>
              <a:t>Para una o varias personas (Grupos)</a:t>
            </a:r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B2D1A4A3-D705-22F5-1E7A-EC78D235E53A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s-CO" dirty="0"/>
              <a:t>Capacitaciones SAP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81D0B86F-F6BC-8DB5-2DB3-288711307F70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O" dirty="0"/>
              <a:t>Roles Módulo CATS</a:t>
            </a:r>
          </a:p>
          <a:p>
            <a:endParaRPr lang="es-CO" dirty="0"/>
          </a:p>
        </p:txBody>
      </p:sp>
      <p:pic>
        <p:nvPicPr>
          <p:cNvPr id="7" name="Imagen 6" descr="Un puente sobre el pasto&#10;&#10;Descripción generada automáticamente con confianza baja">
            <a:extLst>
              <a:ext uri="{FF2B5EF4-FFF2-40B4-BE49-F238E27FC236}">
                <a16:creationId xmlns:a16="http://schemas.microsoft.com/office/drawing/2014/main" id="{8D368803-D509-3D68-F326-1A0BBCD11C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6698258" y="1211854"/>
            <a:ext cx="4660810" cy="4696845"/>
          </a:xfrm>
          <a:prstGeom prst="flowChartConnector">
            <a:avLst/>
          </a:prstGeom>
        </p:spPr>
      </p:pic>
      <p:sp>
        <p:nvSpPr>
          <p:cNvPr id="2" name="Título 11">
            <a:extLst>
              <a:ext uri="{FF2B5EF4-FFF2-40B4-BE49-F238E27FC236}">
                <a16:creationId xmlns:a16="http://schemas.microsoft.com/office/drawing/2014/main" id="{EF17F300-97DD-42A1-7303-A22C9E86E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32" y="1798911"/>
            <a:ext cx="6237514" cy="573296"/>
          </a:xfrm>
        </p:spPr>
        <p:txBody>
          <a:bodyPr>
            <a:noAutofit/>
          </a:bodyPr>
          <a:lstStyle/>
          <a:p>
            <a:r>
              <a:rPr lang="es-CO" sz="3600" dirty="0"/>
              <a:t>Diligenciamiento CATS</a:t>
            </a:r>
          </a:p>
        </p:txBody>
      </p:sp>
    </p:spTree>
    <p:extLst>
      <p:ext uri="{BB962C8B-B14F-4D97-AF65-F5344CB8AC3E}">
        <p14:creationId xmlns:p14="http://schemas.microsoft.com/office/powerpoint/2010/main" val="2709728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AC3C3-381E-0225-46F6-4F4F9E1FD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071843-9780-ACE3-3D16-1A3EB04F1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1" y="1164570"/>
            <a:ext cx="10515600" cy="597401"/>
          </a:xfrm>
        </p:spPr>
        <p:txBody>
          <a:bodyPr>
            <a:normAutofit fontScale="90000"/>
          </a:bodyPr>
          <a:lstStyle/>
          <a:p>
            <a:r>
              <a:rPr lang="es-CO" dirty="0"/>
              <a:t>Transacciones SAP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C3213B-FA35-5411-FB45-24FF4DD74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348" y="2270733"/>
            <a:ext cx="4026880" cy="1554737"/>
          </a:xfrm>
        </p:spPr>
        <p:txBody>
          <a:bodyPr>
            <a:normAutofit/>
          </a:bodyPr>
          <a:lstStyle/>
          <a:p>
            <a:r>
              <a:rPr lang="es-CO" sz="2000" b="1" u="sng" dirty="0"/>
              <a:t>REPORTE INDIVIDUAL</a:t>
            </a:r>
          </a:p>
          <a:p>
            <a:pPr>
              <a:buFont typeface="Wingdings" panose="05000000000000000000" pitchFamily="2" charset="2"/>
              <a:buChar char="ü"/>
            </a:pPr>
            <a:endParaRPr lang="es-CO" b="1" u="sng" dirty="0"/>
          </a:p>
          <a:p>
            <a:pPr>
              <a:buFont typeface="Wingdings" panose="05000000000000000000" pitchFamily="2" charset="2"/>
              <a:buChar char="ü"/>
            </a:pPr>
            <a:r>
              <a:rPr lang="es-CO" b="1" dirty="0"/>
              <a:t>CAT2 </a:t>
            </a:r>
            <a:r>
              <a:rPr lang="es-CO" b="1" dirty="0">
                <a:sym typeface="Wingdings" panose="05000000000000000000" pitchFamily="2" charset="2"/>
              </a:rPr>
              <a:t> </a:t>
            </a:r>
            <a:r>
              <a:rPr lang="es-CO" dirty="0">
                <a:sym typeface="Wingdings" panose="05000000000000000000" pitchFamily="2" charset="2"/>
              </a:rPr>
              <a:t>Hoja horario de trabajo</a:t>
            </a: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A1696CC-EC95-4501-5E6B-4CB96993ECB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619348" y="4171603"/>
            <a:ext cx="5026777" cy="1848853"/>
          </a:xfrm>
        </p:spPr>
        <p:txBody>
          <a:bodyPr/>
          <a:lstStyle/>
          <a:p>
            <a:r>
              <a:rPr lang="es-CO" sz="2000" b="1" u="sng" dirty="0"/>
              <a:t>REPORTE GRUPOS</a:t>
            </a:r>
          </a:p>
          <a:p>
            <a:endParaRPr lang="es-CO" b="1" u="sng" dirty="0"/>
          </a:p>
          <a:p>
            <a:pPr>
              <a:buFont typeface="Wingdings" panose="05000000000000000000" pitchFamily="2" charset="2"/>
              <a:buChar char="ü"/>
            </a:pPr>
            <a:r>
              <a:rPr lang="es-CO" b="1" dirty="0"/>
              <a:t>CAT2 </a:t>
            </a:r>
            <a:r>
              <a:rPr lang="es-CO" b="1" dirty="0">
                <a:sym typeface="Wingdings" panose="05000000000000000000" pitchFamily="2" charset="2"/>
              </a:rPr>
              <a:t> </a:t>
            </a:r>
            <a:r>
              <a:rPr lang="es-CO" dirty="0">
                <a:sym typeface="Wingdings" panose="05000000000000000000" pitchFamily="2" charset="2"/>
              </a:rPr>
              <a:t>Hoja horario de trabajo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CO" b="1" dirty="0">
                <a:sym typeface="Wingdings" panose="05000000000000000000" pitchFamily="2" charset="2"/>
              </a:rPr>
              <a:t>CATC  </a:t>
            </a:r>
            <a:r>
              <a:rPr lang="es-CO" dirty="0">
                <a:sym typeface="Wingdings" panose="05000000000000000000" pitchFamily="2" charset="2"/>
              </a:rPr>
              <a:t>Nivel tiempo hoja horario de trabajo</a:t>
            </a:r>
            <a:endParaRPr lang="es-ES" dirty="0"/>
          </a:p>
          <a:p>
            <a:endParaRPr lang="es-ES" b="1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C9B5818-A548-AC9B-94C5-9D035657056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s-CO" dirty="0"/>
              <a:t>Capacitaciones SAP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F47F339C-8C1D-1903-9134-CC7FEC70F04F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O" dirty="0"/>
              <a:t>Roles Módulo CATS</a:t>
            </a:r>
          </a:p>
          <a:p>
            <a:endParaRPr lang="es-E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BFA53A0-BB42-C869-7688-F1A7944254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0" r="6381"/>
          <a:stretch/>
        </p:blipFill>
        <p:spPr bwMode="auto">
          <a:xfrm>
            <a:off x="692660" y="2189747"/>
            <a:ext cx="5323754" cy="3782129"/>
          </a:xfrm>
          <a:prstGeom prst="flowChartAlternate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818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6A017B8-BC8F-26C7-307C-33F5B71BA974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O" dirty="0"/>
              <a:t>Roles Módulo CATS</a:t>
            </a:r>
          </a:p>
          <a:p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8D3CE78-5654-342A-B4AC-8FF9B4A64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2067" y="1072251"/>
            <a:ext cx="3932237" cy="573296"/>
          </a:xfrm>
        </p:spPr>
        <p:txBody>
          <a:bodyPr>
            <a:noAutofit/>
          </a:bodyPr>
          <a:lstStyle/>
          <a:p>
            <a:r>
              <a:rPr lang="es-CO" sz="2400" dirty="0"/>
              <a:t>¿Qué encontrarás en la transacción CAT2?</a:t>
            </a:r>
            <a:endParaRPr lang="es-ES" sz="24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425FED-09A7-0B03-2444-6B96EA0061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0543" y="2024548"/>
            <a:ext cx="4887686" cy="4430683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300" b="1" u="sng" dirty="0"/>
              <a:t>Encabezado: </a:t>
            </a:r>
            <a:r>
              <a:rPr lang="es-ES" sz="2300" dirty="0"/>
              <a:t>Numero SAP, Nombres y apellidos, Período de reporte, semana, código y descripción del centro de costos al que perteneces.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300" b="1" u="sng" dirty="0"/>
              <a:t>Pool de trabajo: </a:t>
            </a:r>
            <a:r>
              <a:rPr lang="es-ES" sz="2300" dirty="0"/>
              <a:t>Historial de lo que se has reportado, facilitando el registro de la hoja de tiempos semanalmente.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300" b="1" u="sng" dirty="0"/>
              <a:t>Campos para diligenciar tu tiempo: </a:t>
            </a:r>
            <a:r>
              <a:rPr lang="es-ES" sz="2300" dirty="0"/>
              <a:t>Proceso empresarial (actividad de costeo) y los objetos de costos para los cuales se debes asignar tiempos.</a:t>
            </a:r>
          </a:p>
          <a:p>
            <a:endParaRPr lang="es-ES" sz="2300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437A6D1-C3CF-66CB-67F8-03CF4DB79F23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s-CO" dirty="0"/>
              <a:t>Capacitaciones SAP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CAFF2CB-FA70-F0B3-FFED-93567733F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22" y="1645547"/>
            <a:ext cx="4902235" cy="4648164"/>
          </a:xfrm>
          <a:prstGeom prst="teardrop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950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5048264-0841-9DEB-2F32-23FF72072680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s-CO" dirty="0"/>
              <a:t>Capacitaciones SAP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C55FBBA-B476-3ACD-BAD6-569756FEE608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O" dirty="0"/>
              <a:t>Roles Módulo CATS</a:t>
            </a:r>
          </a:p>
          <a:p>
            <a:endParaRPr lang="es-E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9E63118-2510-26BF-D3AF-C3A91B196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75" y="1336244"/>
            <a:ext cx="10267050" cy="48821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912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EE424-F72B-C89B-FC61-10A2A6FD2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8677C11D-697E-73A6-ADBD-D2BE4BD60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3191" y="2118096"/>
            <a:ext cx="4207154" cy="3973285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800" dirty="0"/>
              <a:t>La empresa dispone para ti y tus usuarios, una herramienta que facilitará el diligenciamiento de CATS, teniendo en cuenta lo que se hace en cada una de las áreas y la nueva codificación que se parametrizó en SAP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2800" dirty="0">
              <a:solidFill>
                <a:srgbClr val="646363"/>
              </a:solidFill>
              <a:latin typeface="Calibri regular"/>
            </a:endParaRPr>
          </a:p>
          <a:p>
            <a:r>
              <a:rPr lang="es-CO" sz="2800" dirty="0">
                <a:solidFill>
                  <a:srgbClr val="646363"/>
                </a:solidFill>
                <a:latin typeface="Calibri regular"/>
                <a:sym typeface="Wingdings" panose="05000000000000000000" pitchFamily="2" charset="2"/>
              </a:rPr>
              <a:t> </a:t>
            </a:r>
            <a:r>
              <a:rPr lang="es-CO" sz="2800" dirty="0">
                <a:solidFill>
                  <a:srgbClr val="646363"/>
                </a:solidFill>
                <a:latin typeface="Calibri regular"/>
                <a:hlinkClick r:id="rId2"/>
              </a:rPr>
              <a:t>Ingreso</a:t>
            </a:r>
            <a:endParaRPr lang="es-CO" sz="2800" dirty="0">
              <a:solidFill>
                <a:srgbClr val="646363"/>
              </a:solidFill>
              <a:latin typeface="Calibri regula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2800" dirty="0">
              <a:solidFill>
                <a:srgbClr val="646363"/>
              </a:solidFill>
              <a:latin typeface="Calibri regular"/>
            </a:endParaRPr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8BA9966F-BAB1-D55D-2D36-5682E7BA023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s-CO" dirty="0"/>
              <a:t>Capacitaciones SAP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C2D55F29-07BB-928E-A604-08E08EB03A55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O" dirty="0"/>
              <a:t>Roles Módulo CATS</a:t>
            </a:r>
          </a:p>
          <a:p>
            <a:endParaRPr lang="es-CO" dirty="0"/>
          </a:p>
        </p:txBody>
      </p:sp>
      <p:sp>
        <p:nvSpPr>
          <p:cNvPr id="2" name="Título 11">
            <a:extLst>
              <a:ext uri="{FF2B5EF4-FFF2-40B4-BE49-F238E27FC236}">
                <a16:creationId xmlns:a16="http://schemas.microsoft.com/office/drawing/2014/main" id="{2533C3F3-4575-7D33-9173-A01C21A33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1" y="1423524"/>
            <a:ext cx="6237514" cy="573296"/>
          </a:xfrm>
        </p:spPr>
        <p:txBody>
          <a:bodyPr>
            <a:noAutofit/>
          </a:bodyPr>
          <a:lstStyle/>
          <a:p>
            <a:r>
              <a:rPr lang="es-CO" sz="3600" dirty="0"/>
              <a:t>Ayuda CATS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9A53754-D58D-8A31-367E-F34E838557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6486" y="1251857"/>
            <a:ext cx="4631696" cy="4603138"/>
          </a:xfrm>
          <a:prstGeom prst="flowChartConnector">
            <a:avLst/>
          </a:prstGeom>
          <a:ln w="57150">
            <a:solidFill>
              <a:srgbClr val="007934"/>
            </a:solidFill>
          </a:ln>
        </p:spPr>
      </p:pic>
    </p:spTree>
    <p:extLst>
      <p:ext uri="{BB962C8B-B14F-4D97-AF65-F5344CB8AC3E}">
        <p14:creationId xmlns:p14="http://schemas.microsoft.com/office/powerpoint/2010/main" val="17359450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lantilla_EPM_V Blanca" id="{42D4BC08-EB54-4058-B652-F58925C83D5B}" vid="{3F62E01C-A200-4E77-A03C-D6BA8CA9786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b638866-c5c4-4d9c-855d-809f30da54b2">
      <Terms xmlns="http://schemas.microsoft.com/office/infopath/2007/PartnerControls"/>
    </lcf76f155ced4ddcb4097134ff3c332f>
    <TaxCatchAll xmlns="fde91536-cb6a-48c8-a1c9-f59bb520eba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B8CA1EB9EE02C438EB73AF9851ECB23" ma:contentTypeVersion="18" ma:contentTypeDescription="Crear nuevo documento." ma:contentTypeScope="" ma:versionID="657a94b979781554d0ffcf9930d914e2">
  <xsd:schema xmlns:xsd="http://www.w3.org/2001/XMLSchema" xmlns:xs="http://www.w3.org/2001/XMLSchema" xmlns:p="http://schemas.microsoft.com/office/2006/metadata/properties" xmlns:ns2="8b638866-c5c4-4d9c-855d-809f30da54b2" xmlns:ns3="dcc68708-17bc-42e8-95a2-731211bea14b" xmlns:ns4="fde91536-cb6a-48c8-a1c9-f59bb520eba1" targetNamespace="http://schemas.microsoft.com/office/2006/metadata/properties" ma:root="true" ma:fieldsID="bf31adf82b548f1bb61f28e4c21a1726" ns2:_="" ns3:_="" ns4:_="">
    <xsd:import namespace="8b638866-c5c4-4d9c-855d-809f30da54b2"/>
    <xsd:import namespace="dcc68708-17bc-42e8-95a2-731211bea14b"/>
    <xsd:import namespace="fde91536-cb6a-48c8-a1c9-f59bb520eb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4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638866-c5c4-4d9c-855d-809f30da54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Etiquetas de imagen" ma:readOnly="false" ma:fieldId="{5cf76f15-5ced-4ddc-b409-7134ff3c332f}" ma:taxonomyMulti="true" ma:sspId="eca7b523-58f5-4d52-b53c-05f253e3dc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c68708-17bc-42e8-95a2-731211bea14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e91536-cb6a-48c8-a1c9-f59bb520eba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331f386-4cae-4b63-abdd-09986f76971a}" ma:internalName="TaxCatchAll" ma:showField="CatchAllData" ma:web="dcc68708-17bc-42e8-95a2-731211bea1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44A1E5-E509-4163-90F4-CDD5746761F4}">
  <ds:schemaRefs>
    <ds:schemaRef ds:uri="http://schemas.openxmlformats.org/package/2006/metadata/core-properties"/>
    <ds:schemaRef ds:uri="32aa948f-b5f7-4ae2-a429-9c6721de1802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32c22291-ff82-40d2-9b55-180cf9288c59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DF883D1-9F5F-49EA-B9B8-36183F19EC62}"/>
</file>

<file path=customXml/itemProps3.xml><?xml version="1.0" encoding="utf-8"?>
<ds:datastoreItem xmlns:ds="http://schemas.openxmlformats.org/officeDocument/2006/customXml" ds:itemID="{90B71CF5-7525-4002-971B-2637643ABB4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6ebbfa72-b3b6-4c1f-8b23-058d4f67f013}" enabled="1" method="Privileged" siteId="{bf1ce8b5-5d39-4bc5-ad6e-07b3e4d7d67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6664</TotalTime>
  <Words>703</Words>
  <Application>Microsoft Office PowerPoint</Application>
  <PresentationFormat>Panorámica</PresentationFormat>
  <Paragraphs>82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5" baseType="lpstr">
      <vt:lpstr>Aptos</vt:lpstr>
      <vt:lpstr>Aptos Display</vt:lpstr>
      <vt:lpstr>Arial</vt:lpstr>
      <vt:lpstr>Arial Rounded MT Bold</vt:lpstr>
      <vt:lpstr>Calibri</vt:lpstr>
      <vt:lpstr>Calibri bold italic</vt:lpstr>
      <vt:lpstr>Calibri bold italic</vt:lpstr>
      <vt:lpstr>Calibri regular</vt:lpstr>
      <vt:lpstr>Wingdings</vt:lpstr>
      <vt:lpstr>Tema de Office</vt:lpstr>
      <vt:lpstr>Rol Administrador Local  CATS</vt:lpstr>
      <vt:lpstr>¿Qué es CATS?</vt:lpstr>
      <vt:lpstr>Presentación de PowerPoint</vt:lpstr>
      <vt:lpstr>Parametrización Modelo de Costos</vt:lpstr>
      <vt:lpstr>Diligenciamiento CATS</vt:lpstr>
      <vt:lpstr>Transacciones SAP</vt:lpstr>
      <vt:lpstr>¿Qué encontrarás en la transacción CAT2?</vt:lpstr>
      <vt:lpstr>Presentación de PowerPoint</vt:lpstr>
      <vt:lpstr>Ayuda CATS</vt:lpstr>
      <vt:lpstr>Actividades que se pueden hacer en el módulo</vt:lpstr>
      <vt:lpstr>¿Qué hay de nuevo?</vt:lpstr>
      <vt:lpstr>Aspectos relevantes</vt:lpstr>
      <vt:lpstr>Consulta Reportes CATS</vt:lpstr>
      <vt:lpstr>Consulta Maestro de Empleados SAP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Felipe Caicedo (SANCHO BBDO)</dc:creator>
  <cp:lastModifiedBy>JULIANA LUNA RESTREPO</cp:lastModifiedBy>
  <cp:revision>46</cp:revision>
  <dcterms:created xsi:type="dcterms:W3CDTF">2024-01-17T12:50:27Z</dcterms:created>
  <dcterms:modified xsi:type="dcterms:W3CDTF">2025-12-11T14:55:11Z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0x0101003B8CA1EB9EE02C438EB73AF9851ECB23</vt:lpwstr>
  </property>
  <property fmtid="{D5CDD505-2E9C-101B-9397-08002B2CF9AE}" pid="3" name="MediaServiceImageTags">
    <vt:lpwstr/>
  </property>
</Properties>
</file>