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1" r:id="rId4"/>
    <p:sldId id="267" r:id="rId5"/>
    <p:sldId id="275" r:id="rId6"/>
    <p:sldId id="260" r:id="rId7"/>
    <p:sldId id="268" r:id="rId8"/>
    <p:sldId id="276" r:id="rId9"/>
    <p:sldId id="265" r:id="rId10"/>
    <p:sldId id="273" r:id="rId11"/>
    <p:sldId id="264" r:id="rId12"/>
  </p:sldIdLst>
  <p:sldSz cx="18288000" cy="10287000"/>
  <p:notesSz cx="6858000" cy="9144000"/>
  <p:embeddedFontLst>
    <p:embeddedFont>
      <p:font typeface="Calibri (MS) Bold Italics" panose="020B0604020202020204" charset="0"/>
      <p:regular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Bold" panose="02000000000000000000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3447" autoAdjust="0"/>
  </p:normalViewPr>
  <p:slideViewPr>
    <p:cSldViewPr>
      <p:cViewPr>
        <p:scale>
          <a:sx n="60" d="100"/>
          <a:sy n="60" d="100"/>
        </p:scale>
        <p:origin x="-20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Validar </a:t>
            </a:r>
            <a:r>
              <a:rPr lang="en-US" dirty="0" err="1"/>
              <a:t>listado</a:t>
            </a:r>
            <a:r>
              <a:rPr lang="en-US" dirty="0"/>
              <a:t> de la </a:t>
            </a:r>
            <a:r>
              <a:rPr lang="en-US" dirty="0" err="1"/>
              <a:t>reserva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con Lina. Validar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posiciones</a:t>
            </a:r>
            <a:r>
              <a:rPr lang="en-US" dirty="0"/>
              <a:t> y </a:t>
            </a:r>
            <a:r>
              <a:rPr lang="en-US" dirty="0" err="1"/>
              <a:t>estado</a:t>
            </a:r>
            <a:r>
              <a:rPr lang="en-US" dirty="0"/>
              <a:t> de la </a:t>
            </a:r>
            <a:r>
              <a:rPr lang="en-US" dirty="0" err="1"/>
              <a:t>reserva</a:t>
            </a:r>
            <a:r>
              <a:rPr lang="en-US" dirty="0"/>
              <a:t>.</a:t>
            </a:r>
          </a:p>
          <a:p>
            <a:r>
              <a:rPr lang="en-US" dirty="0" err="1"/>
              <a:t>Solicitar</a:t>
            </a:r>
            <a:r>
              <a:rPr lang="en-US" dirty="0"/>
              <a:t> </a:t>
            </a:r>
            <a:r>
              <a:rPr lang="en-US" dirty="0" err="1"/>
              <a:t>proveedores</a:t>
            </a:r>
            <a:r>
              <a:rPr lang="en-US" dirty="0"/>
              <a:t>.</a:t>
            </a:r>
          </a:p>
          <a:p>
            <a:r>
              <a:rPr lang="en-US" dirty="0" err="1"/>
              <a:t>Configurar</a:t>
            </a:r>
            <a:r>
              <a:rPr lang="en-US" dirty="0"/>
              <a:t> </a:t>
            </a:r>
            <a:r>
              <a:rPr lang="en-US" dirty="0" err="1"/>
              <a:t>aprobaciones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5620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Para </a:t>
            </a:r>
            <a:r>
              <a:rPr lang="en-US" dirty="0" err="1"/>
              <a:t>comprender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detallada</a:t>
            </a:r>
            <a:r>
              <a:rPr lang="en-US" dirty="0"/>
              <a:t>, </a:t>
            </a:r>
            <a:r>
              <a:rPr lang="en-US" dirty="0" err="1"/>
              <a:t>observa</a:t>
            </a:r>
            <a:r>
              <a:rPr lang="en-US" dirty="0"/>
              <a:t> la </a:t>
            </a:r>
            <a:r>
              <a:rPr lang="en-US" dirty="0" err="1"/>
              <a:t>siguiente</a:t>
            </a:r>
            <a:r>
              <a:rPr lang="en-US" dirty="0"/>
              <a:t> </a:t>
            </a:r>
            <a:r>
              <a:rPr lang="en-US" dirty="0" err="1"/>
              <a:t>matriz</a:t>
            </a:r>
            <a:r>
              <a:rPr lang="en-US" dirty="0"/>
              <a:t>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0697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0DC93-BC47-C0CB-8FFE-8C5602EB6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6C14BC-5968-4DD2-7CA9-6E64ECB4EE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4599C-418F-4630-7BBD-23612E024A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ED13E04-9E73-968B-CF41-C40CB8A1FE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ADB6C5-EB94-DCEF-534A-E1F4A506A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7DF73-211F-2B92-99A2-1DABF60B5B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93E71-3612-5C43-3608-45F5D8BD1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6231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Para </a:t>
            </a:r>
            <a:r>
              <a:rPr lang="en-US" dirty="0" err="1"/>
              <a:t>comprender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detallada</a:t>
            </a:r>
            <a:r>
              <a:rPr lang="en-US" dirty="0"/>
              <a:t>, </a:t>
            </a:r>
            <a:r>
              <a:rPr lang="en-US" dirty="0" err="1"/>
              <a:t>observa</a:t>
            </a:r>
            <a:r>
              <a:rPr lang="en-US" dirty="0"/>
              <a:t> la </a:t>
            </a:r>
            <a:r>
              <a:rPr lang="en-US" dirty="0" err="1"/>
              <a:t>siguiente</a:t>
            </a:r>
            <a:r>
              <a:rPr lang="en-US" dirty="0"/>
              <a:t> </a:t>
            </a:r>
            <a:r>
              <a:rPr lang="en-US" dirty="0" err="1"/>
              <a:t>matriz</a:t>
            </a:r>
            <a:r>
              <a:rPr lang="en-US" dirty="0"/>
              <a:t>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13233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FAABF-BE01-71D4-98A7-D21B75FF2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EFF07B-D2C4-1CF6-9CAF-BAFAE58AF6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0EDE6-2AD6-C34A-E119-D55B049F12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CC69B2-7CD4-1939-5F06-789399B50D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B44A0EF-A6D1-9DA8-C5B7-7C6C2DD61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Para </a:t>
            </a:r>
            <a:r>
              <a:rPr lang="en-US" dirty="0" err="1"/>
              <a:t>comprender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detallada</a:t>
            </a:r>
            <a:r>
              <a:rPr lang="en-US" dirty="0"/>
              <a:t>, </a:t>
            </a:r>
            <a:r>
              <a:rPr lang="en-US" dirty="0" err="1"/>
              <a:t>observa</a:t>
            </a:r>
            <a:r>
              <a:rPr lang="en-US" dirty="0"/>
              <a:t> la </a:t>
            </a:r>
            <a:r>
              <a:rPr lang="en-US" dirty="0" err="1"/>
              <a:t>siguiente</a:t>
            </a:r>
            <a:r>
              <a:rPr lang="en-US" dirty="0"/>
              <a:t> </a:t>
            </a:r>
            <a:r>
              <a:rPr lang="en-US" dirty="0" err="1"/>
              <a:t>matriz</a:t>
            </a:r>
            <a:r>
              <a:rPr lang="en-US" dirty="0"/>
              <a:t>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C5F87-21C7-DCEA-4669-450091E2AF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3B364-6C5B-FAEA-1D46-56B48E134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26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Hasta el momento sabemos que contamos con 6 datos maestros  que componen nuestro rubro presupuestal + otros datos importantes para la derivación; por otro lado, conocemos los 6 tipos de imputación con los que vamos a interactuar. </a:t>
            </a:r>
          </a:p>
          <a:p>
            <a:r>
              <a:rPr lang="en-US"/>
              <a:t>primero un poco más de teoría antes de llevarlo a la práctica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3ADAA-EBD9-9B9A-576C-D40A56DF2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8AF61A-9FAA-D6E5-DDA3-20EC9C8700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974A4-7B54-8EEE-0790-E8792B577A8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E5F008D-6EF6-1B3B-DCE5-1B5AE96D5A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6101763-F22A-C425-36B1-2D039934E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Para comprender de manera más detallada, observa la siguiente matriz: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092A3-0DD4-B29C-C599-12AEA48DD6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D8647-2537-3833-6A50-413D06DC4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3739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30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Un atardecer en una ciudad  Descripción generada automáticamente"/>
          <p:cNvSpPr/>
          <p:nvPr/>
        </p:nvSpPr>
        <p:spPr>
          <a:xfrm>
            <a:off x="2448318" y="-19050"/>
            <a:ext cx="15839682" cy="10287002"/>
          </a:xfrm>
          <a:custGeom>
            <a:avLst/>
            <a:gdLst/>
            <a:ahLst/>
            <a:cxnLst/>
            <a:rect l="l" t="t" r="r" b="b"/>
            <a:pathLst>
              <a:path w="15839682" h="10287002">
                <a:moveTo>
                  <a:pt x="0" y="0"/>
                </a:moveTo>
                <a:lnTo>
                  <a:pt x="15839682" y="0"/>
                </a:lnTo>
                <a:lnTo>
                  <a:pt x="15839682" y="10287002"/>
                </a:lnTo>
                <a:lnTo>
                  <a:pt x="0" y="10287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 descr="Imagen que contiene Icono  Descripción generada automáticamente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TextBox 4"/>
          <p:cNvSpPr txBox="1"/>
          <p:nvPr/>
        </p:nvSpPr>
        <p:spPr>
          <a:xfrm>
            <a:off x="1272421" y="653453"/>
            <a:ext cx="9379347" cy="2716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Módulo Presupuesto </a:t>
            </a:r>
          </a:p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E9516-27F0-3946-54C8-64E44CF95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3A03076E-DD4B-0BDA-F95E-71967649DA31}"/>
              </a:ext>
            </a:extLst>
          </p:cNvPr>
          <p:cNvSpPr/>
          <p:nvPr/>
        </p:nvSpPr>
        <p:spPr>
          <a:xfrm>
            <a:off x="-49869" y="2914"/>
            <a:ext cx="18235338" cy="1032977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392C05F-D374-C7D0-C7E4-154DF758CD1F}"/>
              </a:ext>
            </a:extLst>
          </p:cNvPr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Consultas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principales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del control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A4EEC41-A45A-3173-4C81-3C4A46372980}"/>
              </a:ext>
            </a:extLst>
          </p:cNvPr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12781C1B-78CE-F590-60DF-FF60F123FECD}"/>
                </a:ext>
              </a:extLst>
            </p:cNvPr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3AD6A830-9D06-1D59-E096-FDD14EC8BDDB}"/>
                </a:ext>
              </a:extLst>
            </p:cNvPr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806A9497-A249-2DEE-BF97-7D697EF171BC}"/>
                </a:ext>
              </a:extLst>
            </p:cNvPr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797827EE-4481-C25C-C182-74B1258AC53A}"/>
                </a:ext>
              </a:extLst>
            </p:cNvPr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D8896E5A-2DBD-6211-CD00-B2D09C99B764}"/>
                </a:ext>
              </a:extLst>
            </p:cNvPr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DB603D09-8EDC-673A-953B-E397489F06E6}"/>
                </a:ext>
              </a:extLst>
            </p:cNvPr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sp>
        <p:nvSpPr>
          <p:cNvPr id="8" name="Freeform 4">
            <a:extLst>
              <a:ext uri="{FF2B5EF4-FFF2-40B4-BE49-F238E27FC236}">
                <a16:creationId xmlns:a16="http://schemas.microsoft.com/office/drawing/2014/main" id="{AB3A3AF6-3E45-48E0-8D27-A84CFACBD969}"/>
              </a:ext>
            </a:extLst>
          </p:cNvPr>
          <p:cNvSpPr/>
          <p:nvPr/>
        </p:nvSpPr>
        <p:spPr>
          <a:xfrm>
            <a:off x="401731" y="3695700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7F904A39-516F-3B7B-7FFF-282936082CCD}"/>
              </a:ext>
            </a:extLst>
          </p:cNvPr>
          <p:cNvSpPr txBox="1"/>
          <p:nvPr/>
        </p:nvSpPr>
        <p:spPr>
          <a:xfrm>
            <a:off x="868212" y="3695701"/>
            <a:ext cx="745352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2-Visualizar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compromiso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gastos</a:t>
            </a:r>
            <a:endParaRPr lang="en-US" sz="2622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97A5B47C-FB57-BBEA-06FF-B78BCFE3B5B4}"/>
              </a:ext>
            </a:extLst>
          </p:cNvPr>
          <p:cNvSpPr/>
          <p:nvPr/>
        </p:nvSpPr>
        <p:spPr>
          <a:xfrm>
            <a:off x="401731" y="5922269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AB6A7E51-34C2-E34B-0415-9EF04E460312}"/>
              </a:ext>
            </a:extLst>
          </p:cNvPr>
          <p:cNvSpPr txBox="1"/>
          <p:nvPr/>
        </p:nvSpPr>
        <p:spPr>
          <a:xfrm>
            <a:off x="858066" y="5957922"/>
            <a:ext cx="1451609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Visualizar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pedido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- Avanzado</a:t>
            </a: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F02B44C-BA64-2426-94CA-BAFA5C9F5C7A}"/>
              </a:ext>
            </a:extLst>
          </p:cNvPr>
          <p:cNvSpPr/>
          <p:nvPr/>
        </p:nvSpPr>
        <p:spPr>
          <a:xfrm>
            <a:off x="439868" y="7522970"/>
            <a:ext cx="369234" cy="43993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B1A19-37EA-C136-88BF-97280AFF8500}"/>
              </a:ext>
            </a:extLst>
          </p:cNvPr>
          <p:cNvSpPr txBox="1"/>
          <p:nvPr/>
        </p:nvSpPr>
        <p:spPr>
          <a:xfrm>
            <a:off x="858067" y="1597498"/>
            <a:ext cx="6998876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1-Visualizar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reserva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recursos</a:t>
            </a:r>
            <a:endParaRPr lang="en-US" sz="2622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47431D66-4F5A-23C4-6F9B-7C2FEE05F12D}"/>
              </a:ext>
            </a:extLst>
          </p:cNvPr>
          <p:cNvSpPr/>
          <p:nvPr/>
        </p:nvSpPr>
        <p:spPr>
          <a:xfrm>
            <a:off x="439868" y="1599876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69D2479-F420-04AB-F46C-3ECFFC7E6BBF}"/>
              </a:ext>
            </a:extLst>
          </p:cNvPr>
          <p:cNvSpPr txBox="1"/>
          <p:nvPr/>
        </p:nvSpPr>
        <p:spPr>
          <a:xfrm>
            <a:off x="868212" y="2095500"/>
            <a:ext cx="745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Transacción FMX3</a:t>
            </a:r>
          </a:p>
          <a:p>
            <a:r>
              <a:rPr lang="es-419" dirty="0"/>
              <a:t>Usos:</a:t>
            </a:r>
          </a:p>
          <a:p>
            <a:r>
              <a:rPr lang="es-419" dirty="0"/>
              <a:t>Consulta llaves presupuestales, valores, consumos desde el compromiso de gastos o pedidos e impresión de la reserva de recursos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17B034-A996-DE96-9BD3-6B4D0FEE701F}"/>
              </a:ext>
            </a:extLst>
          </p:cNvPr>
          <p:cNvSpPr txBox="1"/>
          <p:nvPr/>
        </p:nvSpPr>
        <p:spPr>
          <a:xfrm>
            <a:off x="868212" y="4229100"/>
            <a:ext cx="7453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Transacción FMZ3</a:t>
            </a:r>
          </a:p>
          <a:p>
            <a:r>
              <a:rPr lang="es-419" dirty="0"/>
              <a:t>Usos:</a:t>
            </a:r>
          </a:p>
          <a:p>
            <a:r>
              <a:rPr lang="es-419" dirty="0"/>
              <a:t>Consulta de llaves presupuestales y sus respectivos valores comprometidos en una vigencia y fondo. Impresión del compromiso de gastos. Desde esta aplicación se puede consultar la verificación de factura y el pago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7652337-385F-2224-02BA-1C5CDE4F7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439104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69B590-E4B2-0ACB-A383-4C36D1CBCF85}"/>
              </a:ext>
            </a:extLst>
          </p:cNvPr>
          <p:cNvSpPr txBox="1"/>
          <p:nvPr/>
        </p:nvSpPr>
        <p:spPr>
          <a:xfrm>
            <a:off x="868212" y="6382339"/>
            <a:ext cx="745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Transacción ME23N</a:t>
            </a:r>
          </a:p>
          <a:p>
            <a:r>
              <a:rPr lang="es-419" dirty="0"/>
              <a:t>Usos:</a:t>
            </a:r>
          </a:p>
          <a:p>
            <a:r>
              <a:rPr lang="es-419" dirty="0"/>
              <a:t>Presupuestalmente la usaremos para consultar el RP que es el mismo pedido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21FEF139-19D7-F4E8-4D3C-9C9E497F11E7}"/>
              </a:ext>
            </a:extLst>
          </p:cNvPr>
          <p:cNvSpPr txBox="1"/>
          <p:nvPr/>
        </p:nvSpPr>
        <p:spPr>
          <a:xfrm>
            <a:off x="858066" y="7505700"/>
            <a:ext cx="1451609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Imprimir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pedido</a:t>
            </a:r>
            <a:endParaRPr lang="en-US" sz="2622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5FCC891-78DA-A5CA-3A75-314A0E04AC80}"/>
              </a:ext>
            </a:extLst>
          </p:cNvPr>
          <p:cNvSpPr txBox="1"/>
          <p:nvPr/>
        </p:nvSpPr>
        <p:spPr>
          <a:xfrm>
            <a:off x="1110155" y="7962900"/>
            <a:ext cx="745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Transacción ME29F</a:t>
            </a:r>
          </a:p>
          <a:p>
            <a:r>
              <a:rPr lang="es-419" dirty="0"/>
              <a:t>Usos:</a:t>
            </a:r>
          </a:p>
          <a:p>
            <a:r>
              <a:rPr lang="es-419" dirty="0"/>
              <a:t>Presupuestalmente la usaremos para consultar el RP que es el mismo pedido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C5337A-8604-636E-1F17-7D047490B5D7}"/>
              </a:ext>
            </a:extLst>
          </p:cNvPr>
          <p:cNvSpPr txBox="1"/>
          <p:nvPr/>
        </p:nvSpPr>
        <p:spPr>
          <a:xfrm>
            <a:off x="9234271" y="2066657"/>
            <a:ext cx="7453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419" dirty="0"/>
          </a:p>
          <a:p>
            <a:r>
              <a:rPr lang="es-419" dirty="0"/>
              <a:t>Usos:</a:t>
            </a:r>
          </a:p>
          <a:p>
            <a:r>
              <a:rPr lang="es-419" dirty="0"/>
              <a:t>Permite identificar que el proceso precontractual este creado y algunos datos como: Objeto del proceso, Sociedad a la que pertenece, plazo en días y el valor estimado sin IVA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C4EA10C3-20BB-A292-DB60-714AB7932791}"/>
              </a:ext>
            </a:extLst>
          </p:cNvPr>
          <p:cNvSpPr txBox="1"/>
          <p:nvPr/>
        </p:nvSpPr>
        <p:spPr>
          <a:xfrm>
            <a:off x="9155524" y="1638691"/>
            <a:ext cx="6998876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5-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Reporte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New 40 Ariba</a:t>
            </a:r>
          </a:p>
        </p:txBody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id="{1C46B18D-9185-81BF-B858-9F52FA42B6F7}"/>
              </a:ext>
            </a:extLst>
          </p:cNvPr>
          <p:cNvSpPr/>
          <p:nvPr/>
        </p:nvSpPr>
        <p:spPr>
          <a:xfrm>
            <a:off x="8698566" y="1675599"/>
            <a:ext cx="369234" cy="43993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4BAD3FEA-7433-3F89-C271-18382D538A87}"/>
              </a:ext>
            </a:extLst>
          </p:cNvPr>
          <p:cNvSpPr txBox="1"/>
          <p:nvPr/>
        </p:nvSpPr>
        <p:spPr>
          <a:xfrm>
            <a:off x="9307924" y="3695700"/>
            <a:ext cx="6998876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6-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Diario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documentos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presupuestarios</a:t>
            </a:r>
            <a:endParaRPr lang="en-US" sz="2622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6" name="Freeform 4">
            <a:extLst>
              <a:ext uri="{FF2B5EF4-FFF2-40B4-BE49-F238E27FC236}">
                <a16:creationId xmlns:a16="http://schemas.microsoft.com/office/drawing/2014/main" id="{69D55395-2121-3C33-69C9-7B7DC6721C25}"/>
              </a:ext>
            </a:extLst>
          </p:cNvPr>
          <p:cNvSpPr/>
          <p:nvPr/>
        </p:nvSpPr>
        <p:spPr>
          <a:xfrm>
            <a:off x="8763000" y="3712970"/>
            <a:ext cx="369234" cy="43993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C51E3EA-EC79-E4F3-F1E5-BF56D2A378B5}"/>
              </a:ext>
            </a:extLst>
          </p:cNvPr>
          <p:cNvSpPr txBox="1"/>
          <p:nvPr/>
        </p:nvSpPr>
        <p:spPr>
          <a:xfrm>
            <a:off x="9296400" y="4476571"/>
            <a:ext cx="745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Transacción: S_P99_41000147</a:t>
            </a:r>
          </a:p>
          <a:p>
            <a:r>
              <a:rPr lang="es-419" dirty="0"/>
              <a:t>Usos:</a:t>
            </a:r>
          </a:p>
          <a:p>
            <a:r>
              <a:rPr lang="es-419" dirty="0"/>
              <a:t>Permite visualizar los compromisos o reserva que se han generado en un periodo o usuarios determinados y en una sociedad determinada</a:t>
            </a:r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id="{AF977419-5ABB-4B89-A488-179D362403F9}"/>
              </a:ext>
            </a:extLst>
          </p:cNvPr>
          <p:cNvSpPr txBox="1"/>
          <p:nvPr/>
        </p:nvSpPr>
        <p:spPr>
          <a:xfrm>
            <a:off x="9372600" y="5922771"/>
            <a:ext cx="6998876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7-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Resumen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sobre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datos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CDD</a:t>
            </a:r>
          </a:p>
        </p:txBody>
      </p:sp>
      <p:sp>
        <p:nvSpPr>
          <p:cNvPr id="43" name="Freeform 4">
            <a:extLst>
              <a:ext uri="{FF2B5EF4-FFF2-40B4-BE49-F238E27FC236}">
                <a16:creationId xmlns:a16="http://schemas.microsoft.com/office/drawing/2014/main" id="{CDD9CE5B-7893-EF3E-ABFE-0F5EB7F6D07B}"/>
              </a:ext>
            </a:extLst>
          </p:cNvPr>
          <p:cNvSpPr/>
          <p:nvPr/>
        </p:nvSpPr>
        <p:spPr>
          <a:xfrm>
            <a:off x="8839200" y="5922770"/>
            <a:ext cx="369234" cy="439930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144D39E-00C2-CF38-1F78-F1A3EAABA5E6}"/>
              </a:ext>
            </a:extLst>
          </p:cNvPr>
          <p:cNvSpPr txBox="1"/>
          <p:nvPr/>
        </p:nvSpPr>
        <p:spPr>
          <a:xfrm>
            <a:off x="9296400" y="6515100"/>
            <a:ext cx="745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Transacción FMAVCH01</a:t>
            </a:r>
          </a:p>
          <a:p>
            <a:r>
              <a:rPr lang="es-419" dirty="0"/>
              <a:t>Usos:</a:t>
            </a:r>
          </a:p>
          <a:p>
            <a:r>
              <a:rPr lang="es-419" dirty="0"/>
              <a:t>Permite visualizar presupuesto original, adicionado, presupuesto certificado y el disponible para certificar por rubro o llave presupuestal</a:t>
            </a:r>
          </a:p>
        </p:txBody>
      </p:sp>
    </p:spTree>
    <p:extLst>
      <p:ext uri="{BB962C8B-B14F-4D97-AF65-F5344CB8AC3E}">
        <p14:creationId xmlns:p14="http://schemas.microsoft.com/office/powerpoint/2010/main" val="461448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5066188" y="2399358"/>
            <a:ext cx="10771133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Para que refuerces tus conocimientos, te invitamos a ver los demás contenidos relacionados con el proceso presupuestal en SAP:</a:t>
            </a:r>
          </a:p>
        </p:txBody>
      </p:sp>
      <p:sp>
        <p:nvSpPr>
          <p:cNvPr id="4" name="Freeform 4"/>
          <p:cNvSpPr/>
          <p:nvPr/>
        </p:nvSpPr>
        <p:spPr>
          <a:xfrm>
            <a:off x="-623162" y="1952715"/>
            <a:ext cx="6884599" cy="6847046"/>
          </a:xfrm>
          <a:custGeom>
            <a:avLst/>
            <a:gdLst/>
            <a:ahLst/>
            <a:cxnLst/>
            <a:rect l="l" t="t" r="r" b="b"/>
            <a:pathLst>
              <a:path w="6884599" h="6847046">
                <a:moveTo>
                  <a:pt x="0" y="0"/>
                </a:moveTo>
                <a:lnTo>
                  <a:pt x="6884598" y="0"/>
                </a:lnTo>
                <a:lnTo>
                  <a:pt x="6884598" y="6847046"/>
                </a:lnTo>
                <a:lnTo>
                  <a:pt x="0" y="6847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850987" y="3961458"/>
            <a:ext cx="4862083" cy="43758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261436" y="3885258"/>
            <a:ext cx="7020593" cy="149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Generación de la </a:t>
            </a:r>
            <a:r>
              <a:rPr lang="en-US" sz="2800" dirty="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reserva</a:t>
            </a:r>
            <a:r>
              <a:rPr lang="en-US" sz="2800" dirty="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800" dirty="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recursos</a:t>
            </a:r>
            <a:endParaRPr lang="en-US" sz="2800" dirty="0">
              <a:solidFill>
                <a:srgbClr val="2C2C2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4521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Generación del </a:t>
            </a:r>
            <a:r>
              <a:rPr lang="en-US" sz="2800" dirty="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compromiso</a:t>
            </a:r>
            <a:r>
              <a:rPr lang="en-US" sz="2800" dirty="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800" dirty="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gastos</a:t>
            </a:r>
            <a:endParaRPr lang="en-US" sz="2800" dirty="0">
              <a:solidFill>
                <a:srgbClr val="2C2C2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4521" lvl="1" indent="-302261" algn="just">
              <a:lnSpc>
                <a:spcPts val="3920"/>
              </a:lnSpc>
              <a:spcBef>
                <a:spcPct val="0"/>
              </a:spcBef>
              <a:buFont typeface="Arial"/>
              <a:buChar char="•"/>
            </a:pPr>
            <a:r>
              <a:rPr lang="en-US" sz="2800" dirty="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Traslados</a:t>
            </a:r>
            <a:r>
              <a:rPr lang="en-US" sz="2800" dirty="0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 dirty="0" err="1">
                <a:solidFill>
                  <a:srgbClr val="2C2C2C"/>
                </a:solidFill>
                <a:latin typeface="Roboto"/>
                <a:ea typeface="Roboto"/>
                <a:cs typeface="Roboto"/>
                <a:sym typeface="Roboto"/>
              </a:rPr>
              <a:t>presupuestales</a:t>
            </a:r>
            <a:endParaRPr lang="en-US" sz="2800" dirty="0">
              <a:solidFill>
                <a:srgbClr val="2C2C2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itio web  Descripción generada automáticamente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1"/>
                </a:lnTo>
                <a:lnTo>
                  <a:pt x="0" y="102870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6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0" y="-19050"/>
            <a:ext cx="12409655" cy="10287000"/>
          </a:xfrm>
          <a:custGeom>
            <a:avLst/>
            <a:gdLst/>
            <a:ahLst/>
            <a:cxnLst/>
            <a:rect l="l" t="t" r="r" b="b"/>
            <a:pathLst>
              <a:path w="12409655" h="10287000">
                <a:moveTo>
                  <a:pt x="0" y="0"/>
                </a:moveTo>
                <a:lnTo>
                  <a:pt x="12409655" y="0"/>
                </a:lnTo>
                <a:lnTo>
                  <a:pt x="1240965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7369"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" name="Group 4"/>
          <p:cNvGrpSpPr/>
          <p:nvPr/>
        </p:nvGrpSpPr>
        <p:grpSpPr>
          <a:xfrm>
            <a:off x="2057400" y="3810000"/>
            <a:ext cx="5715000" cy="5715000"/>
            <a:chOff x="0" y="0"/>
            <a:chExt cx="7620000" cy="762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20000" cy="7620000"/>
            </a:xfrm>
            <a:custGeom>
              <a:avLst/>
              <a:gdLst/>
              <a:ahLst/>
              <a:cxnLst/>
              <a:rect l="l" t="t" r="r" b="b"/>
              <a:pathLst>
                <a:path w="7620000" h="7620000">
                  <a:moveTo>
                    <a:pt x="0" y="3810000"/>
                  </a:moveTo>
                  <a:cubicBezTo>
                    <a:pt x="0" y="1705737"/>
                    <a:pt x="1705737" y="0"/>
                    <a:pt x="3810000" y="0"/>
                  </a:cubicBezTo>
                  <a:cubicBezTo>
                    <a:pt x="5914263" y="0"/>
                    <a:pt x="7620000" y="1705737"/>
                    <a:pt x="7620000" y="3810000"/>
                  </a:cubicBezTo>
                  <a:cubicBezTo>
                    <a:pt x="7620000" y="5914263"/>
                    <a:pt x="5914263" y="7620000"/>
                    <a:pt x="3810000" y="7620000"/>
                  </a:cubicBezTo>
                  <a:cubicBezTo>
                    <a:pt x="1705737" y="7620000"/>
                    <a:pt x="0" y="5914263"/>
                    <a:pt x="0" y="3810000"/>
                  </a:cubicBezTo>
                  <a:close/>
                </a:path>
              </a:pathLst>
            </a:custGeom>
            <a:solidFill>
              <a:srgbClr val="7EB522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05050" y="5981700"/>
            <a:ext cx="5219700" cy="2534617"/>
            <a:chOff x="0" y="0"/>
            <a:chExt cx="6959600" cy="33794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59600" cy="2643073"/>
            </a:xfrm>
            <a:custGeom>
              <a:avLst/>
              <a:gdLst/>
              <a:ahLst/>
              <a:cxnLst/>
              <a:rect l="l" t="t" r="r" b="b"/>
              <a:pathLst>
                <a:path w="6959600" h="2643073">
                  <a:moveTo>
                    <a:pt x="0" y="0"/>
                  </a:moveTo>
                  <a:lnTo>
                    <a:pt x="6959600" y="0"/>
                  </a:lnTo>
                  <a:lnTo>
                    <a:pt x="6959600" y="2643073"/>
                  </a:lnTo>
                  <a:lnTo>
                    <a:pt x="0" y="26430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36416"/>
              <a:ext cx="6959600" cy="264307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5929"/>
                </a:lnSpc>
              </a:pPr>
              <a:r>
                <a:rPr lang="en-US" sz="6099" b="1" i="1" dirty="0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Generación, </a:t>
              </a:r>
              <a:r>
                <a:rPr lang="en-US" sz="6099" b="1" i="1" dirty="0" err="1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modificación</a:t>
              </a:r>
              <a:r>
                <a:rPr lang="en-US" sz="6099" b="1" i="1" dirty="0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y </a:t>
              </a:r>
              <a:r>
                <a:rPr lang="en-US" sz="6099" b="1" i="1" dirty="0" err="1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aprobación</a:t>
              </a:r>
              <a:r>
                <a:rPr lang="en-US" sz="6099" b="1" i="1" dirty="0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del </a:t>
              </a:r>
              <a:r>
                <a:rPr lang="en-US" sz="6099" b="1" i="1" dirty="0" err="1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compromiso</a:t>
              </a:r>
              <a:r>
                <a:rPr lang="en-US" sz="6099" b="1" i="1" dirty="0">
                  <a:solidFill>
                    <a:srgbClr val="0E7837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 de Gastos (RP)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-44075" y="-190500"/>
            <a:ext cx="18235338" cy="1032977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 dirty="0"/>
          </a:p>
        </p:txBody>
      </p:sp>
      <p:grpSp>
        <p:nvGrpSpPr>
          <p:cNvPr id="3" name="Group 3"/>
          <p:cNvGrpSpPr/>
          <p:nvPr/>
        </p:nvGrpSpPr>
        <p:grpSpPr>
          <a:xfrm>
            <a:off x="392766" y="3546353"/>
            <a:ext cx="6234445" cy="454147"/>
            <a:chOff x="0" y="-18957"/>
            <a:chExt cx="8312593" cy="6055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2312" cy="586573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69788" y="-18957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2- Datos Maestros 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Contenido</a:t>
            </a:r>
            <a:endParaRPr lang="en-US" sz="3900" b="1" dirty="0">
              <a:solidFill>
                <a:srgbClr val="1C1C1A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/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sp>
        <p:nvSpPr>
          <p:cNvPr id="8" name="Freeform 4">
            <a:extLst>
              <a:ext uri="{FF2B5EF4-FFF2-40B4-BE49-F238E27FC236}">
                <a16:creationId xmlns:a16="http://schemas.microsoft.com/office/drawing/2014/main" id="{9348B998-1794-F0D3-72AD-0F92B85B5971}"/>
              </a:ext>
            </a:extLst>
          </p:cNvPr>
          <p:cNvSpPr/>
          <p:nvPr/>
        </p:nvSpPr>
        <p:spPr>
          <a:xfrm>
            <a:off x="401731" y="4551171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76BEDDE-AA2C-E7F5-BBA0-4CFBB11F2FD2}"/>
              </a:ext>
            </a:extLst>
          </p:cNvPr>
          <p:cNvSpPr txBox="1"/>
          <p:nvPr/>
        </p:nvSpPr>
        <p:spPr>
          <a:xfrm>
            <a:off x="868212" y="4551171"/>
            <a:ext cx="12542987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3- Consulta de la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reserva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recursos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(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Ejercicio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práctico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)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4A1183D8-8EFC-0673-65D2-283E0D5B7590}"/>
              </a:ext>
            </a:extLst>
          </p:cNvPr>
          <p:cNvSpPr txBox="1"/>
          <p:nvPr/>
        </p:nvSpPr>
        <p:spPr>
          <a:xfrm>
            <a:off x="868212" y="5541771"/>
            <a:ext cx="13381188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4- Generación,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modificación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y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aprobación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del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compromiso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Gastos.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Ejercicio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Práctico</a:t>
            </a:r>
            <a:endParaRPr lang="en-US" sz="2622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60C25FAA-4DC8-6B0D-A807-2CAF1D9C651E}"/>
              </a:ext>
            </a:extLst>
          </p:cNvPr>
          <p:cNvSpPr/>
          <p:nvPr/>
        </p:nvSpPr>
        <p:spPr>
          <a:xfrm>
            <a:off x="401731" y="5524500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4210A8F1-7C0C-E842-25F4-3F376D09750D}"/>
              </a:ext>
            </a:extLst>
          </p:cNvPr>
          <p:cNvSpPr txBox="1"/>
          <p:nvPr/>
        </p:nvSpPr>
        <p:spPr>
          <a:xfrm>
            <a:off x="861541" y="6608571"/>
            <a:ext cx="14516099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5-Consultas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principales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del control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endParaRPr lang="en-US" sz="2622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AE8E3F41-626D-519D-EE47-E8C2E4379E6A}"/>
              </a:ext>
            </a:extLst>
          </p:cNvPr>
          <p:cNvSpPr/>
          <p:nvPr/>
        </p:nvSpPr>
        <p:spPr>
          <a:xfrm>
            <a:off x="439868" y="6608571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7970F03-2407-21BA-B89F-EABDC6299EAD}"/>
              </a:ext>
            </a:extLst>
          </p:cNvPr>
          <p:cNvSpPr txBox="1"/>
          <p:nvPr/>
        </p:nvSpPr>
        <p:spPr>
          <a:xfrm>
            <a:off x="897296" y="2552700"/>
            <a:ext cx="7256104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1"/>
              </a:lnSpc>
              <a:spcBef>
                <a:spcPct val="0"/>
              </a:spcBef>
            </a:pP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1-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del control </a:t>
            </a:r>
            <a:r>
              <a:rPr lang="en-US" sz="2622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 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3B303E66-D24F-0547-8DFE-5E6B14938FC9}"/>
              </a:ext>
            </a:extLst>
          </p:cNvPr>
          <p:cNvSpPr/>
          <p:nvPr/>
        </p:nvSpPr>
        <p:spPr>
          <a:xfrm>
            <a:off x="381000" y="2552700"/>
            <a:ext cx="369234" cy="439929"/>
          </a:xfrm>
          <a:custGeom>
            <a:avLst/>
            <a:gdLst/>
            <a:ahLst/>
            <a:cxnLst/>
            <a:rect l="l" t="t" r="r" b="b"/>
            <a:pathLst>
              <a:path w="983776" h="1002721">
                <a:moveTo>
                  <a:pt x="0" y="0"/>
                </a:moveTo>
                <a:lnTo>
                  <a:pt x="983776" y="0"/>
                </a:lnTo>
                <a:lnTo>
                  <a:pt x="983776" y="1002721"/>
                </a:lnTo>
                <a:lnTo>
                  <a:pt x="0" y="100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0288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-1" y="0"/>
            <a:ext cx="18386463" cy="1028808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 dirty="0"/>
          </a:p>
        </p:txBody>
      </p:sp>
      <p:grpSp>
        <p:nvGrpSpPr>
          <p:cNvPr id="3" name="Group 3"/>
          <p:cNvGrpSpPr/>
          <p:nvPr/>
        </p:nvGrpSpPr>
        <p:grpSpPr>
          <a:xfrm>
            <a:off x="392766" y="1705690"/>
            <a:ext cx="6402785" cy="752040"/>
            <a:chOff x="0" y="0"/>
            <a:chExt cx="8537046" cy="1002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94241" y="208074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1-   </a:t>
              </a:r>
              <a:r>
                <a:rPr lang="en-US" sz="2622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Compras</a:t>
              </a:r>
              <a:r>
                <a:rPr lang="en-US" sz="2622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Ejecución</a:t>
              </a:r>
              <a:r>
                <a:rPr lang="en-US" sz="2622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Estimada</a:t>
              </a:r>
              <a:endPara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amparados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por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el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control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 FM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/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71FB5694-6B56-0EAC-ABB2-A24187CD0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186113"/>
            <a:ext cx="15659100" cy="546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6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FD28F-3E1F-A186-081F-DDB49CB0A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F83589D8-1DC3-C89D-3FC6-0EC0E5F108DE}"/>
              </a:ext>
            </a:extLst>
          </p:cNvPr>
          <p:cNvSpPr/>
          <p:nvPr/>
        </p:nvSpPr>
        <p:spPr>
          <a:xfrm>
            <a:off x="-1" y="0"/>
            <a:ext cx="18386463" cy="1028808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494ABCE-0C35-2769-FDB8-EDF8E60FF6A2}"/>
              </a:ext>
            </a:extLst>
          </p:cNvPr>
          <p:cNvGrpSpPr/>
          <p:nvPr/>
        </p:nvGrpSpPr>
        <p:grpSpPr>
          <a:xfrm>
            <a:off x="392766" y="1705690"/>
            <a:ext cx="6402785" cy="752040"/>
            <a:chOff x="0" y="0"/>
            <a:chExt cx="8537046" cy="100272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40B309B-84DB-C42E-A75C-1882C009B3D1}"/>
                </a:ext>
              </a:extLst>
            </p:cNvPr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873934C-B248-910D-43C6-A0FA3497E118}"/>
                </a:ext>
              </a:extLst>
            </p:cNvPr>
            <p:cNvSpPr txBox="1"/>
            <p:nvPr/>
          </p:nvSpPr>
          <p:spPr>
            <a:xfrm>
              <a:off x="894241" y="208074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2-   Pagos </a:t>
              </a:r>
              <a:r>
                <a:rPr lang="en-US" sz="2622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directos</a:t>
              </a:r>
              <a:endPara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6BAF4C7A-19FE-A62B-5F21-695DFCCE0DAF}"/>
              </a:ext>
            </a:extLst>
          </p:cNvPr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amparados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por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el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control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 FM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B3C5C0C9-68EE-B692-5FDF-F0CEB76B0437}"/>
              </a:ext>
            </a:extLst>
          </p:cNvPr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7DFF1146-F4F6-DC23-3A25-794ABF23A44B}"/>
                </a:ext>
              </a:extLst>
            </p:cNvPr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A1BB4E27-9158-B4AC-4C22-DA7BE24F5925}"/>
                </a:ext>
              </a:extLst>
            </p:cNvPr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4F0CDA75-51EB-39FD-E0E1-DDF28C59B2E2}"/>
                </a:ext>
              </a:extLst>
            </p:cNvPr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952DB2FA-27CA-F89D-A249-4AAFFAFD9D76}"/>
                </a:ext>
              </a:extLst>
            </p:cNvPr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116F6FC7-E1CF-30E6-DBE0-F5A12A23BDD9}"/>
                </a:ext>
              </a:extLst>
            </p:cNvPr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A016D9A0-4CB7-7BF3-071C-254AB2300450}"/>
                </a:ext>
              </a:extLst>
            </p:cNvPr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228FBBD4-356A-060A-21C4-66F2DAB9C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8" y="3972417"/>
            <a:ext cx="16302303" cy="201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2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0" y="-42775"/>
            <a:ext cx="18235338" cy="1032977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 dirty="0"/>
          </a:p>
        </p:txBody>
      </p:sp>
      <p:grpSp>
        <p:nvGrpSpPr>
          <p:cNvPr id="3" name="Group 3"/>
          <p:cNvGrpSpPr/>
          <p:nvPr/>
        </p:nvGrpSpPr>
        <p:grpSpPr>
          <a:xfrm>
            <a:off x="392766" y="1705690"/>
            <a:ext cx="6710938" cy="752040"/>
            <a:chOff x="0" y="0"/>
            <a:chExt cx="8947917" cy="1002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05112" y="204076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3-   </a:t>
              </a:r>
              <a:r>
                <a:rPr lang="en-US" sz="2622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Compras</a:t>
              </a:r>
              <a:r>
                <a:rPr lang="en-US" sz="2622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cuantia</a:t>
              </a:r>
              <a:r>
                <a:rPr lang="en-US" sz="2622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determinada</a:t>
              </a:r>
              <a:endPara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amparados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por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el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control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 FM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/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046FC3-16F6-BAD3-A209-16ECB5B3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02" y="2358285"/>
            <a:ext cx="15163297" cy="56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-1" y="0"/>
            <a:ext cx="18386463" cy="1028808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 dirty="0"/>
          </a:p>
        </p:txBody>
      </p:sp>
      <p:grpSp>
        <p:nvGrpSpPr>
          <p:cNvPr id="3" name="Group 3"/>
          <p:cNvGrpSpPr/>
          <p:nvPr/>
        </p:nvGrpSpPr>
        <p:grpSpPr>
          <a:xfrm>
            <a:off x="392766" y="1705690"/>
            <a:ext cx="5937442" cy="752040"/>
            <a:chOff x="0" y="0"/>
            <a:chExt cx="7916589" cy="1002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3776" cy="1002721"/>
            </a:xfrm>
            <a:custGeom>
              <a:avLst/>
              <a:gdLst/>
              <a:ahLst/>
              <a:cxnLst/>
              <a:rect l="l" t="t" r="r" b="b"/>
              <a:pathLst>
                <a:path w="983776" h="1002721">
                  <a:moveTo>
                    <a:pt x="0" y="0"/>
                  </a:moveTo>
                  <a:lnTo>
                    <a:pt x="983776" y="0"/>
                  </a:lnTo>
                  <a:lnTo>
                    <a:pt x="983776" y="1002721"/>
                  </a:lnTo>
                  <a:lnTo>
                    <a:pt x="0" y="100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73784" y="166000"/>
              <a:ext cx="7642805" cy="586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1"/>
                </a:lnSpc>
                <a:spcBef>
                  <a:spcPct val="0"/>
                </a:spcBef>
              </a:pPr>
              <a:r>
                <a:rPr lang="en-US" sz="2622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4-   </a:t>
              </a:r>
              <a:r>
                <a:rPr lang="en-US" sz="2622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Compras</a:t>
              </a:r>
              <a:r>
                <a:rPr lang="en-US" sz="2622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2622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Operativas</a:t>
              </a:r>
              <a:endParaRPr lang="en-US" sz="2622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590480"/>
            <a:ext cx="14516100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34"/>
              </a:lnSpc>
            </a:pP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Procedimientos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amparados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por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el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control </a:t>
            </a:r>
            <a:r>
              <a:rPr lang="en-US" sz="3900" b="1" dirty="0" err="1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presupuestal</a:t>
            </a:r>
            <a:r>
              <a:rPr lang="en-US" sz="3900" b="1" dirty="0">
                <a:solidFill>
                  <a:srgbClr val="1C1C1A"/>
                </a:solidFill>
                <a:latin typeface="Roboto Bold"/>
                <a:ea typeface="Roboto Bold"/>
                <a:cs typeface="Roboto Bold"/>
                <a:sym typeface="Roboto Bold"/>
              </a:rPr>
              <a:t> de FM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/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9697EDC2-936C-2445-9556-A3F0D9B6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57730"/>
            <a:ext cx="14859000" cy="59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4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38293-F4C6-CA7D-B2CB-381C8EBF9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>
            <a:extLst>
              <a:ext uri="{FF2B5EF4-FFF2-40B4-BE49-F238E27FC236}">
                <a16:creationId xmlns:a16="http://schemas.microsoft.com/office/drawing/2014/main" id="{FBAE5CBA-C72F-C4AF-24F9-988BA2D7F5B7}"/>
              </a:ext>
            </a:extLst>
          </p:cNvPr>
          <p:cNvSpPr/>
          <p:nvPr/>
        </p:nvSpPr>
        <p:spPr>
          <a:xfrm>
            <a:off x="-2402163" y="266700"/>
            <a:ext cx="18386463" cy="10288085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E901E24F-9F33-B9B8-C974-D3A18CC161F9}"/>
              </a:ext>
            </a:extLst>
          </p:cNvPr>
          <p:cNvSpPr txBox="1"/>
          <p:nvPr/>
        </p:nvSpPr>
        <p:spPr>
          <a:xfrm>
            <a:off x="133782" y="772524"/>
            <a:ext cx="14516100" cy="554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134"/>
              </a:lnSpc>
            </a:pPr>
            <a:r>
              <a:rPr lang="es-419" sz="4800" b="1" dirty="0"/>
              <a:t>Clases de documentos presupuestales y su correlación </a:t>
            </a:r>
            <a:endParaRPr lang="en-US" sz="4800" b="1" dirty="0">
              <a:solidFill>
                <a:srgbClr val="1C1C1A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23CDE8B-3C1E-0D42-F41A-137EDB79491A}"/>
              </a:ext>
            </a:extLst>
          </p:cNvPr>
          <p:cNvGrpSpPr/>
          <p:nvPr/>
        </p:nvGrpSpPr>
        <p:grpSpPr>
          <a:xfrm>
            <a:off x="5469926" y="6716799"/>
            <a:ext cx="6361901" cy="204178"/>
            <a:chOff x="304456" y="271176"/>
            <a:chExt cx="8482534" cy="272238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7D446B53-0649-171F-2EC0-5625BA8DCB65}"/>
                </a:ext>
              </a:extLst>
            </p:cNvPr>
            <p:cNvSpPr txBox="1"/>
            <p:nvPr/>
          </p:nvSpPr>
          <p:spPr>
            <a:xfrm>
              <a:off x="3074096" y="271178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47DCC4A9-25A4-82AA-E6F8-D582A0D7143C}"/>
                </a:ext>
              </a:extLst>
            </p:cNvPr>
            <p:cNvSpPr txBox="1"/>
            <p:nvPr/>
          </p:nvSpPr>
          <p:spPr>
            <a:xfrm>
              <a:off x="4696298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2EA4C2C-C852-6594-710A-F30663D0010C}"/>
                </a:ext>
              </a:extLst>
            </p:cNvPr>
            <p:cNvSpPr txBox="1"/>
            <p:nvPr/>
          </p:nvSpPr>
          <p:spPr>
            <a:xfrm>
              <a:off x="631309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0A9B50DD-4CF5-494F-6958-EB95832FA5F1}"/>
                </a:ext>
              </a:extLst>
            </p:cNvPr>
            <p:cNvSpPr txBox="1"/>
            <p:nvPr/>
          </p:nvSpPr>
          <p:spPr>
            <a:xfrm>
              <a:off x="8373942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B2D7C733-F2B3-BBE7-3FC8-28AE1C5742B5}"/>
                </a:ext>
              </a:extLst>
            </p:cNvPr>
            <p:cNvSpPr txBox="1"/>
            <p:nvPr/>
          </p:nvSpPr>
          <p:spPr>
            <a:xfrm>
              <a:off x="304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9675898A-CDEF-ACC7-CBBF-3D1E0B5906B9}"/>
                </a:ext>
              </a:extLst>
            </p:cNvPr>
            <p:cNvSpPr txBox="1"/>
            <p:nvPr/>
          </p:nvSpPr>
          <p:spPr>
            <a:xfrm>
              <a:off x="1859456" y="271176"/>
              <a:ext cx="413048" cy="272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B65F5BBE-8EF6-08D3-8A8D-0749964C0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476500"/>
            <a:ext cx="11887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7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orma, Rectángulo  Descripción generada automáticamente"/>
          <p:cNvSpPr/>
          <p:nvPr/>
        </p:nvSpPr>
        <p:spPr>
          <a:xfrm>
            <a:off x="0" y="1285"/>
            <a:ext cx="18288000" cy="10284429"/>
          </a:xfrm>
          <a:custGeom>
            <a:avLst/>
            <a:gdLst/>
            <a:ahLst/>
            <a:cxnLst/>
            <a:rect l="l" t="t" r="r" b="b"/>
            <a:pathLst>
              <a:path w="18288000" h="10284429">
                <a:moveTo>
                  <a:pt x="0" y="0"/>
                </a:moveTo>
                <a:lnTo>
                  <a:pt x="18288000" y="0"/>
                </a:lnTo>
                <a:lnTo>
                  <a:pt x="18288000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" r="-12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TextBox 3"/>
          <p:cNvSpPr txBox="1"/>
          <p:nvPr/>
        </p:nvSpPr>
        <p:spPr>
          <a:xfrm>
            <a:off x="2891267" y="9210675"/>
            <a:ext cx="13343641" cy="33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6"/>
              </a:lnSpc>
              <a:spcBef>
                <a:spcPct val="0"/>
              </a:spcBef>
            </a:pPr>
            <a:r>
              <a:rPr lang="en-US" sz="189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Recordemos que los tipos de imputación son determinantes para la derivación de los datos maestros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539239" y="1545252"/>
            <a:ext cx="5695669" cy="70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7"/>
              </a:lnSpc>
              <a:spcBef>
                <a:spcPct val="0"/>
              </a:spcBef>
            </a:pPr>
            <a:r>
              <a:rPr lang="en-US" sz="2599" b="1">
                <a:solidFill>
                  <a:srgbClr val="7B94AF"/>
                </a:solidFill>
                <a:latin typeface="Roboto Bold"/>
                <a:ea typeface="Roboto Bold"/>
                <a:cs typeface="Roboto Bold"/>
                <a:sym typeface="Roboto Bold"/>
              </a:rPr>
              <a:t>- Tipos de Imputación -</a:t>
            </a:r>
          </a:p>
          <a:p>
            <a:pPr algn="ctr">
              <a:lnSpc>
                <a:spcPts val="2478"/>
              </a:lnSpc>
              <a:spcBef>
                <a:spcPct val="0"/>
              </a:spcBef>
            </a:pPr>
            <a:r>
              <a:rPr lang="en-US" sz="21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Asignación del tipo de objeto de costo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50096" y="2927710"/>
            <a:ext cx="7154542" cy="4974003"/>
            <a:chOff x="0" y="0"/>
            <a:chExt cx="9539389" cy="6632005"/>
          </a:xfrm>
        </p:grpSpPr>
        <p:sp>
          <p:nvSpPr>
            <p:cNvPr id="6" name="Freeform 6"/>
            <p:cNvSpPr/>
            <p:nvPr/>
          </p:nvSpPr>
          <p:spPr>
            <a:xfrm>
              <a:off x="3291033" y="3843424"/>
              <a:ext cx="2405182" cy="2247752"/>
            </a:xfrm>
            <a:custGeom>
              <a:avLst/>
              <a:gdLst/>
              <a:ahLst/>
              <a:cxnLst/>
              <a:rect l="l" t="t" r="r" b="b"/>
              <a:pathLst>
                <a:path w="2405182" h="2247752">
                  <a:moveTo>
                    <a:pt x="0" y="0"/>
                  </a:moveTo>
                  <a:lnTo>
                    <a:pt x="2405182" y="0"/>
                  </a:lnTo>
                  <a:lnTo>
                    <a:pt x="2405182" y="2247752"/>
                  </a:lnTo>
                  <a:lnTo>
                    <a:pt x="0" y="2247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3884282" y="540656"/>
              <a:ext cx="1218684" cy="1218684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9BFF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4357958"/>
              <a:ext cx="1218684" cy="1218684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DE466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035743" y="1759340"/>
              <a:ext cx="1218684" cy="1218684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DB3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6767206" y="1759340"/>
              <a:ext cx="1218684" cy="1218684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7B85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7768564" y="4357958"/>
              <a:ext cx="1218684" cy="1218684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B8C4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4162510" y="777579"/>
              <a:ext cx="662229" cy="744838"/>
            </a:xfrm>
            <a:custGeom>
              <a:avLst/>
              <a:gdLst/>
              <a:ahLst/>
              <a:cxnLst/>
              <a:rect l="l" t="t" r="r" b="b"/>
              <a:pathLst>
                <a:path w="662229" h="744838">
                  <a:moveTo>
                    <a:pt x="0" y="0"/>
                  </a:moveTo>
                  <a:lnTo>
                    <a:pt x="662228" y="0"/>
                  </a:lnTo>
                  <a:lnTo>
                    <a:pt x="662228" y="744838"/>
                  </a:lnTo>
                  <a:lnTo>
                    <a:pt x="0" y="744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2358516" y="3002734"/>
              <a:ext cx="701082" cy="701082"/>
            </a:xfrm>
            <a:prstGeom prst="line">
              <a:avLst/>
            </a:prstGeom>
            <a:ln w="51853" cap="flat">
              <a:solidFill>
                <a:srgbClr val="FDDB3E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4" name="AutoShape 24"/>
            <p:cNvSpPr/>
            <p:nvPr/>
          </p:nvSpPr>
          <p:spPr>
            <a:xfrm flipV="1">
              <a:off x="1862776" y="4989553"/>
              <a:ext cx="991480" cy="0"/>
            </a:xfrm>
            <a:prstGeom prst="line">
              <a:avLst/>
            </a:prstGeom>
            <a:ln w="51853" cap="flat">
              <a:solidFill>
                <a:srgbClr val="87D126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5" name="AutoShape 25"/>
            <p:cNvSpPr/>
            <p:nvPr/>
          </p:nvSpPr>
          <p:spPr>
            <a:xfrm flipV="1">
              <a:off x="6255731" y="4989553"/>
              <a:ext cx="991480" cy="0"/>
            </a:xfrm>
            <a:prstGeom prst="line">
              <a:avLst/>
            </a:prstGeom>
            <a:ln w="51853" cap="flat">
              <a:solidFill>
                <a:srgbClr val="0FB8C4"/>
              </a:solidFill>
              <a:prstDash val="solid"/>
              <a:headEnd type="diamond" w="lg" len="lg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493624" y="2203043"/>
              <a:ext cx="0" cy="991480"/>
            </a:xfrm>
            <a:prstGeom prst="line">
              <a:avLst/>
            </a:prstGeom>
            <a:ln w="51853" cap="flat">
              <a:solidFill>
                <a:srgbClr val="2991F0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7" name="AutoShape 27"/>
            <p:cNvSpPr/>
            <p:nvPr/>
          </p:nvSpPr>
          <p:spPr>
            <a:xfrm flipV="1">
              <a:off x="6050389" y="2986999"/>
              <a:ext cx="701082" cy="701082"/>
            </a:xfrm>
            <a:prstGeom prst="line">
              <a:avLst/>
            </a:prstGeom>
            <a:ln w="51853" cap="flat">
              <a:solidFill>
                <a:srgbClr val="E87B85"/>
              </a:solidFill>
              <a:prstDash val="solid"/>
              <a:headEnd type="diamond" w="lg" len="lg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292013" y="2005710"/>
              <a:ext cx="706143" cy="668188"/>
            </a:xfrm>
            <a:custGeom>
              <a:avLst/>
              <a:gdLst/>
              <a:ahLst/>
              <a:cxnLst/>
              <a:rect l="l" t="t" r="r" b="b"/>
              <a:pathLst>
                <a:path w="706143" h="668188">
                  <a:moveTo>
                    <a:pt x="0" y="0"/>
                  </a:moveTo>
                  <a:lnTo>
                    <a:pt x="706144" y="0"/>
                  </a:lnTo>
                  <a:lnTo>
                    <a:pt x="706144" y="668188"/>
                  </a:lnTo>
                  <a:lnTo>
                    <a:pt x="0" y="668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40610" y="4605324"/>
              <a:ext cx="737464" cy="723952"/>
            </a:xfrm>
            <a:custGeom>
              <a:avLst/>
              <a:gdLst/>
              <a:ahLst/>
              <a:cxnLst/>
              <a:rect l="l" t="t" r="r" b="b"/>
              <a:pathLst>
                <a:path w="737464" h="723952">
                  <a:moveTo>
                    <a:pt x="0" y="0"/>
                  </a:moveTo>
                  <a:lnTo>
                    <a:pt x="737464" y="0"/>
                  </a:lnTo>
                  <a:lnTo>
                    <a:pt x="737464" y="723952"/>
                  </a:lnTo>
                  <a:lnTo>
                    <a:pt x="0" y="723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985890" y="4530831"/>
              <a:ext cx="742751" cy="742751"/>
            </a:xfrm>
            <a:custGeom>
              <a:avLst/>
              <a:gdLst/>
              <a:ahLst/>
              <a:cxnLst/>
              <a:rect l="l" t="t" r="r" b="b"/>
              <a:pathLst>
                <a:path w="742751" h="742751">
                  <a:moveTo>
                    <a:pt x="0" y="0"/>
                  </a:moveTo>
                  <a:lnTo>
                    <a:pt x="742751" y="0"/>
                  </a:lnTo>
                  <a:lnTo>
                    <a:pt x="742751" y="742751"/>
                  </a:lnTo>
                  <a:lnTo>
                    <a:pt x="0" y="742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6881361" y="1985906"/>
              <a:ext cx="990374" cy="765289"/>
            </a:xfrm>
            <a:custGeom>
              <a:avLst/>
              <a:gdLst/>
              <a:ahLst/>
              <a:cxnLst/>
              <a:rect l="l" t="t" r="r" b="b"/>
              <a:pathLst>
                <a:path w="990374" h="765289">
                  <a:moveTo>
                    <a:pt x="0" y="0"/>
                  </a:moveTo>
                  <a:lnTo>
                    <a:pt x="990374" y="0"/>
                  </a:lnTo>
                  <a:lnTo>
                    <a:pt x="990374" y="765288"/>
                  </a:lnTo>
                  <a:lnTo>
                    <a:pt x="0" y="765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5842282"/>
              <a:ext cx="1294740" cy="35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FONDO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928630" y="1253808"/>
              <a:ext cx="1294740" cy="35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CEGE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846254" y="-19050"/>
              <a:ext cx="1294740" cy="35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POSPRE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377814" y="893895"/>
              <a:ext cx="2107716" cy="715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ÁREA FUNCIONAL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431673" y="5723731"/>
              <a:ext cx="2107716" cy="715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PROGRAMA </a:t>
              </a:r>
            </a:p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FINANCIACIÓN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261192" y="6276077"/>
              <a:ext cx="1294740" cy="355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6"/>
                </a:lnSpc>
              </a:pPr>
              <a:r>
                <a:rPr lang="en-US" sz="170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PERIODO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144000" y="3265721"/>
            <a:ext cx="8848803" cy="4215321"/>
            <a:chOff x="0" y="0"/>
            <a:chExt cx="11798403" cy="5620427"/>
          </a:xfrm>
        </p:grpSpPr>
        <p:sp>
          <p:nvSpPr>
            <p:cNvPr id="39" name="Freeform 39"/>
            <p:cNvSpPr/>
            <p:nvPr/>
          </p:nvSpPr>
          <p:spPr>
            <a:xfrm>
              <a:off x="4048435" y="3196378"/>
              <a:ext cx="2593827" cy="2424049"/>
            </a:xfrm>
            <a:custGeom>
              <a:avLst/>
              <a:gdLst/>
              <a:ahLst/>
              <a:cxnLst/>
              <a:rect l="l" t="t" r="r" b="b"/>
              <a:pathLst>
                <a:path w="2593827" h="2424049">
                  <a:moveTo>
                    <a:pt x="0" y="0"/>
                  </a:moveTo>
                  <a:lnTo>
                    <a:pt x="2593827" y="0"/>
                  </a:lnTo>
                  <a:lnTo>
                    <a:pt x="2593827" y="2424049"/>
                  </a:lnTo>
                  <a:lnTo>
                    <a:pt x="0" y="2424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499278" y="3751269"/>
              <a:ext cx="1314268" cy="1314268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DE466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46" tIns="55346" rIns="55346" bIns="55346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616257" y="948834"/>
              <a:ext cx="1314268" cy="1314268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DB3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46" tIns="55346" rIns="55346" bIns="55346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7797254" y="948834"/>
              <a:ext cx="1314268" cy="1314268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DC0FF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46" tIns="55346" rIns="55346" bIns="55346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8877151" y="3751269"/>
              <a:ext cx="1314268" cy="1314268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B8C4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5346" tIns="55346" rIns="55346" bIns="55346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52" name="AutoShape 52"/>
            <p:cNvSpPr/>
            <p:nvPr/>
          </p:nvSpPr>
          <p:spPr>
            <a:xfrm>
              <a:off x="3042779" y="2289751"/>
              <a:ext cx="756070" cy="756070"/>
            </a:xfrm>
            <a:prstGeom prst="line">
              <a:avLst/>
            </a:prstGeom>
            <a:ln w="49136" cap="flat">
              <a:solidFill>
                <a:srgbClr val="FDDB3E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3" name="AutoShape 53"/>
            <p:cNvSpPr/>
            <p:nvPr/>
          </p:nvSpPr>
          <p:spPr>
            <a:xfrm flipV="1">
              <a:off x="2508157" y="4432401"/>
              <a:ext cx="1069244" cy="0"/>
            </a:xfrm>
            <a:prstGeom prst="line">
              <a:avLst/>
            </a:prstGeom>
            <a:ln w="49136" cap="flat">
              <a:solidFill>
                <a:srgbClr val="87D126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4" name="AutoShape 54"/>
            <p:cNvSpPr/>
            <p:nvPr/>
          </p:nvSpPr>
          <p:spPr>
            <a:xfrm flipV="1">
              <a:off x="7245662" y="4432401"/>
              <a:ext cx="1069244" cy="0"/>
            </a:xfrm>
            <a:prstGeom prst="line">
              <a:avLst/>
            </a:prstGeom>
            <a:ln w="49136" cap="flat">
              <a:solidFill>
                <a:srgbClr val="0FB8C4"/>
              </a:solidFill>
              <a:prstDash val="solid"/>
              <a:headEnd type="diamond" w="lg" len="lg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5" name="AutoShape 55"/>
            <p:cNvSpPr/>
            <p:nvPr/>
          </p:nvSpPr>
          <p:spPr>
            <a:xfrm>
              <a:off x="5345349" y="1789686"/>
              <a:ext cx="0" cy="1069244"/>
            </a:xfrm>
            <a:prstGeom prst="line">
              <a:avLst/>
            </a:prstGeom>
            <a:ln w="49136" cap="flat">
              <a:solidFill>
                <a:srgbClr val="2991F0"/>
              </a:solidFill>
              <a:prstDash val="solid"/>
              <a:headEnd type="none" w="sm" len="sm"/>
              <a:tailEnd type="diamond" w="lg" len="lg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6" name="AutoShape 56"/>
            <p:cNvSpPr/>
            <p:nvPr/>
          </p:nvSpPr>
          <p:spPr>
            <a:xfrm flipV="1">
              <a:off x="7024214" y="2272781"/>
              <a:ext cx="756070" cy="756070"/>
            </a:xfrm>
            <a:prstGeom prst="line">
              <a:avLst/>
            </a:prstGeom>
            <a:ln w="49136" cap="flat">
              <a:solidFill>
                <a:srgbClr val="BC63DF"/>
              </a:solidFill>
              <a:prstDash val="solid"/>
              <a:headEnd type="diamond" w="lg" len="lg"/>
              <a:tailEnd type="none" w="sm" len="sm"/>
            </a:ln>
          </p:spPr>
          <p:txBody>
            <a:bodyPr/>
            <a:lstStyle/>
            <a:p>
              <a:endParaRPr lang="es-CO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1823185" y="1160087"/>
              <a:ext cx="900412" cy="954194"/>
            </a:xfrm>
            <a:custGeom>
              <a:avLst/>
              <a:gdLst/>
              <a:ahLst/>
              <a:cxnLst/>
              <a:rect l="l" t="t" r="r" b="b"/>
              <a:pathLst>
                <a:path w="900412" h="954194">
                  <a:moveTo>
                    <a:pt x="0" y="0"/>
                  </a:moveTo>
                  <a:lnTo>
                    <a:pt x="900413" y="0"/>
                  </a:lnTo>
                  <a:lnTo>
                    <a:pt x="900413" y="954194"/>
                  </a:lnTo>
                  <a:lnTo>
                    <a:pt x="0" y="954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775649" y="3989808"/>
              <a:ext cx="761528" cy="720596"/>
            </a:xfrm>
            <a:custGeom>
              <a:avLst/>
              <a:gdLst/>
              <a:ahLst/>
              <a:cxnLst/>
              <a:rect l="l" t="t" r="r" b="b"/>
              <a:pathLst>
                <a:path w="761528" h="720596">
                  <a:moveTo>
                    <a:pt x="0" y="0"/>
                  </a:moveTo>
                  <a:lnTo>
                    <a:pt x="761527" y="0"/>
                  </a:lnTo>
                  <a:lnTo>
                    <a:pt x="761527" y="720595"/>
                  </a:lnTo>
                  <a:lnTo>
                    <a:pt x="0" y="720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8049652" y="1236680"/>
              <a:ext cx="801007" cy="801007"/>
            </a:xfrm>
            <a:custGeom>
              <a:avLst/>
              <a:gdLst/>
              <a:ahLst/>
              <a:cxnLst/>
              <a:rect l="l" t="t" r="r" b="b"/>
              <a:pathLst>
                <a:path w="801007" h="801007">
                  <a:moveTo>
                    <a:pt x="0" y="0"/>
                  </a:moveTo>
                  <a:lnTo>
                    <a:pt x="801007" y="0"/>
                  </a:lnTo>
                  <a:lnTo>
                    <a:pt x="801007" y="801007"/>
                  </a:lnTo>
                  <a:lnTo>
                    <a:pt x="0" y="801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9111522" y="3880110"/>
              <a:ext cx="908664" cy="1056586"/>
            </a:xfrm>
            <a:custGeom>
              <a:avLst/>
              <a:gdLst/>
              <a:ahLst/>
              <a:cxnLst/>
              <a:rect l="l" t="t" r="r" b="b"/>
              <a:pathLst>
                <a:path w="908664" h="1056586">
                  <a:moveTo>
                    <a:pt x="0" y="0"/>
                  </a:moveTo>
                  <a:lnTo>
                    <a:pt x="908664" y="0"/>
                  </a:lnTo>
                  <a:lnTo>
                    <a:pt x="908664" y="1056586"/>
                  </a:lnTo>
                  <a:lnTo>
                    <a:pt x="0" y="1056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4541318" y="-19050"/>
              <a:ext cx="1608061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A- Activos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9254833" y="1858022"/>
              <a:ext cx="1952210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 - Proyectos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073874" y="423330"/>
              <a:ext cx="2604401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Vacía - Inventarios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9254833" y="929784"/>
              <a:ext cx="2543571" cy="732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Q - Proyectos Inventario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5256441"/>
              <a:ext cx="2859593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 - Centro de costos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8861027" y="5256441"/>
              <a:ext cx="1483668" cy="363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8"/>
                </a:lnSpc>
              </a:pPr>
              <a:r>
                <a:rPr lang="en-US" sz="1741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 - Balance</a:t>
              </a:r>
            </a:p>
          </p:txBody>
        </p:sp>
        <p:grpSp>
          <p:nvGrpSpPr>
            <p:cNvPr id="67" name="Group 67"/>
            <p:cNvGrpSpPr/>
            <p:nvPr/>
          </p:nvGrpSpPr>
          <p:grpSpPr>
            <a:xfrm>
              <a:off x="4846798" y="423635"/>
              <a:ext cx="997101" cy="997101"/>
              <a:chOff x="0" y="0"/>
              <a:chExt cx="812800" cy="81280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79BFF"/>
              </a:solidFill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1990" tIns="41990" rIns="41990" bIns="41990" rtlCol="0" anchor="ctr"/>
              <a:lstStyle/>
              <a:p>
                <a:pPr algn="ctr">
                  <a:lnSpc>
                    <a:spcPts val="2086"/>
                  </a:lnSpc>
                </a:pPr>
                <a:endParaRPr/>
              </a:p>
            </p:txBody>
          </p:sp>
        </p:grpSp>
        <p:sp>
          <p:nvSpPr>
            <p:cNvPr id="70" name="Freeform 70"/>
            <p:cNvSpPr/>
            <p:nvPr/>
          </p:nvSpPr>
          <p:spPr>
            <a:xfrm>
              <a:off x="5009175" y="614848"/>
              <a:ext cx="663550" cy="640628"/>
            </a:xfrm>
            <a:custGeom>
              <a:avLst/>
              <a:gdLst/>
              <a:ahLst/>
              <a:cxnLst/>
              <a:rect l="l" t="t" r="r" b="b"/>
              <a:pathLst>
                <a:path w="663550" h="640628">
                  <a:moveTo>
                    <a:pt x="0" y="0"/>
                  </a:moveTo>
                  <a:lnTo>
                    <a:pt x="663550" y="0"/>
                  </a:lnTo>
                  <a:lnTo>
                    <a:pt x="663550" y="640628"/>
                  </a:lnTo>
                  <a:lnTo>
                    <a:pt x="0" y="6406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2504310" y="1530837"/>
            <a:ext cx="3788551" cy="73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2699" b="1">
                <a:solidFill>
                  <a:srgbClr val="7B94AF"/>
                </a:solidFill>
                <a:latin typeface="Roboto Bold"/>
                <a:ea typeface="Roboto Bold"/>
                <a:cs typeface="Roboto Bold"/>
                <a:sym typeface="Roboto Bold"/>
              </a:rPr>
              <a:t>- Datos Maestros -</a:t>
            </a:r>
          </a:p>
          <a:p>
            <a:pPr algn="ctr">
              <a:lnSpc>
                <a:spcPts val="2596"/>
              </a:lnSpc>
              <a:spcBef>
                <a:spcPct val="0"/>
              </a:spcBef>
            </a:pPr>
            <a:r>
              <a:rPr lang="en-US" sz="22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Rubro Presupuestal</a:t>
            </a:r>
          </a:p>
        </p:txBody>
      </p:sp>
      <p:sp>
        <p:nvSpPr>
          <p:cNvPr id="72" name="AutoShape 72"/>
          <p:cNvSpPr/>
          <p:nvPr/>
        </p:nvSpPr>
        <p:spPr>
          <a:xfrm flipH="1">
            <a:off x="8742347" y="1895768"/>
            <a:ext cx="0" cy="7084900"/>
          </a:xfrm>
          <a:prstGeom prst="line">
            <a:avLst/>
          </a:prstGeom>
          <a:ln w="38100" cap="flat">
            <a:solidFill>
              <a:srgbClr val="7B94AF"/>
            </a:solidFill>
            <a:prstDash val="sysDash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grpSp>
        <p:nvGrpSpPr>
          <p:cNvPr id="73" name="Group 73"/>
          <p:cNvGrpSpPr/>
          <p:nvPr/>
        </p:nvGrpSpPr>
        <p:grpSpPr>
          <a:xfrm>
            <a:off x="1037288" y="620913"/>
            <a:ext cx="7407214" cy="557499"/>
            <a:chOff x="0" y="47625"/>
            <a:chExt cx="9876285" cy="743332"/>
          </a:xfrm>
        </p:grpSpPr>
        <p:sp>
          <p:nvSpPr>
            <p:cNvPr id="74" name="TextBox 74"/>
            <p:cNvSpPr txBox="1"/>
            <p:nvPr/>
          </p:nvSpPr>
          <p:spPr>
            <a:xfrm>
              <a:off x="5554546" y="153701"/>
              <a:ext cx="4321739" cy="548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4"/>
                </a:lnSpc>
              </a:pPr>
              <a:r>
                <a:rPr lang="en-US" sz="2900" dirty="0">
                  <a:solidFill>
                    <a:srgbClr val="1C1C1A"/>
                  </a:solidFill>
                  <a:latin typeface="Roboto"/>
                  <a:ea typeface="Roboto"/>
                  <a:cs typeface="Roboto"/>
                  <a:sym typeface="Roboto"/>
                </a:rPr>
                <a:t>| </a:t>
              </a:r>
              <a:r>
                <a:rPr lang="en-US" sz="2900" dirty="0" err="1">
                  <a:solidFill>
                    <a:srgbClr val="1C1C1A"/>
                  </a:solidFill>
                  <a:latin typeface="Roboto"/>
                  <a:ea typeface="Roboto"/>
                  <a:cs typeface="Roboto"/>
                  <a:sym typeface="Roboto"/>
                </a:rPr>
                <a:t>Resumen</a:t>
              </a:r>
              <a:endParaRPr lang="en-US" sz="2900" dirty="0">
                <a:solidFill>
                  <a:srgbClr val="1C1C1A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47625"/>
              <a:ext cx="6431380" cy="743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34"/>
                </a:lnSpc>
              </a:pPr>
              <a:r>
                <a:rPr lang="en-US" sz="3900" b="1">
                  <a:solidFill>
                    <a:srgbClr val="1C1C1A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Conceptos Claves</a:t>
              </a:r>
            </a:p>
          </p:txBody>
        </p:sp>
      </p:grpSp>
      <p:sp>
        <p:nvSpPr>
          <p:cNvPr id="76" name="AutoShape 76"/>
          <p:cNvSpPr/>
          <p:nvPr/>
        </p:nvSpPr>
        <p:spPr>
          <a:xfrm>
            <a:off x="6292861" y="1895899"/>
            <a:ext cx="4751802" cy="0"/>
          </a:xfrm>
          <a:prstGeom prst="line">
            <a:avLst/>
          </a:prstGeom>
          <a:ln w="38100" cap="flat">
            <a:solidFill>
              <a:srgbClr val="7B94AF"/>
            </a:solidFill>
            <a:prstDash val="sysDash"/>
            <a:headEnd type="oval" w="lg" len="lg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77" name="TextBox 77"/>
          <p:cNvSpPr txBox="1"/>
          <p:nvPr/>
        </p:nvSpPr>
        <p:spPr>
          <a:xfrm>
            <a:off x="2157115" y="8060787"/>
            <a:ext cx="5340504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2"/>
              </a:lnSpc>
              <a:spcBef>
                <a:spcPct val="0"/>
              </a:spcBef>
            </a:pPr>
            <a:r>
              <a:rPr lang="en-US" sz="1900" b="1">
                <a:solidFill>
                  <a:srgbClr val="7B94AF"/>
                </a:solidFill>
                <a:latin typeface="Roboto Bold"/>
                <a:ea typeface="Roboto Bold"/>
                <a:cs typeface="Roboto Bold"/>
                <a:sym typeface="Roboto Bold"/>
              </a:rPr>
              <a:t>- Datos para la derivación -</a:t>
            </a:r>
          </a:p>
          <a:p>
            <a:pPr algn="ctr">
              <a:lnSpc>
                <a:spcPts val="1888"/>
              </a:lnSpc>
              <a:spcBef>
                <a:spcPct val="0"/>
              </a:spcBef>
            </a:pPr>
            <a:r>
              <a:rPr lang="en-US" sz="16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Cuenta Mayor- CECO - Elemento PEP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B8CA1EB9EE02C438EB73AF9851ECB23" ma:contentTypeVersion="18" ma:contentTypeDescription="Crear nuevo documento." ma:contentTypeScope="" ma:versionID="657a94b979781554d0ffcf9930d914e2">
  <xsd:schema xmlns:xsd="http://www.w3.org/2001/XMLSchema" xmlns:xs="http://www.w3.org/2001/XMLSchema" xmlns:p="http://schemas.microsoft.com/office/2006/metadata/properties" xmlns:ns2="8b638866-c5c4-4d9c-855d-809f30da54b2" xmlns:ns3="dcc68708-17bc-42e8-95a2-731211bea14b" xmlns:ns4="fde91536-cb6a-48c8-a1c9-f59bb520eba1" targetNamespace="http://schemas.microsoft.com/office/2006/metadata/properties" ma:root="true" ma:fieldsID="bf31adf82b548f1bb61f28e4c21a1726" ns2:_="" ns3:_="" ns4:_="">
    <xsd:import namespace="8b638866-c5c4-4d9c-855d-809f30da54b2"/>
    <xsd:import namespace="dcc68708-17bc-42e8-95a2-731211bea14b"/>
    <xsd:import namespace="fde91536-cb6a-48c8-a1c9-f59bb520eb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38866-c5c4-4d9c-855d-809f30da54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eca7b523-58f5-4d52-b53c-05f253e3d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68708-17bc-42e8-95a2-731211bea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1536-cb6a-48c8-a1c9-f59bb520eb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331f386-4cae-4b63-abdd-09986f76971a}" ma:internalName="TaxCatchAll" ma:showField="CatchAllData" ma:web="dcc68708-17bc-42e8-95a2-731211bea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e91536-cb6a-48c8-a1c9-f59bb520eba1" xsi:nil="true"/>
    <lcf76f155ced4ddcb4097134ff3c332f xmlns="8b638866-c5c4-4d9c-855d-809f30da54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4B28F8-2FB5-4799-846E-7DAA622A0474}"/>
</file>

<file path=customXml/itemProps2.xml><?xml version="1.0" encoding="utf-8"?>
<ds:datastoreItem xmlns:ds="http://schemas.openxmlformats.org/officeDocument/2006/customXml" ds:itemID="{15AF45A0-3939-47CA-B47E-3F2C06107A88}"/>
</file>

<file path=customXml/itemProps3.xml><?xml version="1.0" encoding="utf-8"?>
<ds:datastoreItem xmlns:ds="http://schemas.openxmlformats.org/officeDocument/2006/customXml" ds:itemID="{F26AABDE-1B8E-45B5-8093-568A31E02D14}"/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27303</TotalTime>
  <Words>598</Words>
  <Application>Microsoft Office PowerPoint</Application>
  <PresentationFormat>Personalizado</PresentationFormat>
  <Paragraphs>102</Paragraphs>
  <Slides>11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Roboto</vt:lpstr>
      <vt:lpstr>Arial</vt:lpstr>
      <vt:lpstr>Calibri (MS) Bold Italics</vt:lpstr>
      <vt:lpstr>Roboto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imputación</dc:title>
  <dc:creator>JUAN MARIO SALAZAR MEDINA</dc:creator>
  <cp:lastModifiedBy>JUAN MARIO SALAZAR MEDINA</cp:lastModifiedBy>
  <cp:revision>18</cp:revision>
  <dcterms:created xsi:type="dcterms:W3CDTF">2006-08-16T00:00:00Z</dcterms:created>
  <dcterms:modified xsi:type="dcterms:W3CDTF">2025-11-04T13:03:05Z</dcterms:modified>
  <dc:identifier>DAGv5LiGbMw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0x0101003B8CA1EB9EE02C438EB73AF9851ECB23</vt:lpwstr>
  </property>
</Properties>
</file>