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415" r:id="rId5"/>
    <p:sldId id="256" r:id="rId6"/>
    <p:sldId id="416" r:id="rId7"/>
    <p:sldId id="417" r:id="rId8"/>
    <p:sldId id="426" r:id="rId9"/>
    <p:sldId id="427" r:id="rId10"/>
    <p:sldId id="428" r:id="rId11"/>
    <p:sldId id="418" r:id="rId12"/>
    <p:sldId id="259" r:id="rId13"/>
    <p:sldId id="419" r:id="rId14"/>
    <p:sldId id="420" r:id="rId15"/>
    <p:sldId id="429" r:id="rId16"/>
    <p:sldId id="421" r:id="rId17"/>
    <p:sldId id="430" r:id="rId18"/>
    <p:sldId id="431" r:id="rId19"/>
    <p:sldId id="432" r:id="rId20"/>
    <p:sldId id="422" r:id="rId21"/>
    <p:sldId id="423" r:id="rId22"/>
    <p:sldId id="424" r:id="rId23"/>
    <p:sldId id="433" r:id="rId2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D400"/>
    <a:srgbClr val="FFFFCC"/>
    <a:srgbClr val="B418A5"/>
    <a:srgbClr val="007934"/>
    <a:srgbClr val="646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65" autoAdjust="0"/>
    <p:restoredTop sz="85613" autoAdjust="0"/>
  </p:normalViewPr>
  <p:slideViewPr>
    <p:cSldViewPr snapToGrid="0">
      <p:cViewPr varScale="1">
        <p:scale>
          <a:sx n="63" d="100"/>
          <a:sy n="63" d="100"/>
        </p:scale>
        <p:origin x="84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271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77C3A33-E1D6-4161-3314-2EF8C3A75C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E9199ED-3FDC-C940-6AC5-4D98EB70FF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3D36C-151A-4C7A-AF32-F862C780BF19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80037BB-B11C-6900-A91C-6372E1CE26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3613E8E-A5BA-9CD2-87A1-E3CB51CBB1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41CCE-B0E4-4944-AAFA-94EFF9DC7E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653045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2B3DE-2547-42F5-858D-6F8A8B035A3A}" type="datetimeFigureOut">
              <a:rPr lang="es-CO" smtClean="0"/>
              <a:t>01/09/2026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22C52-DBF0-4EED-BFFE-943508295EB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9734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0114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1022E-5B61-530F-8612-A335C80C4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133E6C3-A7A2-E44A-2C09-FBBD588BCB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B4EE94B-A48E-E530-7C7D-E8742546B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6AE733-986D-B5C1-FFB7-8C453B4AE3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1343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0A7F6-69A6-04B4-F0E0-E847578FB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B00D3B1-991F-D810-970F-AB1DFE20F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182E245-5C2D-4C90-73FF-94E571EFD3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E4AD8C-2A4A-61A5-C0D3-E378C009A7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8052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46747-7DC7-785F-16F7-80BACC940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08412CF-8A9E-18A1-4886-3F3D399E1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B8BDDD9-21D0-F9F3-FDB6-2F8EB0375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1440BD3-75ED-FE4D-9494-07A3F7BDA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8359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81A57-0090-D010-0C4E-7B69F05C2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A9BA789-9E64-65FE-E30E-444D31D775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0C8BE60-25A2-1E88-741B-BEF0E257A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3240E15-72C3-C23D-B4E9-7C3DCCFE15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6097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C32B7-478A-EC4E-BF99-C4EDCD632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847216E-D732-E4A9-8C17-6BD4175F9F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6EF9AD3-688F-85DC-1440-860020D22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4B93B7-DE2C-BB00-E45E-872E9DDE6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96193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02F3E-79A8-AEF3-EF20-C77FDD586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276D330-D758-FF11-89FB-3B81800D7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5E2EF04-4A1C-4733-9A65-9D5743D261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983448-B12C-993F-6C64-E926E956F9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50343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19ADC-2DD3-EBD6-311C-11A97BF9B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28C0F8C-16BA-6F1B-A8CA-99C4B63B55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CF6EAB4-1B9D-FF67-C72F-4DF05F594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96A371-C64C-8D0E-6349-FE440E7AF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919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453AF-B0A0-3BD8-950E-350365D68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A73E463-1966-02EF-8DA0-1DB8949D4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40AC874-23DA-A7BC-0474-11C9E9DA4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09A06AF-A159-3390-C05B-6E03409660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76818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6E57B-6478-B679-F167-E4A1E9F95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6DF27AA-0EE5-5A38-FB2B-F79B298A4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4907A4B-353D-6926-474F-3084886B8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6A0DB9-7871-28A2-D5A1-5D7C4A631F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0255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15B20-FE16-5460-4E8C-DB7543D8E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A74EADD-DFC8-D0B2-AF22-2E161C04AB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6E83468-19D9-74D4-7E2F-272254218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A25FB05-BABA-3ED1-D0B7-F09F561760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6608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72140-353F-8B6C-250A-A21A2DB80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4202253-8E7F-F1F3-DBE1-01318F5E6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A077489-7363-EFF6-DC4E-5CF8B372D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7BE8387-B89C-58C0-6C19-71A4D48907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1227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55EF4-8B7B-33E2-164D-4D7B6074B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01D20B6-8E7A-7164-0ADD-6F3DD65DA6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7F94E9C-EF29-80F2-4DC6-BF7036E74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3EEF6F1-E1FC-DCFE-8BD9-666A85949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1251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52F22-6D24-D7A1-8AEC-A4F9B269B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419EE2C-E499-2F1B-521A-6DAD78DD34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F177AA0-AD3F-CF48-A08D-72E15625E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DFC154-85EF-6367-958E-881B8DB7B6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0157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B0DC-A40C-29EA-7247-F66D41509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E75DBC0-5B9B-5B9E-6E2C-97765A4491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7ACB324-6152-1C5D-6B67-A4C1BF0CDB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F977DE-B468-8912-B46B-4160C9CF08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18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7760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33442-7D14-905B-E16E-DE359CC3D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80E6F93-8FCD-1892-CB1F-252D8034AB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EC585AA-971F-5624-538A-198B037A3A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8BBE86-8FA6-EBA6-8659-E013023D6F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19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8166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11119-99BF-72FF-E0FB-D335805E9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575C5F7-DA55-E5D7-73D4-4318BD6AB5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E6B5E26-3538-5CC7-F069-3A3FB22063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70A6857-07EF-7C6F-A9EA-3B36C7A39E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22C52-DBF0-4EED-BFFE-943508295EB0}" type="slidenum">
              <a:rPr lang="es-CO" smtClean="0"/>
              <a:t>20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9946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61FB9-809C-7774-09EA-21F79B428A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668" y="3112001"/>
            <a:ext cx="3530152" cy="945890"/>
          </a:xfrm>
        </p:spPr>
        <p:txBody>
          <a:bodyPr anchor="b">
            <a:noAutofit/>
          </a:bodyPr>
          <a:lstStyle>
            <a:lvl1pPr algn="ctr">
              <a:defRPr sz="7200" spc="300">
                <a:solidFill>
                  <a:srgbClr val="007934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s-ES" dirty="0"/>
              <a:t>Titular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5C09A9-5FC5-FADA-6936-9A9D5E99D6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7127" y="4150253"/>
            <a:ext cx="4507345" cy="6532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46363"/>
                </a:solidFill>
                <a:latin typeface="Calibri regular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98C0D50D-E9DF-6D01-1D08-CD7BDFC40B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97818" y="6106388"/>
            <a:ext cx="3066471" cy="381745"/>
          </a:xfrm>
          <a:prstGeom prst="rect">
            <a:avLst/>
          </a:prstGeom>
        </p:spPr>
      </p:pic>
      <p:pic>
        <p:nvPicPr>
          <p:cNvPr id="5" name="Imagen 4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FE806B62-F694-A899-C019-2CA50EFD2C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488" y="1084047"/>
            <a:ext cx="2408512" cy="1088765"/>
          </a:xfrm>
          <a:prstGeom prst="rect">
            <a:avLst/>
          </a:prstGeo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EAE3F63F-1B26-F7E0-5131-F2CFE70209B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20555" y="5882640"/>
            <a:ext cx="2447925" cy="467360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</a:lstStyle>
          <a:p>
            <a:pPr lvl="0"/>
            <a:r>
              <a:rPr lang="es-ES" dirty="0"/>
              <a:t>Fecha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0470602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229B1F5C-4769-B6C6-F508-92F59B1DED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2657" y="1921165"/>
            <a:ext cx="6331483" cy="469447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D061FB9-809C-7774-09EA-21F79B428A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77558" y="3530966"/>
            <a:ext cx="3530152" cy="945890"/>
          </a:xfrm>
        </p:spPr>
        <p:txBody>
          <a:bodyPr anchor="b">
            <a:noAutofit/>
          </a:bodyPr>
          <a:lstStyle>
            <a:lvl1pPr algn="ctr">
              <a:defRPr sz="7200" spc="0">
                <a:solidFill>
                  <a:srgbClr val="007934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s-ES" dirty="0"/>
              <a:t>Titular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5C09A9-5FC5-FADA-6936-9A9D5E99D6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8961" y="4642560"/>
            <a:ext cx="4507345" cy="6532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46363"/>
                </a:solidFill>
                <a:latin typeface="Calibri regular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4" name="Marcador de texto 10">
            <a:extLst>
              <a:ext uri="{FF2B5EF4-FFF2-40B4-BE49-F238E27FC236}">
                <a16:creationId xmlns:a16="http://schemas.microsoft.com/office/drawing/2014/main" id="{71DC6EB3-89D8-2B5A-85D4-37262AB1CC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20555" y="5882640"/>
            <a:ext cx="2447925" cy="467360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</a:lstStyle>
          <a:p>
            <a:pPr lvl="0"/>
            <a:r>
              <a:rPr lang="es-ES" dirty="0"/>
              <a:t>Fecha</a:t>
            </a:r>
            <a:endParaRPr lang="es-CO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23BBF306-01E4-9628-65EF-9719176347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97818" y="6106388"/>
            <a:ext cx="3066471" cy="38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11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DDA321-8FEB-DC6B-F08F-DDD8105933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7169" y="1734328"/>
            <a:ext cx="2948182" cy="951722"/>
          </a:xfrm>
        </p:spPr>
        <p:txBody>
          <a:bodyPr anchor="ctr">
            <a:noAutofit/>
          </a:bodyPr>
          <a:lstStyle>
            <a:lvl1pPr>
              <a:defRPr sz="66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s-ES" dirty="0"/>
              <a:t>Titular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383C43-9B71-8815-57EE-9BBF171DC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6218" y="3369740"/>
            <a:ext cx="3574473" cy="241510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86D7EA86-A326-E2EE-428D-B841877018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7919" y="142583"/>
            <a:ext cx="832570" cy="832570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22C25C18-B47C-3A9C-BA71-B97561ACA5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54582" y="939511"/>
            <a:ext cx="6204374" cy="5369905"/>
          </a:xfrm>
          <a:prstGeom prst="rect">
            <a:avLst/>
          </a:prstGeom>
        </p:spPr>
      </p:pic>
      <p:sp>
        <p:nvSpPr>
          <p:cNvPr id="34" name="Subtítulo 2">
            <a:extLst>
              <a:ext uri="{FF2B5EF4-FFF2-40B4-BE49-F238E27FC236}">
                <a16:creationId xmlns:a16="http://schemas.microsoft.com/office/drawing/2014/main" id="{1BC80DC9-1634-3593-D542-0229D2F337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57170" y="2686050"/>
            <a:ext cx="3593522" cy="535132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rgbClr val="646363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Titular</a:t>
            </a:r>
          </a:p>
        </p:txBody>
      </p:sp>
      <p:sp>
        <p:nvSpPr>
          <p:cNvPr id="37" name="Marcador de texto 3">
            <a:extLst>
              <a:ext uri="{FF2B5EF4-FFF2-40B4-BE49-F238E27FC236}">
                <a16:creationId xmlns:a16="http://schemas.microsoft.com/office/drawing/2014/main" id="{FD3FED75-5ED2-8C1A-2541-9E6B837C2A6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836611" y="201662"/>
            <a:ext cx="3574473" cy="535132"/>
          </a:xfrm>
        </p:spPr>
        <p:txBody>
          <a:bodyPr anchor="b"/>
          <a:lstStyle>
            <a:lvl1pPr marL="0" indent="0">
              <a:buNone/>
              <a:defRPr sz="22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Capitular</a:t>
            </a:r>
          </a:p>
        </p:txBody>
      </p:sp>
      <p:sp>
        <p:nvSpPr>
          <p:cNvPr id="38" name="Marcador de texto 3">
            <a:extLst>
              <a:ext uri="{FF2B5EF4-FFF2-40B4-BE49-F238E27FC236}">
                <a16:creationId xmlns:a16="http://schemas.microsoft.com/office/drawing/2014/main" id="{6E3BB239-284F-32E6-AA16-B15419B9EBFA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36612" y="766619"/>
            <a:ext cx="3574473" cy="284018"/>
          </a:xfrm>
        </p:spPr>
        <p:txBody>
          <a:bodyPr/>
          <a:lstStyle>
            <a:lvl1pPr marL="0" indent="0">
              <a:buNone/>
              <a:defRPr sz="18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834446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DDA321-8FEB-DC6B-F08F-DDD8105933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43643" y="2958958"/>
            <a:ext cx="4186381" cy="951722"/>
          </a:xfrm>
        </p:spPr>
        <p:txBody>
          <a:bodyPr anchor="ctr">
            <a:noAutofit/>
          </a:bodyPr>
          <a:lstStyle>
            <a:lvl1pPr algn="r">
              <a:defRPr sz="72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s-ES" dirty="0"/>
              <a:t>Titular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C383C43-9B71-8815-57EE-9BBF171DC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57918" y="4735657"/>
            <a:ext cx="4272105" cy="1065068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61E352FC-7FF1-1218-F2C8-3600BF673B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28314" y="4735657"/>
            <a:ext cx="45719" cy="215531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8DD8495B-0686-6295-5CFD-01D997EE1F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1518" y="995556"/>
            <a:ext cx="45719" cy="215531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E19B5439-13DE-64E7-DD2C-4EEE1E3BC1E3}"/>
              </a:ext>
            </a:extLst>
          </p:cNvPr>
          <p:cNvSpPr txBox="1"/>
          <p:nvPr userDrawn="1"/>
        </p:nvSpPr>
        <p:spPr>
          <a:xfrm>
            <a:off x="731837" y="742950"/>
            <a:ext cx="1123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rPr>
              <a:t>Tema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A6FB961-AC77-55AF-9733-1D368B180251}"/>
              </a:ext>
            </a:extLst>
          </p:cNvPr>
          <p:cNvSpPr txBox="1"/>
          <p:nvPr userDrawn="1"/>
        </p:nvSpPr>
        <p:spPr>
          <a:xfrm>
            <a:off x="750887" y="523875"/>
            <a:ext cx="1123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Capitular</a:t>
            </a:r>
          </a:p>
        </p:txBody>
      </p:sp>
      <p:sp>
        <p:nvSpPr>
          <p:cNvPr id="36" name="Subtítulo 2">
            <a:extLst>
              <a:ext uri="{FF2B5EF4-FFF2-40B4-BE49-F238E27FC236}">
                <a16:creationId xmlns:a16="http://schemas.microsoft.com/office/drawing/2014/main" id="{2F076D83-E756-9946-DF7E-0C77040D09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96463" y="3952377"/>
            <a:ext cx="3833560" cy="783279"/>
          </a:xfrm>
        </p:spPr>
        <p:txBody>
          <a:bodyPr>
            <a:noAutofit/>
          </a:bodyPr>
          <a:lstStyle>
            <a:lvl1pPr marL="0" indent="0" algn="r">
              <a:buNone/>
              <a:defRPr sz="5400">
                <a:solidFill>
                  <a:srgbClr val="646363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Titular</a:t>
            </a:r>
          </a:p>
        </p:txBody>
      </p:sp>
      <p:pic>
        <p:nvPicPr>
          <p:cNvPr id="3" name="Imagen 2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BB35C44C-A7F0-1160-478B-8EC8EF1A68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14" y="677647"/>
            <a:ext cx="2408512" cy="108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41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07AC3-F5F4-4128-8841-7FB3F5D61B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0576" y="1696848"/>
            <a:ext cx="3932237" cy="573296"/>
          </a:xfrm>
        </p:spPr>
        <p:txBody>
          <a:bodyPr anchor="ctr">
            <a:normAutofit/>
          </a:bodyPr>
          <a:lstStyle>
            <a:lvl1pPr algn="ctr">
              <a:defRPr sz="44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s-ES" dirty="0"/>
              <a:t>Título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F1DB0E-9A2E-1A36-3BCD-0AD495739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8226" y="2597841"/>
            <a:ext cx="4340351" cy="2479089"/>
          </a:xfrm>
        </p:spPr>
        <p:txBody>
          <a:bodyPr/>
          <a:lstStyle>
            <a:lvl1pPr marL="0" indent="0">
              <a:buNone/>
              <a:defRPr sz="16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id="{C0F8ECAD-34FA-4359-2B25-5313EFD02D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67055" y="2696211"/>
            <a:ext cx="45719" cy="215531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3C561E2F-0342-20DF-F1C0-8CA078FD18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7919" y="142583"/>
            <a:ext cx="832570" cy="83257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02BF7261-8CFA-D22A-9182-E706DB2AA87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3600" y="6509279"/>
            <a:ext cx="3029181" cy="360753"/>
          </a:xfrm>
          <a:prstGeom prst="rect">
            <a:avLst/>
          </a:prstGeom>
        </p:spPr>
      </p:pic>
      <p:sp>
        <p:nvSpPr>
          <p:cNvPr id="7" name="Marcador de texto 3">
            <a:extLst>
              <a:ext uri="{FF2B5EF4-FFF2-40B4-BE49-F238E27FC236}">
                <a16:creationId xmlns:a16="http://schemas.microsoft.com/office/drawing/2014/main" id="{0A7D2203-6B0E-B8E9-AC19-063353735F37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836611" y="201662"/>
            <a:ext cx="8810310" cy="535132"/>
          </a:xfrm>
        </p:spPr>
        <p:txBody>
          <a:bodyPr anchor="b"/>
          <a:lstStyle>
            <a:lvl1pPr marL="0" indent="0">
              <a:buNone/>
              <a:defRPr sz="22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Capitular</a:t>
            </a:r>
          </a:p>
        </p:txBody>
      </p:sp>
      <p:sp>
        <p:nvSpPr>
          <p:cNvPr id="8" name="Marcador de texto 3">
            <a:extLst>
              <a:ext uri="{FF2B5EF4-FFF2-40B4-BE49-F238E27FC236}">
                <a16:creationId xmlns:a16="http://schemas.microsoft.com/office/drawing/2014/main" id="{506333E7-392A-1AC2-2502-5080D32E5CED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36612" y="766619"/>
            <a:ext cx="8810310" cy="284018"/>
          </a:xfrm>
        </p:spPr>
        <p:txBody>
          <a:bodyPr/>
          <a:lstStyle>
            <a:lvl1pPr marL="0" indent="0">
              <a:buNone/>
              <a:defRPr sz="18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4173279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E06D98-BBBC-DAC4-B637-2BDCFAD2C9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462" y="1437231"/>
            <a:ext cx="10515600" cy="597401"/>
          </a:xfrm>
        </p:spPr>
        <p:txBody>
          <a:bodyPr>
            <a:normAutofit/>
          </a:bodyPr>
          <a:lstStyle>
            <a:lvl1pPr algn="ctr">
              <a:defRPr sz="4400">
                <a:solidFill>
                  <a:srgbClr val="92D050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s-ES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BED8F9-3205-23FA-A21A-28D2F61F3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958" y="2189747"/>
            <a:ext cx="8590547" cy="3231022"/>
          </a:xfrm>
        </p:spPr>
        <p:txBody>
          <a:bodyPr>
            <a:normAutofit/>
          </a:bodyPr>
          <a:lstStyle>
            <a:lvl1pPr>
              <a:defRPr sz="1600">
                <a:solidFill>
                  <a:srgbClr val="646363"/>
                </a:solidFill>
                <a:latin typeface="Calibri regular"/>
              </a:defRPr>
            </a:lvl1pPr>
            <a:lvl2pPr>
              <a:defRPr sz="1400">
                <a:solidFill>
                  <a:srgbClr val="646363"/>
                </a:solidFill>
                <a:latin typeface="Calibri regular"/>
              </a:defRPr>
            </a:lvl2pPr>
            <a:lvl3pPr>
              <a:defRPr sz="1200">
                <a:solidFill>
                  <a:srgbClr val="646363"/>
                </a:solidFill>
                <a:latin typeface="Calibri regular"/>
              </a:defRPr>
            </a:lvl3pPr>
            <a:lvl4pPr>
              <a:defRPr sz="1100">
                <a:solidFill>
                  <a:srgbClr val="646363"/>
                </a:solidFill>
                <a:latin typeface="Calibri regular"/>
              </a:defRPr>
            </a:lvl4pPr>
            <a:lvl5pPr>
              <a:defRPr sz="1100">
                <a:solidFill>
                  <a:srgbClr val="646363"/>
                </a:solidFill>
                <a:latin typeface="Calibri regular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98C47FF6-1408-50BB-6502-76F0E12537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7919" y="142583"/>
            <a:ext cx="832570" cy="83257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844F919F-A7D7-6949-D789-A95AD85A724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600" y="6509279"/>
            <a:ext cx="3029181" cy="360753"/>
          </a:xfrm>
          <a:prstGeom prst="rect">
            <a:avLst/>
          </a:prstGeom>
        </p:spPr>
      </p:pic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472C1CB5-BA97-84CF-7796-D594CBD73CCB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836611" y="201662"/>
            <a:ext cx="8810310" cy="535132"/>
          </a:xfrm>
        </p:spPr>
        <p:txBody>
          <a:bodyPr anchor="b"/>
          <a:lstStyle>
            <a:lvl1pPr marL="0" indent="0">
              <a:buNone/>
              <a:defRPr sz="22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Capitular</a:t>
            </a:r>
          </a:p>
        </p:txBody>
      </p:sp>
      <p:sp>
        <p:nvSpPr>
          <p:cNvPr id="14" name="Marcador de texto 3">
            <a:extLst>
              <a:ext uri="{FF2B5EF4-FFF2-40B4-BE49-F238E27FC236}">
                <a16:creationId xmlns:a16="http://schemas.microsoft.com/office/drawing/2014/main" id="{88BDC88B-48F7-CEBC-98B9-AF96AE4F7AFC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50462" y="779625"/>
            <a:ext cx="8810310" cy="284018"/>
          </a:xfrm>
        </p:spPr>
        <p:txBody>
          <a:bodyPr/>
          <a:lstStyle>
            <a:lvl1pPr marL="0" indent="0">
              <a:buNone/>
              <a:defRPr sz="18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3950041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E06D98-BBBC-DAC4-B637-2BDCFAD2C9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462" y="1437231"/>
            <a:ext cx="10515600" cy="597401"/>
          </a:xfrm>
        </p:spPr>
        <p:txBody>
          <a:bodyPr>
            <a:normAutofit/>
          </a:bodyPr>
          <a:lstStyle>
            <a:lvl1pPr algn="ctr">
              <a:defRPr sz="4400">
                <a:solidFill>
                  <a:srgbClr val="92D050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s-ES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BED8F9-3205-23FA-A21A-28D2F61F3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12" y="2177715"/>
            <a:ext cx="4878388" cy="4092368"/>
          </a:xfrm>
        </p:spPr>
        <p:txBody>
          <a:bodyPr>
            <a:normAutofit/>
          </a:bodyPr>
          <a:lstStyle>
            <a:lvl1pPr>
              <a:defRPr sz="1600">
                <a:solidFill>
                  <a:srgbClr val="646363"/>
                </a:solidFill>
                <a:latin typeface="Calibri regular"/>
              </a:defRPr>
            </a:lvl1pPr>
            <a:lvl2pPr>
              <a:defRPr sz="1400">
                <a:solidFill>
                  <a:srgbClr val="646363"/>
                </a:solidFill>
                <a:latin typeface="Calibri regular"/>
              </a:defRPr>
            </a:lvl2pPr>
            <a:lvl3pPr>
              <a:defRPr sz="1200">
                <a:solidFill>
                  <a:srgbClr val="646363"/>
                </a:solidFill>
                <a:latin typeface="Calibri regular"/>
              </a:defRPr>
            </a:lvl3pPr>
            <a:lvl4pPr>
              <a:defRPr sz="1100">
                <a:solidFill>
                  <a:srgbClr val="646363"/>
                </a:solidFill>
                <a:latin typeface="Calibri regular"/>
              </a:defRPr>
            </a:lvl4pPr>
            <a:lvl5pPr>
              <a:defRPr sz="1100">
                <a:solidFill>
                  <a:srgbClr val="646363"/>
                </a:solidFill>
                <a:latin typeface="Calibri regular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5A809D6E-B0A8-721F-B129-C709966D482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28610" y="2189747"/>
            <a:ext cx="5026777" cy="4092368"/>
          </a:xfrm>
        </p:spPr>
        <p:txBody>
          <a:bodyPr>
            <a:normAutofit/>
          </a:bodyPr>
          <a:lstStyle>
            <a:lvl1pPr>
              <a:defRPr sz="1600">
                <a:solidFill>
                  <a:srgbClr val="646363"/>
                </a:solidFill>
                <a:latin typeface="Calibri regular"/>
              </a:defRPr>
            </a:lvl1pPr>
            <a:lvl2pPr>
              <a:defRPr sz="1400">
                <a:solidFill>
                  <a:srgbClr val="646363"/>
                </a:solidFill>
                <a:latin typeface="Calibri regular"/>
              </a:defRPr>
            </a:lvl2pPr>
            <a:lvl3pPr>
              <a:defRPr sz="1200">
                <a:solidFill>
                  <a:srgbClr val="646363"/>
                </a:solidFill>
                <a:latin typeface="Calibri regular"/>
              </a:defRPr>
            </a:lvl3pPr>
            <a:lvl4pPr>
              <a:defRPr sz="1100">
                <a:solidFill>
                  <a:srgbClr val="646363"/>
                </a:solidFill>
                <a:latin typeface="Calibri regular"/>
              </a:defRPr>
            </a:lvl4pPr>
            <a:lvl5pPr>
              <a:defRPr sz="1100">
                <a:solidFill>
                  <a:srgbClr val="646363"/>
                </a:solidFill>
                <a:latin typeface="Calibri regular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9D8A0E84-B84B-2A5F-470D-897D851D76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7919" y="142583"/>
            <a:ext cx="832570" cy="83257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C921300D-0B0C-DCDD-9924-41E76CBB335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600" y="6509279"/>
            <a:ext cx="3029181" cy="360753"/>
          </a:xfrm>
          <a:prstGeom prst="rect">
            <a:avLst/>
          </a:prstGeom>
        </p:spPr>
      </p:pic>
      <p:sp>
        <p:nvSpPr>
          <p:cNvPr id="8" name="Marcador de texto 3">
            <a:extLst>
              <a:ext uri="{FF2B5EF4-FFF2-40B4-BE49-F238E27FC236}">
                <a16:creationId xmlns:a16="http://schemas.microsoft.com/office/drawing/2014/main" id="{777A6BE3-7528-6662-8FA5-A14E3508683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836611" y="201662"/>
            <a:ext cx="8810310" cy="535132"/>
          </a:xfrm>
        </p:spPr>
        <p:txBody>
          <a:bodyPr anchor="b"/>
          <a:lstStyle>
            <a:lvl1pPr marL="0" indent="0">
              <a:buNone/>
              <a:defRPr sz="22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Capitular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0993DAE8-326A-0AFD-168B-2461AAA031F0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36612" y="766619"/>
            <a:ext cx="8810310" cy="284018"/>
          </a:xfrm>
        </p:spPr>
        <p:txBody>
          <a:bodyPr/>
          <a:lstStyle>
            <a:lvl1pPr marL="0" indent="0">
              <a:buNone/>
              <a:defRPr sz="18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3288829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BED8F9-3205-23FA-A21A-28D2F61F3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11" y="1342673"/>
            <a:ext cx="10340725" cy="4927410"/>
          </a:xfrm>
        </p:spPr>
        <p:txBody>
          <a:bodyPr>
            <a:normAutofit/>
          </a:bodyPr>
          <a:lstStyle>
            <a:lvl1pPr>
              <a:defRPr sz="1600">
                <a:solidFill>
                  <a:srgbClr val="646363"/>
                </a:solidFill>
                <a:latin typeface="Calibri regular"/>
              </a:defRPr>
            </a:lvl1pPr>
            <a:lvl2pPr>
              <a:defRPr sz="1400">
                <a:solidFill>
                  <a:srgbClr val="646363"/>
                </a:solidFill>
                <a:latin typeface="Calibri regular"/>
              </a:defRPr>
            </a:lvl2pPr>
            <a:lvl3pPr>
              <a:defRPr sz="1200">
                <a:solidFill>
                  <a:srgbClr val="646363"/>
                </a:solidFill>
                <a:latin typeface="Calibri regular"/>
              </a:defRPr>
            </a:lvl3pPr>
            <a:lvl4pPr>
              <a:defRPr sz="1100">
                <a:solidFill>
                  <a:srgbClr val="646363"/>
                </a:solidFill>
                <a:latin typeface="Calibri regular"/>
              </a:defRPr>
            </a:lvl4pPr>
            <a:lvl5pPr>
              <a:defRPr sz="1100">
                <a:solidFill>
                  <a:srgbClr val="646363"/>
                </a:solidFill>
                <a:latin typeface="Calibri regular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E89CFBF5-3199-384A-48CF-5BDAADCC41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7919" y="142583"/>
            <a:ext cx="832570" cy="83257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FC30D1AA-4784-71A4-F118-8C21DE28A32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600" y="6509279"/>
            <a:ext cx="3029181" cy="360753"/>
          </a:xfrm>
          <a:prstGeom prst="rect">
            <a:avLst/>
          </a:prstGeom>
        </p:spPr>
      </p:pic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87580A36-F0B7-E81A-2D02-872285495BC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836611" y="201662"/>
            <a:ext cx="8810310" cy="535132"/>
          </a:xfrm>
        </p:spPr>
        <p:txBody>
          <a:bodyPr anchor="b"/>
          <a:lstStyle>
            <a:lvl1pPr marL="0" indent="0">
              <a:buNone/>
              <a:defRPr sz="22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Capitular</a:t>
            </a:r>
          </a:p>
        </p:txBody>
      </p:sp>
      <p:sp>
        <p:nvSpPr>
          <p:cNvPr id="7" name="Marcador de texto 3">
            <a:extLst>
              <a:ext uri="{FF2B5EF4-FFF2-40B4-BE49-F238E27FC236}">
                <a16:creationId xmlns:a16="http://schemas.microsoft.com/office/drawing/2014/main" id="{D1966D40-20B9-91B7-2C61-4A240FF58172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36612" y="766619"/>
            <a:ext cx="8810310" cy="284018"/>
          </a:xfrm>
        </p:spPr>
        <p:txBody>
          <a:bodyPr/>
          <a:lstStyle>
            <a:lvl1pPr marL="0" indent="0">
              <a:buNone/>
              <a:defRPr sz="18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226897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con contene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E06D98-BBBC-DAC4-B637-2BDCFAD2C9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1329504"/>
            <a:ext cx="10515600" cy="498082"/>
          </a:xfrm>
        </p:spPr>
        <p:txBody>
          <a:bodyPr>
            <a:noAutofit/>
          </a:bodyPr>
          <a:lstStyle>
            <a:lvl1pPr algn="ctr">
              <a:defRPr sz="3600">
                <a:solidFill>
                  <a:srgbClr val="92D050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s-ES" dirty="0"/>
              <a:t>Título</a:t>
            </a:r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5214F85D-043F-5B94-98FF-918E708F66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030909"/>
            <a:ext cx="10515600" cy="498082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8" name="Marcador de texto 3">
            <a:extLst>
              <a:ext uri="{FF2B5EF4-FFF2-40B4-BE49-F238E27FC236}">
                <a16:creationId xmlns:a16="http://schemas.microsoft.com/office/drawing/2014/main" id="{D3F79702-5D76-FBC9-C46C-8E030D7F820F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960280" y="3464698"/>
            <a:ext cx="1650574" cy="1191523"/>
          </a:xfrm>
        </p:spPr>
        <p:txBody>
          <a:bodyPr/>
          <a:lstStyle>
            <a:lvl1pPr marL="0" indent="0">
              <a:buNone/>
              <a:defRPr sz="16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Marcador de texto 3">
            <a:extLst>
              <a:ext uri="{FF2B5EF4-FFF2-40B4-BE49-F238E27FC236}">
                <a16:creationId xmlns:a16="http://schemas.microsoft.com/office/drawing/2014/main" id="{D772DD30-FDC4-EB79-21C0-13AFD1A4B098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3797174" y="3452562"/>
            <a:ext cx="1650574" cy="1203659"/>
          </a:xfrm>
        </p:spPr>
        <p:txBody>
          <a:bodyPr/>
          <a:lstStyle>
            <a:lvl1pPr marL="0" indent="0">
              <a:buNone/>
              <a:defRPr sz="16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id="{637CDB89-5ABB-E632-D89D-7C62B065D89F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620584" y="3464698"/>
            <a:ext cx="1650574" cy="1191523"/>
          </a:xfrm>
        </p:spPr>
        <p:txBody>
          <a:bodyPr/>
          <a:lstStyle>
            <a:lvl1pPr marL="0" indent="0">
              <a:buNone/>
              <a:defRPr sz="16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1" name="Marcador de texto 3">
            <a:extLst>
              <a:ext uri="{FF2B5EF4-FFF2-40B4-BE49-F238E27FC236}">
                <a16:creationId xmlns:a16="http://schemas.microsoft.com/office/drawing/2014/main" id="{146DE8AC-C2A3-DB84-EFE2-FC902E3B4D1E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9443994" y="3464698"/>
            <a:ext cx="1650574" cy="1191524"/>
          </a:xfrm>
        </p:spPr>
        <p:txBody>
          <a:bodyPr/>
          <a:lstStyle>
            <a:lvl1pPr marL="0" indent="0">
              <a:buNone/>
              <a:defRPr sz="16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Marcador de texto 3">
            <a:extLst>
              <a:ext uri="{FF2B5EF4-FFF2-40B4-BE49-F238E27FC236}">
                <a16:creationId xmlns:a16="http://schemas.microsoft.com/office/drawing/2014/main" id="{3D618DAC-FA6C-02E9-C44C-CD83C863596E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2213986" y="4800807"/>
            <a:ext cx="396868" cy="297071"/>
          </a:xfrm>
        </p:spPr>
        <p:txBody>
          <a:bodyPr/>
          <a:lstStyle>
            <a:lvl1pPr marL="0" indent="0">
              <a:buNone/>
              <a:defRPr sz="16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01</a:t>
            </a:r>
          </a:p>
        </p:txBody>
      </p:sp>
      <p:sp>
        <p:nvSpPr>
          <p:cNvPr id="23" name="Marcador de texto 3">
            <a:extLst>
              <a:ext uri="{FF2B5EF4-FFF2-40B4-BE49-F238E27FC236}">
                <a16:creationId xmlns:a16="http://schemas.microsoft.com/office/drawing/2014/main" id="{A967DAD1-DFFE-E3D7-DD7E-8A6FD36817A5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5050880" y="4788671"/>
            <a:ext cx="396868" cy="297071"/>
          </a:xfrm>
        </p:spPr>
        <p:txBody>
          <a:bodyPr/>
          <a:lstStyle>
            <a:lvl1pPr marL="0" indent="0">
              <a:buNone/>
              <a:defRPr sz="16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02</a:t>
            </a:r>
          </a:p>
        </p:txBody>
      </p:sp>
      <p:sp>
        <p:nvSpPr>
          <p:cNvPr id="24" name="Marcador de texto 3">
            <a:extLst>
              <a:ext uri="{FF2B5EF4-FFF2-40B4-BE49-F238E27FC236}">
                <a16:creationId xmlns:a16="http://schemas.microsoft.com/office/drawing/2014/main" id="{C7F25955-3670-F515-0D08-814B232AE15F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7856331" y="4788670"/>
            <a:ext cx="396868" cy="297071"/>
          </a:xfrm>
        </p:spPr>
        <p:txBody>
          <a:bodyPr/>
          <a:lstStyle>
            <a:lvl1pPr marL="0" indent="0">
              <a:buNone/>
              <a:defRPr sz="16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03</a:t>
            </a:r>
          </a:p>
        </p:txBody>
      </p:sp>
      <p:sp>
        <p:nvSpPr>
          <p:cNvPr id="25" name="Marcador de texto 3">
            <a:extLst>
              <a:ext uri="{FF2B5EF4-FFF2-40B4-BE49-F238E27FC236}">
                <a16:creationId xmlns:a16="http://schemas.microsoft.com/office/drawing/2014/main" id="{D1A5F168-0E71-B77E-9DE3-63C4F6EEFC1E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10697700" y="4800807"/>
            <a:ext cx="396868" cy="297071"/>
          </a:xfrm>
        </p:spPr>
        <p:txBody>
          <a:bodyPr/>
          <a:lstStyle>
            <a:lvl1pPr marL="0" indent="0">
              <a:buNone/>
              <a:defRPr sz="16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04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829A6F0A-D935-9DED-763E-D6D90D7323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7919" y="142583"/>
            <a:ext cx="832570" cy="83257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A6E888B4-BCE0-B86D-73AF-E93B1DB500C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600" y="6509279"/>
            <a:ext cx="3029181" cy="360753"/>
          </a:xfrm>
          <a:prstGeom prst="rect">
            <a:avLst/>
          </a:prstGeom>
        </p:spPr>
      </p:pic>
      <p:sp>
        <p:nvSpPr>
          <p:cNvPr id="7" name="Marcador de texto 3">
            <a:extLst>
              <a:ext uri="{FF2B5EF4-FFF2-40B4-BE49-F238E27FC236}">
                <a16:creationId xmlns:a16="http://schemas.microsoft.com/office/drawing/2014/main" id="{31F6CA8B-679D-A944-D1B4-03A276EF32B1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836611" y="201662"/>
            <a:ext cx="8810310" cy="535132"/>
          </a:xfrm>
        </p:spPr>
        <p:txBody>
          <a:bodyPr anchor="b"/>
          <a:lstStyle>
            <a:lvl1pPr marL="0" indent="0">
              <a:buNone/>
              <a:defRPr sz="22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Capitular</a:t>
            </a:r>
          </a:p>
        </p:txBody>
      </p:sp>
      <p:sp>
        <p:nvSpPr>
          <p:cNvPr id="8" name="Marcador de texto 3">
            <a:extLst>
              <a:ext uri="{FF2B5EF4-FFF2-40B4-BE49-F238E27FC236}">
                <a16:creationId xmlns:a16="http://schemas.microsoft.com/office/drawing/2014/main" id="{6D09F725-54DB-6E0B-9891-06C11D70582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36612" y="766619"/>
            <a:ext cx="8810310" cy="284018"/>
          </a:xfrm>
        </p:spPr>
        <p:txBody>
          <a:bodyPr/>
          <a:lstStyle>
            <a:lvl1pPr marL="0" indent="0">
              <a:buNone/>
              <a:defRPr sz="18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265395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media con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BED8F9-3205-23FA-A21A-28D2F61F3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12" y="1549666"/>
            <a:ext cx="4878388" cy="4720417"/>
          </a:xfrm>
        </p:spPr>
        <p:txBody>
          <a:bodyPr>
            <a:normAutofit/>
          </a:bodyPr>
          <a:lstStyle>
            <a:lvl1pPr>
              <a:defRPr sz="1600">
                <a:solidFill>
                  <a:srgbClr val="646363"/>
                </a:solidFill>
                <a:latin typeface="Calibri regular"/>
              </a:defRPr>
            </a:lvl1pPr>
            <a:lvl2pPr>
              <a:defRPr sz="1400">
                <a:solidFill>
                  <a:srgbClr val="646363"/>
                </a:solidFill>
                <a:latin typeface="Calibri regular"/>
              </a:defRPr>
            </a:lvl2pPr>
            <a:lvl3pPr>
              <a:defRPr sz="1200">
                <a:solidFill>
                  <a:srgbClr val="646363"/>
                </a:solidFill>
                <a:latin typeface="Calibri regular"/>
              </a:defRPr>
            </a:lvl3pPr>
            <a:lvl4pPr>
              <a:defRPr sz="1100">
                <a:solidFill>
                  <a:srgbClr val="646363"/>
                </a:solidFill>
                <a:latin typeface="Calibri regular"/>
              </a:defRPr>
            </a:lvl4pPr>
            <a:lvl5pPr>
              <a:defRPr sz="1100">
                <a:solidFill>
                  <a:srgbClr val="646363"/>
                </a:solidFill>
                <a:latin typeface="Calibri regular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5A809D6E-B0A8-721F-B129-C709966D482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56422" y="1549666"/>
            <a:ext cx="5098966" cy="4732449"/>
          </a:xfrm>
        </p:spPr>
        <p:txBody>
          <a:bodyPr>
            <a:normAutofit/>
          </a:bodyPr>
          <a:lstStyle>
            <a:lvl1pPr>
              <a:defRPr sz="1600">
                <a:solidFill>
                  <a:srgbClr val="646363"/>
                </a:solidFill>
                <a:latin typeface="Calibri regular"/>
              </a:defRPr>
            </a:lvl1pPr>
            <a:lvl2pPr>
              <a:defRPr sz="1400">
                <a:solidFill>
                  <a:srgbClr val="646363"/>
                </a:solidFill>
                <a:latin typeface="Calibri regular"/>
              </a:defRPr>
            </a:lvl2pPr>
            <a:lvl3pPr>
              <a:defRPr sz="1200">
                <a:solidFill>
                  <a:srgbClr val="646363"/>
                </a:solidFill>
                <a:latin typeface="Calibri regular"/>
              </a:defRPr>
            </a:lvl3pPr>
            <a:lvl4pPr>
              <a:defRPr sz="1100">
                <a:solidFill>
                  <a:srgbClr val="646363"/>
                </a:solidFill>
                <a:latin typeface="Calibri regular"/>
              </a:defRPr>
            </a:lvl4pPr>
            <a:lvl5pPr>
              <a:defRPr sz="1100">
                <a:solidFill>
                  <a:srgbClr val="646363"/>
                </a:solidFill>
                <a:latin typeface="Calibri regular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5EE91BF-FCCC-F418-3E01-643AFF1997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7919" y="142583"/>
            <a:ext cx="832570" cy="83257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4400C81B-A1E0-06AD-E424-EC5EA322B3A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600" y="6509279"/>
            <a:ext cx="3029181" cy="360753"/>
          </a:xfrm>
          <a:prstGeom prst="rect">
            <a:avLst/>
          </a:prstGeom>
        </p:spPr>
      </p:pic>
      <p:sp>
        <p:nvSpPr>
          <p:cNvPr id="7" name="Marcador de texto 3">
            <a:extLst>
              <a:ext uri="{FF2B5EF4-FFF2-40B4-BE49-F238E27FC236}">
                <a16:creationId xmlns:a16="http://schemas.microsoft.com/office/drawing/2014/main" id="{62A37781-C5ED-E88A-61F5-480175882F24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836611" y="201662"/>
            <a:ext cx="8810310" cy="535132"/>
          </a:xfrm>
        </p:spPr>
        <p:txBody>
          <a:bodyPr anchor="b"/>
          <a:lstStyle>
            <a:lvl1pPr marL="0" indent="0">
              <a:buNone/>
              <a:defRPr sz="22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Capitular</a:t>
            </a:r>
          </a:p>
        </p:txBody>
      </p:sp>
      <p:sp>
        <p:nvSpPr>
          <p:cNvPr id="8" name="Marcador de texto 3">
            <a:extLst>
              <a:ext uri="{FF2B5EF4-FFF2-40B4-BE49-F238E27FC236}">
                <a16:creationId xmlns:a16="http://schemas.microsoft.com/office/drawing/2014/main" id="{8F7CCD05-8EB5-F0F2-558A-2077FFE1E28E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36612" y="766619"/>
            <a:ext cx="8810310" cy="284018"/>
          </a:xfrm>
        </p:spPr>
        <p:txBody>
          <a:bodyPr/>
          <a:lstStyle>
            <a:lvl1pPr marL="0" indent="0">
              <a:buNone/>
              <a:defRPr sz="18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3534373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A7FEB267-82B4-304E-EB7E-F4A5415585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7919" y="142583"/>
            <a:ext cx="832570" cy="83257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72C0A9AE-2CAD-E3BB-2E37-79BBF79AB3D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600" y="6509279"/>
            <a:ext cx="3029181" cy="360753"/>
          </a:xfrm>
          <a:prstGeom prst="rect">
            <a:avLst/>
          </a:prstGeom>
        </p:spPr>
      </p:pic>
      <p:sp>
        <p:nvSpPr>
          <p:cNvPr id="8" name="Marcador de texto 3">
            <a:extLst>
              <a:ext uri="{FF2B5EF4-FFF2-40B4-BE49-F238E27FC236}">
                <a16:creationId xmlns:a16="http://schemas.microsoft.com/office/drawing/2014/main" id="{5AF5092D-DD3D-83AE-6FEC-DCE024593713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836611" y="201662"/>
            <a:ext cx="8810310" cy="535132"/>
          </a:xfrm>
        </p:spPr>
        <p:txBody>
          <a:bodyPr anchor="b"/>
          <a:lstStyle>
            <a:lvl1pPr marL="0" indent="0">
              <a:buNone/>
              <a:defRPr sz="22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Capitular</a:t>
            </a: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BF765287-C277-29B9-84EC-8F9D5817BE38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36612" y="766619"/>
            <a:ext cx="8810310" cy="284018"/>
          </a:xfrm>
        </p:spPr>
        <p:txBody>
          <a:bodyPr/>
          <a:lstStyle>
            <a:lvl1pPr marL="0" indent="0">
              <a:buNone/>
              <a:defRPr sz="18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298020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07AC3-F5F4-4128-8841-7FB3F5D61B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945" y="3281808"/>
            <a:ext cx="3932237" cy="573296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s-ES" dirty="0"/>
              <a:t>Contacto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F1DB0E-9A2E-1A36-3BCD-0AD495739F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41945" y="4064602"/>
            <a:ext cx="4340351" cy="416615"/>
          </a:xfrm>
        </p:spPr>
        <p:txBody>
          <a:bodyPr/>
          <a:lstStyle>
            <a:lvl1pPr marL="0" indent="0">
              <a:buNone/>
              <a:defRPr sz="18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Nombre</a:t>
            </a:r>
          </a:p>
        </p:txBody>
      </p:sp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F2730941-A9D4-593C-A93A-3064988A5850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741944" y="4602013"/>
            <a:ext cx="4340351" cy="416615"/>
          </a:xfrm>
        </p:spPr>
        <p:txBody>
          <a:bodyPr/>
          <a:lstStyle>
            <a:lvl1pPr marL="0" indent="0">
              <a:buNone/>
              <a:defRPr sz="18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Correo</a:t>
            </a:r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9489B8D5-0640-07D5-9EFD-6FCBC5CF9CC9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741943" y="5144444"/>
            <a:ext cx="4340351" cy="416615"/>
          </a:xfrm>
        </p:spPr>
        <p:txBody>
          <a:bodyPr/>
          <a:lstStyle>
            <a:lvl1pPr marL="0" indent="0">
              <a:buNone/>
              <a:defRPr sz="1800">
                <a:solidFill>
                  <a:srgbClr val="646363"/>
                </a:solidFill>
                <a:latin typeface="Calibri regular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Teléfono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FD817B85-4EC8-130B-49FF-7653FEB833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7919" y="142583"/>
            <a:ext cx="832570" cy="83257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BF6A2CD3-000F-E15D-255B-4D628DB61A0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600" y="6509279"/>
            <a:ext cx="3029181" cy="360753"/>
          </a:xfrm>
          <a:prstGeom prst="rect">
            <a:avLst/>
          </a:prstGeom>
        </p:spPr>
      </p:pic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C0A499C9-7FF4-E48C-E156-AF37B9A8B4A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836611" y="201662"/>
            <a:ext cx="8810310" cy="535132"/>
          </a:xfrm>
        </p:spPr>
        <p:txBody>
          <a:bodyPr anchor="b"/>
          <a:lstStyle>
            <a:lvl1pPr marL="0" indent="0">
              <a:buNone/>
              <a:defRPr sz="2200">
                <a:solidFill>
                  <a:srgbClr val="7AD400"/>
                </a:solidFill>
                <a:latin typeface="Arial Rounded MT Bold" panose="020F07040305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Capitular</a:t>
            </a:r>
          </a:p>
        </p:txBody>
      </p:sp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CDA2BEFA-0983-0644-4A6A-AB6E5BBFF79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836612" y="766619"/>
            <a:ext cx="8810310" cy="284018"/>
          </a:xfrm>
        </p:spPr>
        <p:txBody>
          <a:bodyPr/>
          <a:lstStyle>
            <a:lvl1pPr marL="0" indent="0">
              <a:buNone/>
              <a:defRPr sz="1800">
                <a:solidFill>
                  <a:srgbClr val="7AD400"/>
                </a:solidFill>
                <a:latin typeface="Calibri bold italic" panose="020F07020304040A0204" pitchFamily="34" charset="0"/>
                <a:ea typeface="Calibri bold italic" panose="020F07020304040A0204" pitchFamily="34" charset="0"/>
                <a:cs typeface="Calibri bold italic" panose="020F07020304040A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2608884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07AC3-F5F4-4128-8841-7FB3F5D61B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2373" y="1364974"/>
            <a:ext cx="5591634" cy="2371151"/>
          </a:xfrm>
        </p:spPr>
        <p:txBody>
          <a:bodyPr anchor="ctr">
            <a:normAutofit/>
          </a:bodyPr>
          <a:lstStyle>
            <a:lvl1pPr algn="ctr">
              <a:defRPr sz="6600">
                <a:solidFill>
                  <a:srgbClr val="007934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s-ES" dirty="0"/>
              <a:t>¡</a:t>
            </a:r>
            <a:r>
              <a:rPr lang="en-US" dirty="0"/>
              <a:t>G</a:t>
            </a:r>
            <a:r>
              <a:rPr lang="es-ES" dirty="0" err="1"/>
              <a:t>racias</a:t>
            </a:r>
            <a:r>
              <a:rPr lang="es-ES" dirty="0"/>
              <a:t>!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8E0D1618-C1E0-FA36-C109-F9FAC3BA77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0948" y="4477405"/>
            <a:ext cx="2755232" cy="204924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01CCFBD0-C9B7-30B0-3F6C-286ABB425AE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600" y="6509279"/>
            <a:ext cx="3029181" cy="360753"/>
          </a:xfrm>
          <a:prstGeom prst="rect">
            <a:avLst/>
          </a:prstGeom>
        </p:spPr>
      </p:pic>
      <p:pic>
        <p:nvPicPr>
          <p:cNvPr id="4" name="Imagen 3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99EC8EEB-B135-46BF-3C80-DA275DC230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163" y="4296578"/>
            <a:ext cx="2883992" cy="130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66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05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12000">
              <a:schemeClr val="bg1"/>
            </a:gs>
            <a:gs pos="53000">
              <a:srgbClr val="FFFFFF"/>
            </a:gs>
            <a:gs pos="88000">
              <a:schemeClr val="bg1"/>
            </a:gs>
            <a:gs pos="100000">
              <a:schemeClr val="bg1">
                <a:lumMod val="95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E5115C9-20CC-ACFF-6FB1-CAA23E92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D82BD1-1D5D-7B5E-F3EF-DC89494C9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DE00E-77B2-1E93-0808-4CD2D7B242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78E06E-8F37-41AA-9C3D-3453605617DE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2AE8FB-C3E8-C806-285A-97B2C3360F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E187F4-E80F-8AA1-026B-2675D13E2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ED0137-3E57-4958-8EDD-D1CB64DA08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139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7" r:id="rId3"/>
    <p:sldLayoutId id="2147483661" r:id="rId4"/>
    <p:sldLayoutId id="2147483656" r:id="rId5"/>
    <p:sldLayoutId id="2147483650" r:id="rId6"/>
    <p:sldLayoutId id="2147483662" r:id="rId7"/>
    <p:sldLayoutId id="2147483663" r:id="rId8"/>
    <p:sldLayoutId id="2147483664" r:id="rId9"/>
    <p:sldLayoutId id="2147483665" r:id="rId10"/>
    <p:sldLayoutId id="2147483655" r:id="rId11"/>
    <p:sldLayoutId id="2147483666" r:id="rId12"/>
    <p:sldLayoutId id="2147483667" r:id="rId13"/>
    <p:sldLayoutId id="21474836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F5DF0-03E5-3948-D437-37ACC3970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5B77D61-0EB2-DC97-DDF4-14585C9240BE}"/>
              </a:ext>
            </a:extLst>
          </p:cNvPr>
          <p:cNvSpPr txBox="1"/>
          <p:nvPr/>
        </p:nvSpPr>
        <p:spPr>
          <a:xfrm>
            <a:off x="-1712" y="595839"/>
            <a:ext cx="6097712" cy="2549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s-ES" sz="2600" spc="300" dirty="0">
                <a:solidFill>
                  <a:srgbClr val="007934"/>
                </a:solidFill>
                <a:latin typeface="Arial Rounded MT Bold" panose="020F0704030504030204" pitchFamily="34" charset="0"/>
                <a:ea typeface="+mj-ea"/>
                <a:cs typeface="+mj-cs"/>
              </a:rPr>
              <a:t>Dirección Corporativa Tesoreria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s-ES" sz="2600" i="1" dirty="0">
                <a:solidFill>
                  <a:srgbClr val="7EB522"/>
                </a:solidFill>
              </a:rPr>
              <a:t>Vicepresidencia Corporativa Finanzas y  Riesgos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endParaRPr lang="es-CO" sz="2600" i="1" dirty="0">
              <a:solidFill>
                <a:srgbClr val="7EB522"/>
              </a:solidFill>
            </a:endParaRPr>
          </a:p>
          <a:p>
            <a:pPr lvl="0">
              <a:defRPr/>
            </a:pPr>
            <a:endParaRPr lang="es-CO" sz="2600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F339366-17F2-FBA0-FB87-067879897ACC}"/>
              </a:ext>
            </a:extLst>
          </p:cNvPr>
          <p:cNvGraphicFramePr>
            <a:graphicFrameLocks noGrp="1"/>
          </p:cNvGraphicFramePr>
          <p:nvPr/>
        </p:nvGraphicFramePr>
        <p:xfrm>
          <a:off x="232881" y="4712596"/>
          <a:ext cx="4670474" cy="72191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670474">
                  <a:extLst>
                    <a:ext uri="{9D8B030D-6E8A-4147-A177-3AD203B41FA5}">
                      <a16:colId xmlns:a16="http://schemas.microsoft.com/office/drawing/2014/main" val="3611402528"/>
                    </a:ext>
                  </a:extLst>
                </a:gridCol>
              </a:tblGrid>
              <a:tr h="384503">
                <a:tc>
                  <a:txBody>
                    <a:bodyPr/>
                    <a:lstStyle/>
                    <a:p>
                      <a:pPr algn="ctr"/>
                      <a:r>
                        <a:rPr lang="es-ES" sz="1400" b="1" kern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Presentaciones</a:t>
                      </a:r>
                      <a:r>
                        <a:rPr lang="es-ES" sz="1400" kern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previas en Comités</a:t>
                      </a:r>
                      <a:endParaRPr lang="es-CO" sz="1400" kern="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calibri bold italic" panose="020F07020304040A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83733"/>
                  </a:ext>
                </a:extLst>
              </a:tr>
              <a:tr h="337410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NA</a:t>
                      </a:r>
                      <a:endParaRPr lang="es-E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171328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C5093C8-DA0A-04D9-CD8E-35CD870142B6}"/>
              </a:ext>
            </a:extLst>
          </p:cNvPr>
          <p:cNvGraphicFramePr>
            <a:graphicFrameLocks noGrp="1"/>
          </p:cNvGraphicFramePr>
          <p:nvPr/>
        </p:nvGraphicFramePr>
        <p:xfrm>
          <a:off x="232881" y="5597289"/>
          <a:ext cx="4670474" cy="66487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94535">
                  <a:extLst>
                    <a:ext uri="{9D8B030D-6E8A-4147-A177-3AD203B41FA5}">
                      <a16:colId xmlns:a16="http://schemas.microsoft.com/office/drawing/2014/main" val="2713657340"/>
                    </a:ext>
                  </a:extLst>
                </a:gridCol>
                <a:gridCol w="1109609">
                  <a:extLst>
                    <a:ext uri="{9D8B030D-6E8A-4147-A177-3AD203B41FA5}">
                      <a16:colId xmlns:a16="http://schemas.microsoft.com/office/drawing/2014/main" val="908286757"/>
                    </a:ext>
                  </a:extLst>
                </a:gridCol>
                <a:gridCol w="2766330">
                  <a:extLst>
                    <a:ext uri="{9D8B030D-6E8A-4147-A177-3AD203B41FA5}">
                      <a16:colId xmlns:a16="http://schemas.microsoft.com/office/drawing/2014/main" val="2253473994"/>
                    </a:ext>
                  </a:extLst>
                </a:gridCol>
              </a:tblGrid>
              <a:tr h="345891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Versión</a:t>
                      </a:r>
                      <a:endParaRPr lang="es-CO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Fecha</a:t>
                      </a:r>
                      <a:endParaRPr lang="es-CO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Detalle de la versión</a:t>
                      </a:r>
                      <a:endParaRPr lang="es-CO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561334"/>
                  </a:ext>
                </a:extLst>
              </a:tr>
              <a:tr h="318981">
                <a:tc>
                  <a:txBody>
                    <a:bodyPr/>
                    <a:lstStyle/>
                    <a:p>
                      <a:pPr algn="ctr"/>
                      <a:r>
                        <a:rPr lang="es-CO" sz="1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V0</a:t>
                      </a:r>
                      <a:endParaRPr lang="es-CO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14/07/2025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Versión inicial</a:t>
                      </a:r>
                      <a:endParaRPr lang="es-CO" sz="140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347071"/>
                  </a:ext>
                </a:extLst>
              </a:tr>
            </a:tbl>
          </a:graphicData>
        </a:graphic>
      </p:graphicFrame>
      <p:sp>
        <p:nvSpPr>
          <p:cNvPr id="7" name="Text 2">
            <a:extLst>
              <a:ext uri="{FF2B5EF4-FFF2-40B4-BE49-F238E27FC236}">
                <a16:creationId xmlns:a16="http://schemas.microsoft.com/office/drawing/2014/main" id="{C0B9AE54-D947-6EB9-6DC8-BAA7C5DD561A}"/>
              </a:ext>
            </a:extLst>
          </p:cNvPr>
          <p:cNvSpPr/>
          <p:nvPr/>
        </p:nvSpPr>
        <p:spPr>
          <a:xfrm>
            <a:off x="4505960" y="2916706"/>
            <a:ext cx="8138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14A1F"/>
                </a:solidFill>
              </a:rPr>
              <a:t>Presupuesto 2027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214A1F"/>
                </a:solidFill>
              </a:rPr>
              <a:t>y presupuesto de efectivo</a:t>
            </a:r>
            <a:endParaRPr lang="en-US" sz="420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60D52CE4-EE91-D014-BEFE-80421788C03B}"/>
              </a:ext>
            </a:extLst>
          </p:cNvPr>
          <p:cNvSpPr/>
          <p:nvPr/>
        </p:nvSpPr>
        <p:spPr>
          <a:xfrm>
            <a:off x="7500112" y="4712596"/>
            <a:ext cx="43870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F6F61"/>
                </a:solidFill>
              </a:rPr>
              <a:t>Capacitación para responsables de estimar y registrar flujos de ingresos y egresos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92123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generated_image_20260831122056_1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E3C">
              <a:alpha val="66000"/>
            </a:srgbClr>
          </a:solidFill>
          <a:ln w="12700">
            <a:solidFill>
              <a:srgbClr val="062E3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Shape 1"/>
          <p:cNvSpPr/>
          <p:nvPr/>
        </p:nvSpPr>
        <p:spPr>
          <a:xfrm>
            <a:off x="594360" y="676656"/>
            <a:ext cx="5577840" cy="5230368"/>
          </a:xfrm>
          <a:prstGeom prst="roundRect">
            <a:avLst/>
          </a:prstGeom>
          <a:solidFill>
            <a:srgbClr val="062E3C">
              <a:alpha val="88000"/>
            </a:srgbClr>
          </a:solidFill>
          <a:ln w="1270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 2"/>
          <p:cNvSpPr/>
          <p:nvPr/>
        </p:nvSpPr>
        <p:spPr>
          <a:xfrm>
            <a:off x="868680" y="1078992"/>
            <a:ext cx="4937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DEL PRESUPUESTO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A LA LIQUIDEZ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896112" y="260604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DDF2E7"/>
                </a:solidFill>
              </a:rPr>
              <a:t>Por qué EPM necesita dos vistas complementarias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896112" y="3401568"/>
            <a:ext cx="1920240" cy="402336"/>
          </a:xfrm>
          <a:prstGeom prst="roundRect">
            <a:avLst/>
          </a:prstGeom>
          <a:solidFill>
            <a:srgbClr val="79BE2D"/>
          </a:solidFill>
          <a:ln w="12700">
            <a:solidFill>
              <a:srgbClr val="79BE2D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8" name="Text 5"/>
          <p:cNvSpPr/>
          <p:nvPr/>
        </p:nvSpPr>
        <p:spPr>
          <a:xfrm>
            <a:off x="969264" y="3493008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AUTORIZAR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999232" y="3401568"/>
            <a:ext cx="1920240" cy="402336"/>
          </a:xfrm>
          <a:prstGeom prst="roundRect">
            <a:avLst/>
          </a:prstGeom>
          <a:solidFill>
            <a:srgbClr val="006B72"/>
          </a:solidFill>
          <a:ln w="12700">
            <a:solidFill>
              <a:srgbClr val="006B72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10" name="Text 7"/>
          <p:cNvSpPr/>
          <p:nvPr/>
        </p:nvSpPr>
        <p:spPr>
          <a:xfrm>
            <a:off x="3072384" y="3493008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PAGAR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96112" y="507492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Presentación ejecutiva | Presupuesto 2027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B3867-D271-5A45-DD78-27B775DC8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20DBDE1D-F48D-7E2D-C530-8CFEA5DD56B4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3</a:t>
            </a:fld>
            <a:endParaRPr lang="es-ES" altLang="es-CO" dirty="0"/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ADAE4883-89C2-E7A8-4D24-FED97B90B4DF}"/>
              </a:ext>
            </a:extLst>
          </p:cNvPr>
          <p:cNvSpPr/>
          <p:nvPr/>
        </p:nvSpPr>
        <p:spPr>
          <a:xfrm>
            <a:off x="385947" y="1590040"/>
            <a:ext cx="11420105" cy="3388360"/>
          </a:xfrm>
          <a:prstGeom prst="rect">
            <a:avLst/>
          </a:prstGeom>
          <a:solidFill>
            <a:srgbClr val="EAF3E6"/>
          </a:solidFill>
          <a:ln w="12700">
            <a:solidFill>
              <a:srgbClr val="EAF3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214A1F"/>
                </a:solidFill>
              </a:rPr>
              <a:t>No son dos ejercicios duplicados; son dos vistas complementarias de la misma planeación financiera.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21922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9EA8E-1922-AD4B-8704-FC5C6CCE2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4027D2B6-09A2-E2B3-5009-4BE61309A7B7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4</a:t>
            </a:fld>
            <a:endParaRPr lang="es-ES" altLang="es-CO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4B5F208A-6947-16C6-8438-97064F471A9E}"/>
              </a:ext>
            </a:extLst>
          </p:cNvPr>
          <p:cNvSpPr/>
          <p:nvPr/>
        </p:nvSpPr>
        <p:spPr>
          <a:xfrm>
            <a:off x="548640" y="4114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Objetivo de la capacitación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4FF2C2D4-2C35-5E97-4F4B-5C442F575F6A}"/>
              </a:ext>
            </a:extLst>
          </p:cNvPr>
          <p:cNvSpPr/>
          <p:nvPr/>
        </p:nvSpPr>
        <p:spPr>
          <a:xfrm>
            <a:off x="548640" y="932688"/>
            <a:ext cx="8778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F6F61"/>
                </a:solidFill>
              </a:rPr>
              <a:t>Que cada usuario entienda qué dato aporta, para qué se usa y cómo afecta la liquidez.</a:t>
            </a:r>
            <a:endParaRPr lang="en-US" sz="1350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B4DB94B1-8FDC-E544-D72E-F244DBF49137}"/>
              </a:ext>
            </a:extLst>
          </p:cNvPr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2</a:t>
            </a:r>
            <a:endParaRPr lang="en-US" sz="90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C390D244-B85B-E1B1-1997-969FE8B418DE}"/>
              </a:ext>
            </a:extLst>
          </p:cNvPr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7F61B78D-D534-ED3D-154E-DE3A32F7D47D}"/>
              </a:ext>
            </a:extLst>
          </p:cNvPr>
          <p:cNvSpPr/>
          <p:nvPr/>
        </p:nvSpPr>
        <p:spPr>
          <a:xfrm>
            <a:off x="731520" y="1600200"/>
            <a:ext cx="502920" cy="347472"/>
          </a:xfrm>
          <a:prstGeom prst="rect">
            <a:avLst/>
          </a:prstGeom>
          <a:solidFill>
            <a:srgbClr val="009B3A"/>
          </a:solidFill>
          <a:ln>
            <a:solidFill>
              <a:srgbClr val="009B3A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38B317E7-F7BE-8B8E-1482-B9478F9043B2}"/>
              </a:ext>
            </a:extLst>
          </p:cNvPr>
          <p:cNvSpPr/>
          <p:nvPr/>
        </p:nvSpPr>
        <p:spPr>
          <a:xfrm>
            <a:off x="1371600" y="1490472"/>
            <a:ext cx="4297680" cy="566928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4A1F"/>
                </a:solidFill>
              </a:rPr>
              <a:t>Diferenciar presupuesto  y presupuesto de efectivo</a:t>
            </a:r>
            <a:endParaRPr lang="en-US" sz="1900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245CEC16-1B6C-7870-120B-C0DDE3C2A2DA}"/>
              </a:ext>
            </a:extLst>
          </p:cNvPr>
          <p:cNvSpPr/>
          <p:nvPr/>
        </p:nvSpPr>
        <p:spPr>
          <a:xfrm>
            <a:off x="731520" y="2514600"/>
            <a:ext cx="502920" cy="347472"/>
          </a:xfrm>
          <a:prstGeom prst="rect">
            <a:avLst/>
          </a:prstGeom>
          <a:solidFill>
            <a:srgbClr val="009B3A"/>
          </a:solidFill>
          <a:ln>
            <a:solidFill>
              <a:srgbClr val="009B3A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765B4A79-727C-9CC9-ACE2-798362733191}"/>
              </a:ext>
            </a:extLst>
          </p:cNvPr>
          <p:cNvSpPr/>
          <p:nvPr/>
        </p:nvSpPr>
        <p:spPr>
          <a:xfrm>
            <a:off x="1371600" y="2404872"/>
            <a:ext cx="4754880" cy="566928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4A1F"/>
                </a:solidFill>
              </a:rPr>
              <a:t>Traducir registros presupuestales a entradas y salidas de caja</a:t>
            </a:r>
            <a:endParaRPr lang="en-US" sz="190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86E7B434-AE42-DC80-1B3D-D9CF318FC0D9}"/>
              </a:ext>
            </a:extLst>
          </p:cNvPr>
          <p:cNvSpPr/>
          <p:nvPr/>
        </p:nvSpPr>
        <p:spPr>
          <a:xfrm>
            <a:off x="731520" y="3429000"/>
            <a:ext cx="502920" cy="347472"/>
          </a:xfrm>
          <a:prstGeom prst="rect">
            <a:avLst/>
          </a:prstGeom>
          <a:solidFill>
            <a:srgbClr val="009B3A"/>
          </a:solidFill>
          <a:ln>
            <a:solidFill>
              <a:srgbClr val="009B3A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0936E216-C7A7-95D1-874D-1B6CDB8EB7E8}"/>
              </a:ext>
            </a:extLst>
          </p:cNvPr>
          <p:cNvSpPr/>
          <p:nvPr/>
        </p:nvSpPr>
        <p:spPr>
          <a:xfrm>
            <a:off x="1371600" y="3319272"/>
            <a:ext cx="5029200" cy="566928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4A1F"/>
                </a:solidFill>
              </a:rPr>
              <a:t>Mejorar mensualización, oportunidad, trazabilidad y calidad del dato</a:t>
            </a:r>
            <a:endParaRPr lang="en-US" sz="190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82931F47-4419-0A50-0EEB-70ADB76DE0AD}"/>
              </a:ext>
            </a:extLst>
          </p:cNvPr>
          <p:cNvSpPr/>
          <p:nvPr/>
        </p:nvSpPr>
        <p:spPr>
          <a:xfrm>
            <a:off x="7086600" y="1417320"/>
            <a:ext cx="38404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223126"/>
                </a:solidFill>
              </a:rPr>
              <a:t>La Tesorería no “recalcula” la operación de cada área: convierte la planeación y los datos registrados por ustedes en una proyección de disponibilidad de caja.</a:t>
            </a:r>
            <a:endParaRPr lang="en-US" sz="2000" dirty="0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8F046117-4C40-81D5-14A9-BC437A686E55}"/>
              </a:ext>
            </a:extLst>
          </p:cNvPr>
          <p:cNvSpPr/>
          <p:nvPr/>
        </p:nvSpPr>
        <p:spPr>
          <a:xfrm>
            <a:off x="7086600" y="4709160"/>
            <a:ext cx="3840480" cy="841248"/>
          </a:xfrm>
          <a:prstGeom prst="rect">
            <a:avLst/>
          </a:prstGeom>
          <a:solidFill>
            <a:srgbClr val="EAF3E6"/>
          </a:solidFill>
          <a:ln w="12700">
            <a:solidFill>
              <a:srgbClr val="EAF3E6"/>
            </a:solidFill>
          </a:ln>
        </p:spPr>
        <p:txBody>
          <a:bodyPr wrap="square" lIns="1524" tIns="1524" rIns="1524" bIns="1524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214A1F"/>
                </a:solidFill>
              </a:rPr>
              <a:t>Una fecha mal mensualizada puede no cambiar el presupuesto fiscal anual, pero sí puede cambiar una decisión de financiación, inversión o pago.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398809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E38BA-AFBB-9678-297F-9AA18E3B4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138C931C-DAE9-D962-5EB6-BEFDDAA8F0C2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5</a:t>
            </a:fld>
            <a:endParaRPr lang="es-ES" altLang="es-CO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5A0A4497-66CD-1B81-88AF-2F5A8F1677AF}"/>
              </a:ext>
            </a:extLst>
          </p:cNvPr>
          <p:cNvSpPr/>
          <p:nvPr/>
        </p:nvSpPr>
        <p:spPr>
          <a:xfrm>
            <a:off x="502920" y="34747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La idea que debe quedar clara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F5E27D6A-3FEA-E6FB-833E-5037DF0C4083}"/>
              </a:ext>
            </a:extLst>
          </p:cNvPr>
          <p:cNvSpPr/>
          <p:nvPr/>
        </p:nvSpPr>
        <p:spPr>
          <a:xfrm>
            <a:off x="521208" y="896112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7773"/>
                </a:solidFill>
              </a:rPr>
              <a:t>Dos preguntas distintas para una misma decisión empresarial.</a:t>
            </a:r>
            <a:endParaRPr lang="en-US" sz="1300" dirty="0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4221B94C-1250-F9CB-EDD1-4D07A7CEE051}"/>
              </a:ext>
            </a:extLst>
          </p:cNvPr>
          <p:cNvSpPr/>
          <p:nvPr/>
        </p:nvSpPr>
        <p:spPr>
          <a:xfrm>
            <a:off x="640080" y="1417320"/>
            <a:ext cx="443484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4DE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2665264F-78BB-5E44-972D-BAF735CC40EF}"/>
              </a:ext>
            </a:extLst>
          </p:cNvPr>
          <p:cNvSpPr/>
          <p:nvPr/>
        </p:nvSpPr>
        <p:spPr>
          <a:xfrm>
            <a:off x="640080" y="1417320"/>
            <a:ext cx="109728" cy="3474720"/>
          </a:xfrm>
          <a:prstGeom prst="rect">
            <a:avLst/>
          </a:prstGeom>
          <a:solidFill>
            <a:srgbClr val="007A4D"/>
          </a:solidFill>
          <a:ln w="12700">
            <a:solidFill>
              <a:srgbClr val="007A4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5EC7B9C1-0E17-5044-E25B-1A07FE9ABCBB}"/>
              </a:ext>
            </a:extLst>
          </p:cNvPr>
          <p:cNvSpPr/>
          <p:nvPr/>
        </p:nvSpPr>
        <p:spPr>
          <a:xfrm>
            <a:off x="896112" y="1627632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73B4C"/>
                </a:solidFill>
              </a:rPr>
              <a:t>Presupuesto aprobado</a:t>
            </a:r>
            <a:endParaRPr lang="en-US" sz="20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9ECCCEE7-64FC-C166-0D8E-7B50FDE25E14}"/>
              </a:ext>
            </a:extLst>
          </p:cNvPr>
          <p:cNvSpPr/>
          <p:nvPr/>
        </p:nvSpPr>
        <p:spPr>
          <a:xfrm>
            <a:off x="932688" y="2194560"/>
            <a:ext cx="3904488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¿QUÉ se autoriza?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¿CUÁNTO se asigna?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¿Con qué estructura se controla?</a:t>
            </a:r>
            <a:endParaRPr lang="en-US" sz="2000" dirty="0"/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640FE44A-29B5-0D46-81C6-D3F58B16B618}"/>
              </a:ext>
            </a:extLst>
          </p:cNvPr>
          <p:cNvSpPr/>
          <p:nvPr/>
        </p:nvSpPr>
        <p:spPr>
          <a:xfrm>
            <a:off x="7114032" y="1417320"/>
            <a:ext cx="443484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4DE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7C4C50B4-9296-5B1B-6B00-98555D3F9413}"/>
              </a:ext>
            </a:extLst>
          </p:cNvPr>
          <p:cNvSpPr/>
          <p:nvPr/>
        </p:nvSpPr>
        <p:spPr>
          <a:xfrm>
            <a:off x="7114032" y="1417320"/>
            <a:ext cx="109728" cy="3474720"/>
          </a:xfrm>
          <a:prstGeom prst="rect">
            <a:avLst/>
          </a:prstGeom>
          <a:solidFill>
            <a:srgbClr val="006B72"/>
          </a:solidFill>
          <a:ln w="12700">
            <a:solidFill>
              <a:srgbClr val="006B7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9D4A6051-7F77-D9C9-6523-30425F7CDC18}"/>
              </a:ext>
            </a:extLst>
          </p:cNvPr>
          <p:cNvSpPr/>
          <p:nvPr/>
        </p:nvSpPr>
        <p:spPr>
          <a:xfrm>
            <a:off x="7370064" y="1627632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73B4C"/>
                </a:solidFill>
              </a:rPr>
              <a:t>Presupuesto de efectivo</a:t>
            </a:r>
            <a:endParaRPr lang="en-US" sz="2000" dirty="0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75429D0D-20FC-2B07-012F-A9E5CB404483}"/>
              </a:ext>
            </a:extLst>
          </p:cNvPr>
          <p:cNvSpPr/>
          <p:nvPr/>
        </p:nvSpPr>
        <p:spPr>
          <a:xfrm>
            <a:off x="7406640" y="2194560"/>
            <a:ext cx="3904488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¿CUÁNDO entra o sale el dinero?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¿Habrá caja suficiente?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¿Se </a:t>
            </a:r>
            <a:r>
              <a:rPr lang="en-US" sz="2400" dirty="0">
                <a:solidFill>
                  <a:srgbClr val="173042"/>
                </a:solidFill>
              </a:rPr>
              <a:t>requiere</a:t>
            </a:r>
            <a:r>
              <a:rPr lang="en-US" sz="2000" dirty="0">
                <a:solidFill>
                  <a:srgbClr val="173042"/>
                </a:solidFill>
              </a:rPr>
              <a:t> invertir o financiar?</a:t>
            </a:r>
            <a:endParaRPr lang="en-US" sz="2000" dirty="0"/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AFB2D97A-DF3B-FA65-D606-1D584F3DFCEF}"/>
              </a:ext>
            </a:extLst>
          </p:cNvPr>
          <p:cNvSpPr/>
          <p:nvPr/>
        </p:nvSpPr>
        <p:spPr>
          <a:xfrm>
            <a:off x="5257800" y="2265426"/>
            <a:ext cx="1860804" cy="1110996"/>
          </a:xfrm>
          <a:prstGeom prst="chevron">
            <a:avLst/>
          </a:prstGeom>
          <a:solidFill>
            <a:srgbClr val="79BE2D"/>
          </a:solidFill>
          <a:ln w="12700">
            <a:solidFill>
              <a:srgbClr val="79BE2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7211DCC4-7B41-558C-C2B7-1179CD6512B9}"/>
              </a:ext>
            </a:extLst>
          </p:cNvPr>
          <p:cNvSpPr/>
          <p:nvPr/>
        </p:nvSpPr>
        <p:spPr>
          <a:xfrm>
            <a:off x="5696712" y="2580894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MISMA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DECISIÓN</a:t>
            </a:r>
            <a:endParaRPr lang="en-US" sz="1500" dirty="0"/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4F42F83A-49BA-77E2-4197-F1C65A06F1A8}"/>
              </a:ext>
            </a:extLst>
          </p:cNvPr>
          <p:cNvSpPr/>
          <p:nvPr/>
        </p:nvSpPr>
        <p:spPr>
          <a:xfrm>
            <a:off x="1874520" y="5257800"/>
            <a:ext cx="8458200" cy="658368"/>
          </a:xfrm>
          <a:prstGeom prst="roundRect">
            <a:avLst/>
          </a:prstGeom>
          <a:solidFill>
            <a:srgbClr val="073B4C"/>
          </a:solidFill>
          <a:ln w="12700">
            <a:solidFill>
              <a:srgbClr val="073B4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5206D5B2-F754-3CF2-BDA5-BFD665E15B9B}"/>
              </a:ext>
            </a:extLst>
          </p:cNvPr>
          <p:cNvSpPr/>
          <p:nvPr/>
        </p:nvSpPr>
        <p:spPr>
          <a:xfrm>
            <a:off x="2103120" y="5449824"/>
            <a:ext cx="8001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Aprobación presupuestal ≠ disponibilidad inmediata de caja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3084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76D24-679B-2022-CC29-A2CA1C293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941CFA7D-40AF-6028-BA02-D45F2703F4B2}"/>
              </a:ext>
            </a:extLst>
          </p:cNvPr>
          <p:cNvSpPr/>
          <p:nvPr/>
        </p:nvSpPr>
        <p:spPr>
          <a:xfrm>
            <a:off x="521208" y="896112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7773"/>
                </a:solidFill>
              </a:rPr>
              <a:t>La conexión se entiende mejor siguiendo el recorrido del hecho económico.</a:t>
            </a:r>
            <a:endParaRPr lang="en-US" sz="1300" dirty="0"/>
          </a:p>
        </p:txBody>
      </p:sp>
      <p:pic>
        <p:nvPicPr>
          <p:cNvPr id="8" name="Image 0" descr="/home/oai/share/generated_image_20260831122056_2.png">
            <a:extLst>
              <a:ext uri="{FF2B5EF4-FFF2-40B4-BE49-F238E27FC236}">
                <a16:creationId xmlns:a16="http://schemas.microsoft.com/office/drawing/2014/main" id="{117220EB-D6F0-6294-B4D8-8B9D1AE51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818" y="1225296"/>
            <a:ext cx="7927848" cy="5285232"/>
          </a:xfrm>
          <a:prstGeom prst="rect">
            <a:avLst/>
          </a:prstGeom>
        </p:spPr>
      </p:pic>
      <p:sp>
        <p:nvSpPr>
          <p:cNvPr id="12" name="Text 0">
            <a:extLst>
              <a:ext uri="{FF2B5EF4-FFF2-40B4-BE49-F238E27FC236}">
                <a16:creationId xmlns:a16="http://schemas.microsoft.com/office/drawing/2014/main" id="{8AC6FB02-FD85-6B3D-AA5C-0AD174202B9F}"/>
              </a:ext>
            </a:extLst>
          </p:cNvPr>
          <p:cNvSpPr/>
          <p:nvPr/>
        </p:nvSpPr>
        <p:spPr>
          <a:xfrm>
            <a:off x="502920" y="34747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Una historia simple: del plan al dinero</a:t>
            </a:r>
            <a:endParaRPr lang="en-US" sz="2700" dirty="0">
              <a:solidFill>
                <a:srgbClr val="7AD4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1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A0868-6560-1B13-EA05-DBA8DCF5B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3B9D0D99-D05F-3DD9-8BDC-0A170D6F1929}"/>
              </a:ext>
            </a:extLst>
          </p:cNvPr>
          <p:cNvSpPr/>
          <p:nvPr/>
        </p:nvSpPr>
        <p:spPr>
          <a:xfrm>
            <a:off x="502920" y="34747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No son duplicados: cambian la pregunta, el evento y el resultado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948EB584-E76F-5FA7-4D7E-86396BA39851}"/>
              </a:ext>
            </a:extLst>
          </p:cNvPr>
          <p:cNvSpPr/>
          <p:nvPr/>
        </p:nvSpPr>
        <p:spPr>
          <a:xfrm>
            <a:off x="502920" y="800100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7773"/>
                </a:solidFill>
              </a:rPr>
              <a:t>Comparación funcional en cinco dimensiones.</a:t>
            </a:r>
            <a:endParaRPr lang="en-US" sz="1300" dirty="0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E19C117E-733B-CCB5-E32B-F661DE4548DB}"/>
              </a:ext>
            </a:extLst>
          </p:cNvPr>
          <p:cNvSpPr/>
          <p:nvPr/>
        </p:nvSpPr>
        <p:spPr>
          <a:xfrm>
            <a:off x="594360" y="1143000"/>
            <a:ext cx="10972800" cy="493776"/>
          </a:xfrm>
          <a:prstGeom prst="roundRect">
            <a:avLst/>
          </a:prstGeom>
          <a:solidFill>
            <a:srgbClr val="073B4C"/>
          </a:solidFill>
          <a:ln w="12700">
            <a:solidFill>
              <a:srgbClr val="073B4C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7B5B7339-85E6-79B2-46B8-5F3F0C014257}"/>
              </a:ext>
            </a:extLst>
          </p:cNvPr>
          <p:cNvSpPr/>
          <p:nvPr/>
        </p:nvSpPr>
        <p:spPr>
          <a:xfrm>
            <a:off x="777240" y="129844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</a:rPr>
              <a:t>DIMENSIÓN</a:t>
            </a:r>
            <a:endParaRPr lang="en-US" sz="2000" dirty="0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B13D833B-D8D7-6D10-B99B-2AA404D9017A}"/>
              </a:ext>
            </a:extLst>
          </p:cNvPr>
          <p:cNvSpPr/>
          <p:nvPr/>
        </p:nvSpPr>
        <p:spPr>
          <a:xfrm>
            <a:off x="3246120" y="1298448"/>
            <a:ext cx="3703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PRESUPUESTO APROBADO</a:t>
            </a:r>
            <a:endParaRPr lang="en-US" sz="200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3DB899DD-6E4E-8A6E-2113-E46F51DA3AE6}"/>
              </a:ext>
            </a:extLst>
          </p:cNvPr>
          <p:cNvSpPr/>
          <p:nvPr/>
        </p:nvSpPr>
        <p:spPr>
          <a:xfrm>
            <a:off x="7360920" y="1298448"/>
            <a:ext cx="3703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PRESUPUESTO DE EFECTIVO</a:t>
            </a:r>
            <a:endParaRPr lang="en-US" sz="2000" dirty="0"/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B07CF5EA-B275-DE28-1DB5-2D955029E606}"/>
              </a:ext>
            </a:extLst>
          </p:cNvPr>
          <p:cNvSpPr/>
          <p:nvPr/>
        </p:nvSpPr>
        <p:spPr>
          <a:xfrm>
            <a:off x="594360" y="1719072"/>
            <a:ext cx="10972800" cy="6675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7E2"/>
            </a:solidFill>
            <a:prstDash val="solid"/>
          </a:ln>
        </p:spPr>
        <p:txBody>
          <a:bodyPr/>
          <a:lstStyle/>
          <a:p>
            <a:endParaRPr lang="es-CO" sz="3200"/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F16406C2-6682-DBF0-98D8-198F3E1CB9B3}"/>
              </a:ext>
            </a:extLst>
          </p:cNvPr>
          <p:cNvSpPr/>
          <p:nvPr/>
        </p:nvSpPr>
        <p:spPr>
          <a:xfrm>
            <a:off x="804672" y="192024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73B4C"/>
                </a:solidFill>
              </a:rPr>
              <a:t>Pregunta</a:t>
            </a:r>
            <a:endParaRPr lang="en-US" sz="2400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BC5A22D8-4D1C-AB20-D4AD-C0D4623EA2D7}"/>
              </a:ext>
            </a:extLst>
          </p:cNvPr>
          <p:cNvSpPr/>
          <p:nvPr/>
        </p:nvSpPr>
        <p:spPr>
          <a:xfrm>
            <a:off x="2971800" y="1874520"/>
            <a:ext cx="3794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042"/>
                </a:solidFill>
              </a:rPr>
              <a:t>¿Qué y cuánto se autoriza?</a:t>
            </a:r>
            <a:endParaRPr lang="en-US" sz="2000" dirty="0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029B7CE0-13F0-8D23-A039-82A58236E8CB}"/>
              </a:ext>
            </a:extLst>
          </p:cNvPr>
          <p:cNvSpPr/>
          <p:nvPr/>
        </p:nvSpPr>
        <p:spPr>
          <a:xfrm>
            <a:off x="7114032" y="1874520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042"/>
                </a:solidFill>
              </a:rPr>
              <a:t>¿Cuándo entra o sale el dinero?</a:t>
            </a:r>
            <a:endParaRPr lang="en-US" sz="2000" dirty="0"/>
          </a:p>
        </p:txBody>
      </p:sp>
      <p:sp>
        <p:nvSpPr>
          <p:cNvPr id="26" name="Shape 10">
            <a:extLst>
              <a:ext uri="{FF2B5EF4-FFF2-40B4-BE49-F238E27FC236}">
                <a16:creationId xmlns:a16="http://schemas.microsoft.com/office/drawing/2014/main" id="{A1C9F047-A8AA-DD23-5C13-DF2ABF3D8D8D}"/>
              </a:ext>
            </a:extLst>
          </p:cNvPr>
          <p:cNvSpPr/>
          <p:nvPr/>
        </p:nvSpPr>
        <p:spPr>
          <a:xfrm>
            <a:off x="594360" y="2551176"/>
            <a:ext cx="10972800" cy="667512"/>
          </a:xfrm>
          <a:prstGeom prst="roundRect">
            <a:avLst/>
          </a:prstGeom>
          <a:solidFill>
            <a:srgbClr val="F2F7F4"/>
          </a:solidFill>
          <a:ln w="12700">
            <a:solidFill>
              <a:srgbClr val="DCE7E2"/>
            </a:solidFill>
            <a:prstDash val="solid"/>
          </a:ln>
        </p:spPr>
        <p:txBody>
          <a:bodyPr/>
          <a:lstStyle/>
          <a:p>
            <a:endParaRPr lang="es-CO" sz="320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F8DD8F37-55DC-16BF-2575-2ABF6C748581}"/>
              </a:ext>
            </a:extLst>
          </p:cNvPr>
          <p:cNvSpPr/>
          <p:nvPr/>
        </p:nvSpPr>
        <p:spPr>
          <a:xfrm>
            <a:off x="804672" y="2752344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73B4C"/>
                </a:solidFill>
              </a:rPr>
              <a:t>Evento</a:t>
            </a:r>
            <a:endParaRPr lang="en-US" sz="2400" dirty="0"/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AEC543B4-60B9-012F-2B7D-773F96B6C732}"/>
              </a:ext>
            </a:extLst>
          </p:cNvPr>
          <p:cNvSpPr/>
          <p:nvPr/>
        </p:nvSpPr>
        <p:spPr>
          <a:xfrm>
            <a:off x="2971800" y="2706624"/>
            <a:ext cx="3794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042"/>
                </a:solidFill>
              </a:rPr>
              <a:t>Apropiación, reserva y compromiso</a:t>
            </a:r>
            <a:endParaRPr lang="en-US" sz="2000" dirty="0"/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21B120F3-39E1-D736-4BA7-1B1C2A110601}"/>
              </a:ext>
            </a:extLst>
          </p:cNvPr>
          <p:cNvSpPr/>
          <p:nvPr/>
        </p:nvSpPr>
        <p:spPr>
          <a:xfrm>
            <a:off x="7114032" y="2706624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042"/>
                </a:solidFill>
              </a:rPr>
              <a:t>Recaudo, pago, desembolso y saldo</a:t>
            </a:r>
            <a:endParaRPr lang="en-US" sz="2000" dirty="0"/>
          </a:p>
        </p:txBody>
      </p:sp>
      <p:sp>
        <p:nvSpPr>
          <p:cNvPr id="34" name="Shape 14">
            <a:extLst>
              <a:ext uri="{FF2B5EF4-FFF2-40B4-BE49-F238E27FC236}">
                <a16:creationId xmlns:a16="http://schemas.microsoft.com/office/drawing/2014/main" id="{F82E9E7A-5F0E-377F-7267-02BDEE2F22D4}"/>
              </a:ext>
            </a:extLst>
          </p:cNvPr>
          <p:cNvSpPr/>
          <p:nvPr/>
        </p:nvSpPr>
        <p:spPr>
          <a:xfrm>
            <a:off x="594360" y="3383280"/>
            <a:ext cx="10972800" cy="6675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7E2"/>
            </a:solidFill>
            <a:prstDash val="solid"/>
          </a:ln>
        </p:spPr>
        <p:txBody>
          <a:bodyPr/>
          <a:lstStyle/>
          <a:p>
            <a:endParaRPr lang="es-CO" sz="3200"/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2B4E7EA7-CD69-F3E6-4556-BCE8590394FF}"/>
              </a:ext>
            </a:extLst>
          </p:cNvPr>
          <p:cNvSpPr/>
          <p:nvPr/>
        </p:nvSpPr>
        <p:spPr>
          <a:xfrm>
            <a:off x="804672" y="3584448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73B4C"/>
                </a:solidFill>
              </a:rPr>
              <a:t>Tiempo</a:t>
            </a:r>
            <a:endParaRPr lang="en-US" sz="2400" dirty="0"/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387A3867-0E9A-699E-EF7B-E88D0675D855}"/>
              </a:ext>
            </a:extLst>
          </p:cNvPr>
          <p:cNvSpPr/>
          <p:nvPr/>
        </p:nvSpPr>
        <p:spPr>
          <a:xfrm>
            <a:off x="2971800" y="3538728"/>
            <a:ext cx="3794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042"/>
                </a:solidFill>
              </a:rPr>
              <a:t>Vigencia fiscal y vigencias futuras</a:t>
            </a:r>
            <a:endParaRPr lang="en-US" sz="2000" dirty="0"/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947987E6-3619-CB3A-4B30-700438C64C5D}"/>
              </a:ext>
            </a:extLst>
          </p:cNvPr>
          <p:cNvSpPr/>
          <p:nvPr/>
        </p:nvSpPr>
        <p:spPr>
          <a:xfrm>
            <a:off x="7114032" y="3538728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042"/>
                </a:solidFill>
              </a:rPr>
              <a:t>Horizonte móvil de 365 días</a:t>
            </a:r>
            <a:endParaRPr lang="en-US" sz="2000" dirty="0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FE126A75-8831-0A80-B733-8BC1965BAA3E}"/>
              </a:ext>
            </a:extLst>
          </p:cNvPr>
          <p:cNvSpPr/>
          <p:nvPr/>
        </p:nvSpPr>
        <p:spPr>
          <a:xfrm>
            <a:off x="594360" y="4215384"/>
            <a:ext cx="10972800" cy="667512"/>
          </a:xfrm>
          <a:prstGeom prst="roundRect">
            <a:avLst/>
          </a:prstGeom>
          <a:solidFill>
            <a:srgbClr val="F2F7F4"/>
          </a:solidFill>
          <a:ln w="12700">
            <a:solidFill>
              <a:srgbClr val="DCE7E2"/>
            </a:solidFill>
            <a:prstDash val="solid"/>
          </a:ln>
        </p:spPr>
        <p:txBody>
          <a:bodyPr/>
          <a:lstStyle/>
          <a:p>
            <a:endParaRPr lang="es-CO" sz="3200"/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E98CC24B-9827-4C2C-1A4A-61DA04FF1901}"/>
              </a:ext>
            </a:extLst>
          </p:cNvPr>
          <p:cNvSpPr/>
          <p:nvPr/>
        </p:nvSpPr>
        <p:spPr>
          <a:xfrm>
            <a:off x="804672" y="441655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73B4C"/>
                </a:solidFill>
              </a:rPr>
              <a:t>Sistema</a:t>
            </a:r>
            <a:endParaRPr lang="en-US" sz="2400" dirty="0"/>
          </a:p>
        </p:txBody>
      </p:sp>
      <p:sp>
        <p:nvSpPr>
          <p:cNvPr id="46" name="Text 20">
            <a:extLst>
              <a:ext uri="{FF2B5EF4-FFF2-40B4-BE49-F238E27FC236}">
                <a16:creationId xmlns:a16="http://schemas.microsoft.com/office/drawing/2014/main" id="{5469CE50-9159-FC70-108A-7E5B4B47D706}"/>
              </a:ext>
            </a:extLst>
          </p:cNvPr>
          <p:cNvSpPr/>
          <p:nvPr/>
        </p:nvSpPr>
        <p:spPr>
          <a:xfrm>
            <a:off x="2971800" y="4370832"/>
            <a:ext cx="3794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042"/>
                </a:solidFill>
              </a:rPr>
              <a:t>Planea y Prioriza + SAP FM</a:t>
            </a:r>
            <a:endParaRPr lang="en-US" sz="2000" dirty="0"/>
          </a:p>
        </p:txBody>
      </p:sp>
      <p:sp>
        <p:nvSpPr>
          <p:cNvPr id="48" name="Text 21">
            <a:extLst>
              <a:ext uri="{FF2B5EF4-FFF2-40B4-BE49-F238E27FC236}">
                <a16:creationId xmlns:a16="http://schemas.microsoft.com/office/drawing/2014/main" id="{52480D24-008E-2609-9D35-7086879B7FEF}"/>
              </a:ext>
            </a:extLst>
          </p:cNvPr>
          <p:cNvSpPr/>
          <p:nvPr/>
        </p:nvSpPr>
        <p:spPr>
          <a:xfrm>
            <a:off x="7114032" y="4370832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042"/>
                </a:solidFill>
              </a:rPr>
              <a:t>One Exposure + CLM + Memo Records</a:t>
            </a:r>
            <a:endParaRPr lang="en-US" sz="2000" dirty="0"/>
          </a:p>
        </p:txBody>
      </p:sp>
      <p:sp>
        <p:nvSpPr>
          <p:cNvPr id="50" name="Shape 22">
            <a:extLst>
              <a:ext uri="{FF2B5EF4-FFF2-40B4-BE49-F238E27FC236}">
                <a16:creationId xmlns:a16="http://schemas.microsoft.com/office/drawing/2014/main" id="{92C67618-2392-9F09-25C3-1E58C4DFF9E4}"/>
              </a:ext>
            </a:extLst>
          </p:cNvPr>
          <p:cNvSpPr/>
          <p:nvPr/>
        </p:nvSpPr>
        <p:spPr>
          <a:xfrm>
            <a:off x="594360" y="5047488"/>
            <a:ext cx="10972800" cy="6675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7E2"/>
            </a:solidFill>
            <a:prstDash val="solid"/>
          </a:ln>
        </p:spPr>
        <p:txBody>
          <a:bodyPr/>
          <a:lstStyle/>
          <a:p>
            <a:endParaRPr lang="es-CO" sz="3200"/>
          </a:p>
        </p:txBody>
      </p:sp>
      <p:sp>
        <p:nvSpPr>
          <p:cNvPr id="52" name="Text 23">
            <a:extLst>
              <a:ext uri="{FF2B5EF4-FFF2-40B4-BE49-F238E27FC236}">
                <a16:creationId xmlns:a16="http://schemas.microsoft.com/office/drawing/2014/main" id="{A1549190-1E8D-52E7-6F10-6B2D9FB0AC7F}"/>
              </a:ext>
            </a:extLst>
          </p:cNvPr>
          <p:cNvSpPr/>
          <p:nvPr/>
        </p:nvSpPr>
        <p:spPr>
          <a:xfrm>
            <a:off x="804672" y="5248656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73B4C"/>
                </a:solidFill>
              </a:rPr>
              <a:t>Resultado</a:t>
            </a:r>
            <a:endParaRPr lang="en-US" sz="2400" dirty="0"/>
          </a:p>
        </p:txBody>
      </p:sp>
      <p:sp>
        <p:nvSpPr>
          <p:cNvPr id="54" name="Text 24">
            <a:extLst>
              <a:ext uri="{FF2B5EF4-FFF2-40B4-BE49-F238E27FC236}">
                <a16:creationId xmlns:a16="http://schemas.microsoft.com/office/drawing/2014/main" id="{FFF210DD-7DA5-11FC-C3DB-40A6F86168CD}"/>
              </a:ext>
            </a:extLst>
          </p:cNvPr>
          <p:cNvSpPr/>
          <p:nvPr/>
        </p:nvSpPr>
        <p:spPr>
          <a:xfrm>
            <a:off x="2971800" y="5202936"/>
            <a:ext cx="3794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042"/>
                </a:solidFill>
              </a:rPr>
              <a:t>Capacidad legal y administrativa</a:t>
            </a:r>
            <a:endParaRPr lang="en-US" sz="2000" dirty="0"/>
          </a:p>
        </p:txBody>
      </p:sp>
      <p:sp>
        <p:nvSpPr>
          <p:cNvPr id="56" name="Text 25">
            <a:extLst>
              <a:ext uri="{FF2B5EF4-FFF2-40B4-BE49-F238E27FC236}">
                <a16:creationId xmlns:a16="http://schemas.microsoft.com/office/drawing/2014/main" id="{9CC5F3D8-B733-B0BD-6803-C35218139F64}"/>
              </a:ext>
            </a:extLst>
          </p:cNvPr>
          <p:cNvSpPr/>
          <p:nvPr/>
        </p:nvSpPr>
        <p:spPr>
          <a:xfrm>
            <a:off x="7114032" y="5202936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3042"/>
                </a:solidFill>
              </a:rPr>
              <a:t>Capacidad financiera y liquidez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64290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DD5D4-5A7B-E2D3-5EB4-F24725A69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3BFF7C6A-4CF5-ABC4-D0F1-513EC1130870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8</a:t>
            </a:fld>
            <a:endParaRPr lang="es-ES" altLang="es-CO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8D3217F7-C74C-49F1-CE49-824DF8E22DFE}"/>
              </a:ext>
            </a:extLst>
          </p:cNvPr>
          <p:cNvSpPr/>
          <p:nvPr/>
        </p:nvSpPr>
        <p:spPr>
          <a:xfrm>
            <a:off x="548640" y="4114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700" b="1" dirty="0">
                <a:solidFill>
                  <a:srgbClr val="7AD400"/>
                </a:solidFill>
              </a:rPr>
              <a:t>¿Por qué se hacen dos presupuestos?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92A5B524-7D64-4EBF-F663-212C95691ACB}"/>
              </a:ext>
            </a:extLst>
          </p:cNvPr>
          <p:cNvSpPr/>
          <p:nvPr/>
        </p:nvSpPr>
        <p:spPr>
          <a:xfrm>
            <a:off x="548640" y="932688"/>
            <a:ext cx="8778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F6F61"/>
                </a:solidFill>
              </a:rPr>
              <a:t>Porque la organización necesita responder dos preguntas distintas.</a:t>
            </a:r>
            <a:endParaRPr lang="en-US" sz="1350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A6840217-252D-A71F-08B8-413DC54904B3}"/>
              </a:ext>
            </a:extLst>
          </p:cNvPr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3</a:t>
            </a:r>
            <a:endParaRPr lang="en-US" sz="90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C179222D-9304-B548-C3F3-CF3BF1EA20D1}"/>
              </a:ext>
            </a:extLst>
          </p:cNvPr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D1C52961-8EB3-78C7-1B1A-C12520253509}"/>
              </a:ext>
            </a:extLst>
          </p:cNvPr>
          <p:cNvSpPr/>
          <p:nvPr/>
        </p:nvSpPr>
        <p:spPr>
          <a:xfrm>
            <a:off x="685800" y="1481328"/>
            <a:ext cx="4389120" cy="4572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14A1F"/>
                </a:solidFill>
              </a:rPr>
              <a:t>Presupuesto anual</a:t>
            </a:r>
            <a:endParaRPr lang="en-US" sz="24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0EFB3C99-34E8-C6C3-7B5C-7915C1808F1C}"/>
              </a:ext>
            </a:extLst>
          </p:cNvPr>
          <p:cNvSpPr/>
          <p:nvPr/>
        </p:nvSpPr>
        <p:spPr>
          <a:xfrm>
            <a:off x="777240" y="2148840"/>
            <a:ext cx="41148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14A1F"/>
                </a:solidFill>
              </a:rPr>
              <a:t>¿Cuánto se autoriza, compromete y ejecuta en la vigencia?</a:t>
            </a:r>
            <a:endParaRPr lang="en-US" sz="2600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FE3865F0-CC41-0884-1677-C3A68169DF73}"/>
              </a:ext>
            </a:extLst>
          </p:cNvPr>
          <p:cNvSpPr/>
          <p:nvPr/>
        </p:nvSpPr>
        <p:spPr>
          <a:xfrm>
            <a:off x="914400" y="3520440"/>
            <a:ext cx="3840480" cy="73152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F6F61"/>
                </a:solidFill>
              </a:rPr>
              <a:t>Énfasis: legal, contractual, contable, topes y llave presupuestal.</a:t>
            </a:r>
            <a:endParaRPr lang="en-US" sz="1600" dirty="0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18CB8A6F-EB23-4EB0-4B4C-C3CB5EA3A2AB}"/>
              </a:ext>
            </a:extLst>
          </p:cNvPr>
          <p:cNvSpPr/>
          <p:nvPr/>
        </p:nvSpPr>
        <p:spPr>
          <a:xfrm>
            <a:off x="6099048" y="1417320"/>
            <a:ext cx="0" cy="4343400"/>
          </a:xfrm>
          <a:prstGeom prst="line">
            <a:avLst/>
          </a:prstGeom>
          <a:noFill/>
          <a:ln w="12700">
            <a:solidFill>
              <a:srgbClr val="CCD7C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C3E1E8CB-D40E-9444-AA11-D260B9700048}"/>
              </a:ext>
            </a:extLst>
          </p:cNvPr>
          <p:cNvSpPr/>
          <p:nvPr/>
        </p:nvSpPr>
        <p:spPr>
          <a:xfrm>
            <a:off x="7040880" y="1481328"/>
            <a:ext cx="4389120" cy="4572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14A1F"/>
                </a:solidFill>
              </a:rPr>
              <a:t>Presupuesto de efectivo</a:t>
            </a:r>
            <a:endParaRPr lang="en-US" sz="2400" dirty="0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5CD8CAE2-A373-059D-F764-2E8B1CE258EF}"/>
              </a:ext>
            </a:extLst>
          </p:cNvPr>
          <p:cNvSpPr/>
          <p:nvPr/>
        </p:nvSpPr>
        <p:spPr>
          <a:xfrm>
            <a:off x="7178040" y="2148840"/>
            <a:ext cx="41148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14A1F"/>
                </a:solidFill>
              </a:rPr>
              <a:t>¿Cuándo entra y sale el dinero de caja?</a:t>
            </a:r>
            <a:endParaRPr lang="en-US" sz="260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3758321B-5625-F8FD-4144-2E4AC4BBBC02}"/>
              </a:ext>
            </a:extLst>
          </p:cNvPr>
          <p:cNvSpPr/>
          <p:nvPr/>
        </p:nvSpPr>
        <p:spPr>
          <a:xfrm>
            <a:off x="7315200" y="3520440"/>
            <a:ext cx="3840480" cy="73152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F6F61"/>
                </a:solidFill>
              </a:rPr>
              <a:t>Énfasis: calendario de recaudos, pagos, saldos, liquidez y decisiones de tesorería.</a:t>
            </a:r>
            <a:endParaRPr lang="en-US" sz="1600" dirty="0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D69CF9B1-9F1E-A5D5-13ED-736C2B288DCF}"/>
              </a:ext>
            </a:extLst>
          </p:cNvPr>
          <p:cNvSpPr/>
          <p:nvPr/>
        </p:nvSpPr>
        <p:spPr>
          <a:xfrm>
            <a:off x="2468880" y="5074920"/>
            <a:ext cx="7223760" cy="502920"/>
          </a:xfrm>
          <a:prstGeom prst="rect">
            <a:avLst/>
          </a:prstGeom>
          <a:solidFill>
            <a:srgbClr val="009B3A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No compiten: el presupuesto controla la autorización; el presupuesto de </a:t>
            </a:r>
            <a:r>
              <a:rPr lang="en-US" sz="2000" b="1" dirty="0" err="1">
                <a:solidFill>
                  <a:srgbClr val="FFFFFF"/>
                </a:solidFill>
              </a:rPr>
              <a:t>efectivo</a:t>
            </a:r>
            <a:r>
              <a:rPr lang="en-US" sz="2000" b="1" dirty="0">
                <a:solidFill>
                  <a:srgbClr val="FFFFFF"/>
                </a:solidFill>
              </a:rPr>
              <a:t> anticipa la disponibilidad.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71723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700" b="1" dirty="0">
                <a:solidFill>
                  <a:srgbClr val="7AD400"/>
                </a:solidFill>
              </a:rPr>
              <a:t>Presupuesto : autorización y control de ejecución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8778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F6F61"/>
                </a:solidFill>
              </a:rPr>
              <a:t>Es la base para registrar, aprobar, comprometer y soportar la ejecución presupuestal.</a:t>
            </a:r>
            <a:endParaRPr lang="en-US" sz="1350" dirty="0"/>
          </a:p>
        </p:txBody>
      </p:sp>
      <p:pic>
        <p:nvPicPr>
          <p:cNvPr id="4" name="Image 0" descr="/mnt/data/epm_logo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632" y="201168"/>
            <a:ext cx="1051560" cy="4663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4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8580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09B3A"/>
                </a:solidFill>
              </a:rPr>
              <a:t>Lo que controla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85800" y="1938528"/>
            <a:ext cx="35204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Topes financieros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Cuenta mayor -&gt; POSPRE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PEP / Fondo / Centro gestor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Efectivo vs no efectivo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452628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09B3A"/>
                </a:solidFill>
              </a:rPr>
              <a:t>Lo que habilita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4526280" y="1938528"/>
            <a:ext cx="352044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Reservas presupuestales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Contratos y vigencias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Certificación de recursos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Seguimiento legal / FM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366760" y="1417320"/>
            <a:ext cx="3291840" cy="41148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09B3A"/>
                </a:solidFill>
              </a:rPr>
              <a:t>Lo que exige al usuario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8366760" y="1938528"/>
            <a:ext cx="315468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Cuenta correcta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Modelo correcto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Valor completo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Mensualización coherente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2286000" y="4389120"/>
            <a:ext cx="1828800" cy="0"/>
          </a:xfrm>
          <a:prstGeom prst="line">
            <a:avLst/>
          </a:prstGeom>
          <a:noFill/>
          <a:ln w="25400">
            <a:solidFill>
              <a:srgbClr val="009B3A"/>
            </a:solidFill>
            <a:prstDash val="solid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4" name="Shape 11"/>
          <p:cNvSpPr/>
          <p:nvPr/>
        </p:nvSpPr>
        <p:spPr>
          <a:xfrm>
            <a:off x="6172200" y="4389120"/>
            <a:ext cx="1828800" cy="0"/>
          </a:xfrm>
          <a:prstGeom prst="line">
            <a:avLst/>
          </a:prstGeom>
          <a:noFill/>
          <a:ln w="25400">
            <a:solidFill>
              <a:srgbClr val="009B3A"/>
            </a:solidFill>
            <a:prstDash val="solid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2"/>
          <p:cNvSpPr/>
          <p:nvPr/>
        </p:nvSpPr>
        <p:spPr>
          <a:xfrm>
            <a:off x="822960" y="4160520"/>
            <a:ext cx="2514600" cy="502920"/>
          </a:xfrm>
          <a:prstGeom prst="rect">
            <a:avLst/>
          </a:prstGeom>
          <a:solidFill>
            <a:srgbClr val="EAF3E6"/>
          </a:solidFill>
          <a:ln w="12700">
            <a:solidFill>
              <a:srgbClr val="EAF3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14A1F"/>
                </a:solidFill>
              </a:rPr>
              <a:t>Registro en herramientas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4572000" y="4160520"/>
            <a:ext cx="2560320" cy="502920"/>
          </a:xfrm>
          <a:prstGeom prst="rect">
            <a:avLst/>
          </a:prstGeom>
          <a:solidFill>
            <a:srgbClr val="EAF3E6"/>
          </a:solidFill>
          <a:ln w="12700">
            <a:solidFill>
              <a:srgbClr val="EAF3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14A1F"/>
                </a:solidFill>
              </a:rPr>
              <a:t>Vista contable / legal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8229600" y="4160520"/>
            <a:ext cx="2560320" cy="502920"/>
          </a:xfrm>
          <a:prstGeom prst="rect">
            <a:avLst/>
          </a:prstGeom>
          <a:solidFill>
            <a:srgbClr val="EAF3E6"/>
          </a:solidFill>
          <a:ln w="12700">
            <a:solidFill>
              <a:srgbClr val="EAF3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14A1F"/>
                </a:solidFill>
              </a:rPr>
              <a:t>Ejecución y reservas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1188720" y="5513832"/>
            <a:ext cx="9692640" cy="475488"/>
          </a:xfrm>
          <a:prstGeom prst="rect">
            <a:avLst/>
          </a:prstGeom>
          <a:solidFill>
            <a:srgbClr val="F0F5ED"/>
          </a:solidFill>
          <a:ln w="12700">
            <a:solidFill>
              <a:srgbClr val="F0F5ED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14A1F"/>
                </a:solidFill>
              </a:rPr>
              <a:t>En SAP, la falta de techo disponible puede bloquear contabilizaciones e interfaces; por eso la calidad del presupuesto también protege la operación.</a:t>
            </a:r>
            <a:endParaRPr lang="en-US" sz="1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DB26D-C571-2FAE-11D0-C0AC66C31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F8050837-7329-BCF3-91CB-EC3C2C07A312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10</a:t>
            </a:fld>
            <a:endParaRPr lang="es-ES" altLang="es-CO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201F29DA-60AE-42AC-FACD-A0937F33A991}"/>
              </a:ext>
            </a:extLst>
          </p:cNvPr>
          <p:cNvSpPr/>
          <p:nvPr/>
        </p:nvSpPr>
        <p:spPr>
          <a:xfrm>
            <a:off x="548640" y="4114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Presupuesto de efectivo: lectura de liquidez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9F61F526-9E1B-13B0-DDE6-655E0BA9221F}"/>
              </a:ext>
            </a:extLst>
          </p:cNvPr>
          <p:cNvSpPr/>
          <p:nvPr/>
        </p:nvSpPr>
        <p:spPr>
          <a:xfrm>
            <a:off x="548640" y="932688"/>
            <a:ext cx="8778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F6F61"/>
                </a:solidFill>
              </a:rPr>
              <a:t>Convierte la planeación en una curva de entradas, salidas y saldos de caja.</a:t>
            </a:r>
            <a:endParaRPr lang="en-US" sz="1350" dirty="0"/>
          </a:p>
        </p:txBody>
      </p:sp>
      <p:pic>
        <p:nvPicPr>
          <p:cNvPr id="9" name="Image 0" descr="/mnt/data/epm_logo_clean.png">
            <a:extLst>
              <a:ext uri="{FF2B5EF4-FFF2-40B4-BE49-F238E27FC236}">
                <a16:creationId xmlns:a16="http://schemas.microsoft.com/office/drawing/2014/main" id="{C6B51E11-8AFF-40C6-86D7-48DFEF940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632" y="201168"/>
            <a:ext cx="1051560" cy="466344"/>
          </a:xfrm>
          <a:prstGeom prst="rect">
            <a:avLst/>
          </a:prstGeom>
        </p:spPr>
      </p:pic>
      <p:sp>
        <p:nvSpPr>
          <p:cNvPr id="11" name="Text 2">
            <a:extLst>
              <a:ext uri="{FF2B5EF4-FFF2-40B4-BE49-F238E27FC236}">
                <a16:creationId xmlns:a16="http://schemas.microsoft.com/office/drawing/2014/main" id="{81379FD5-E34C-AACD-FF33-A02A22DD8973}"/>
              </a:ext>
            </a:extLst>
          </p:cNvPr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5</a:t>
            </a:r>
            <a:endParaRPr lang="en-US" sz="900" dirty="0"/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B5CBDCD8-3F79-20E7-F758-DD7BEA059CCC}"/>
              </a:ext>
            </a:extLst>
          </p:cNvPr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AEAB2EFA-C5D1-0F95-7547-0CEBE552C897}"/>
              </a:ext>
            </a:extLst>
          </p:cNvPr>
          <p:cNvSpPr/>
          <p:nvPr/>
        </p:nvSpPr>
        <p:spPr>
          <a:xfrm>
            <a:off x="868680" y="1508760"/>
            <a:ext cx="2194560" cy="438912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9B3A"/>
                </a:solidFill>
              </a:rPr>
              <a:t>Entradas</a:t>
            </a:r>
            <a:endParaRPr lang="en-US" sz="2000" dirty="0"/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EB479C79-F88F-DFDC-D456-929A855382AA}"/>
              </a:ext>
            </a:extLst>
          </p:cNvPr>
          <p:cNvSpPr/>
          <p:nvPr/>
        </p:nvSpPr>
        <p:spPr>
          <a:xfrm>
            <a:off x="640080" y="2057400"/>
            <a:ext cx="265176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223126"/>
                </a:solidFill>
              </a:rPr>
              <a:t>Recaudo operación comercial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23126"/>
                </a:solidFill>
              </a:rPr>
              <a:t>Otros ingresos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23126"/>
                </a:solidFill>
              </a:rPr>
              <a:t>Rendimientos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23126"/>
                </a:solidFill>
              </a:rPr>
              <a:t>Dividendos / filiales</a:t>
            </a:r>
            <a:endParaRPr lang="en-US" sz="1650" dirty="0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EAF6D161-C3F8-FA1A-B451-9BFC76467650}"/>
              </a:ext>
            </a:extLst>
          </p:cNvPr>
          <p:cNvSpPr/>
          <p:nvPr/>
        </p:nvSpPr>
        <p:spPr>
          <a:xfrm>
            <a:off x="3429000" y="2807208"/>
            <a:ext cx="1097280" cy="0"/>
          </a:xfrm>
          <a:prstGeom prst="line">
            <a:avLst/>
          </a:prstGeom>
          <a:noFill/>
          <a:ln w="25400">
            <a:solidFill>
              <a:srgbClr val="009B3A"/>
            </a:solidFill>
            <a:prstDash val="solid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A46F02B8-A8C3-4B5D-16F5-CFEF01BA8575}"/>
              </a:ext>
            </a:extLst>
          </p:cNvPr>
          <p:cNvSpPr/>
          <p:nvPr/>
        </p:nvSpPr>
        <p:spPr>
          <a:xfrm>
            <a:off x="4663440" y="1417320"/>
            <a:ext cx="2834640" cy="2560320"/>
          </a:xfrm>
          <a:prstGeom prst="rect">
            <a:avLst/>
          </a:prstGeom>
          <a:solidFill>
            <a:srgbClr val="009B3A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Tesorería</a:t>
            </a:r>
            <a:endParaRPr lang="en-US" sz="3000" dirty="0"/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4DAA5D71-E045-E4A2-74AC-4EFB75329723}"/>
              </a:ext>
            </a:extLst>
          </p:cNvPr>
          <p:cNvSpPr/>
          <p:nvPr/>
        </p:nvSpPr>
        <p:spPr>
          <a:xfrm>
            <a:off x="4892040" y="2852928"/>
            <a:ext cx="2377440" cy="749808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FFFFFF"/>
                </a:solidFill>
              </a:rPr>
              <a:t>Proyecta saldos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dirty="0">
                <a:solidFill>
                  <a:srgbClr val="FFFFFF"/>
                </a:solidFill>
              </a:rPr>
              <a:t>y necesidades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dirty="0">
                <a:solidFill>
                  <a:srgbClr val="FFFFFF"/>
                </a:solidFill>
              </a:rPr>
              <a:t>de liquidez</a:t>
            </a:r>
            <a:endParaRPr lang="en-US" sz="1550" dirty="0"/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4F3FD50B-06C7-F1D4-319A-DD1409CA2C0D}"/>
              </a:ext>
            </a:extLst>
          </p:cNvPr>
          <p:cNvSpPr/>
          <p:nvPr/>
        </p:nvSpPr>
        <p:spPr>
          <a:xfrm>
            <a:off x="7635240" y="2807208"/>
            <a:ext cx="1097280" cy="0"/>
          </a:xfrm>
          <a:prstGeom prst="line">
            <a:avLst/>
          </a:prstGeom>
          <a:noFill/>
          <a:ln w="25400">
            <a:solidFill>
              <a:srgbClr val="009B3A"/>
            </a:solidFill>
            <a:prstDash val="solid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72CC2371-52FA-C41F-78B2-1771C3806CE7}"/>
              </a:ext>
            </a:extLst>
          </p:cNvPr>
          <p:cNvSpPr/>
          <p:nvPr/>
        </p:nvSpPr>
        <p:spPr>
          <a:xfrm>
            <a:off x="9144000" y="1508760"/>
            <a:ext cx="2194560" cy="438912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9B3A"/>
                </a:solidFill>
              </a:rPr>
              <a:t>Salidas</a:t>
            </a:r>
            <a:endParaRPr lang="en-US" sz="2000" dirty="0"/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2D7C88E0-B22D-AACD-550C-BD7F850E9E98}"/>
              </a:ext>
            </a:extLst>
          </p:cNvPr>
          <p:cNvSpPr/>
          <p:nvPr/>
        </p:nvSpPr>
        <p:spPr>
          <a:xfrm>
            <a:off x="8915400" y="2057400"/>
            <a:ext cx="2651760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223126"/>
                </a:solidFill>
              </a:rPr>
              <a:t>Pagos a proveedores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23126"/>
                </a:solidFill>
              </a:rPr>
              <a:t>Nómina e impuestos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23126"/>
                </a:solidFill>
              </a:rPr>
              <a:t>Servicio de deuda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23126"/>
                </a:solidFill>
              </a:rPr>
              <a:t>Inversiones / CAPEX</a:t>
            </a:r>
            <a:endParaRPr lang="en-US" sz="1650" dirty="0"/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EB640EA7-93A4-C2CC-3232-79F9F7FB44BD}"/>
              </a:ext>
            </a:extLst>
          </p:cNvPr>
          <p:cNvSpPr/>
          <p:nvPr/>
        </p:nvSpPr>
        <p:spPr>
          <a:xfrm>
            <a:off x="777240" y="4754880"/>
            <a:ext cx="2971800" cy="3657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14A1F"/>
                </a:solidFill>
              </a:rPr>
              <a:t>Decisiones que habilita</a:t>
            </a:r>
            <a:endParaRPr lang="en-US" sz="1700" dirty="0"/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329C5440-6400-066A-8BC4-0290312534A8}"/>
              </a:ext>
            </a:extLst>
          </p:cNvPr>
          <p:cNvSpPr/>
          <p:nvPr/>
        </p:nvSpPr>
        <p:spPr>
          <a:xfrm>
            <a:off x="3886200" y="4754880"/>
            <a:ext cx="2148840" cy="3657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245C7A"/>
                </a:solidFill>
              </a:rPr>
              <a:t>Financiar déficit temporal</a:t>
            </a:r>
            <a:endParaRPr lang="en-US" sz="1550" dirty="0"/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7F7C8681-AE9B-F504-C0A6-CE11903C383F}"/>
              </a:ext>
            </a:extLst>
          </p:cNvPr>
          <p:cNvSpPr/>
          <p:nvPr/>
        </p:nvSpPr>
        <p:spPr>
          <a:xfrm>
            <a:off x="6309360" y="4754880"/>
            <a:ext cx="1920240" cy="3657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245C7A"/>
                </a:solidFill>
              </a:rPr>
              <a:t>Invertir excedentes</a:t>
            </a:r>
            <a:endParaRPr lang="en-US" sz="1550" dirty="0"/>
          </a:p>
        </p:txBody>
      </p:sp>
      <p:sp>
        <p:nvSpPr>
          <p:cNvPr id="37" name="Text 15">
            <a:extLst>
              <a:ext uri="{FF2B5EF4-FFF2-40B4-BE49-F238E27FC236}">
                <a16:creationId xmlns:a16="http://schemas.microsoft.com/office/drawing/2014/main" id="{4045A60E-FB5A-A85A-2303-C39A370054B6}"/>
              </a:ext>
            </a:extLst>
          </p:cNvPr>
          <p:cNvSpPr/>
          <p:nvPr/>
        </p:nvSpPr>
        <p:spPr>
          <a:xfrm>
            <a:off x="8366760" y="4754880"/>
            <a:ext cx="1463040" cy="3657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245C7A"/>
                </a:solidFill>
              </a:rPr>
              <a:t>Priorizar pagos</a:t>
            </a:r>
            <a:endParaRPr lang="en-US" sz="1550" dirty="0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876F2E0D-0DA7-95A0-0C58-A6613CED8F4F}"/>
              </a:ext>
            </a:extLst>
          </p:cNvPr>
          <p:cNvSpPr/>
          <p:nvPr/>
        </p:nvSpPr>
        <p:spPr>
          <a:xfrm>
            <a:off x="10241280" y="4754880"/>
            <a:ext cx="1325880" cy="3657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5C7A"/>
                </a:solidFill>
              </a:rPr>
              <a:t>Gestionar covenants / indicadores</a:t>
            </a:r>
            <a:endParaRPr lang="en-US" sz="1500" dirty="0"/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866A0003-281B-10B6-E631-A22EC84AB1EC}"/>
              </a:ext>
            </a:extLst>
          </p:cNvPr>
          <p:cNvSpPr/>
          <p:nvPr/>
        </p:nvSpPr>
        <p:spPr>
          <a:xfrm>
            <a:off x="1234440" y="5577840"/>
            <a:ext cx="9601200" cy="457200"/>
          </a:xfrm>
          <a:prstGeom prst="rect">
            <a:avLst/>
          </a:prstGeom>
          <a:solidFill>
            <a:srgbClr val="EAF3E6"/>
          </a:solidFill>
          <a:ln w="12700">
            <a:solidFill>
              <a:srgbClr val="EAF3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14A1F"/>
                </a:solidFill>
              </a:rPr>
              <a:t>El foco no es solo el valor: es valor + fecha + probabilidad + naturaleza del flujo.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5297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96E0E-7179-8E08-7677-83B8D5378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89B568F0-AA95-E393-2873-865EB3B25ED4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11</a:t>
            </a:fld>
            <a:endParaRPr lang="es-ES" altLang="es-CO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9A04B11F-FA34-C80E-9373-5980A2FD0EAA}"/>
              </a:ext>
            </a:extLst>
          </p:cNvPr>
          <p:cNvSpPr/>
          <p:nvPr/>
        </p:nvSpPr>
        <p:spPr>
          <a:xfrm>
            <a:off x="548640" y="4114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Diferencia funcional: misma realidad, distinta pregunta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21EC0259-CA7C-C172-ECD3-0E752F4E47C4}"/>
              </a:ext>
            </a:extLst>
          </p:cNvPr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6</a:t>
            </a:r>
            <a:endParaRPr lang="en-US" sz="9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FEEE9711-B78D-D0A9-8A37-9B7197CD32E1}"/>
              </a:ext>
            </a:extLst>
          </p:cNvPr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F03A346B-6545-7C56-F2B8-C21886671EA3}"/>
              </a:ext>
            </a:extLst>
          </p:cNvPr>
          <p:cNvSpPr/>
          <p:nvPr/>
        </p:nvSpPr>
        <p:spPr>
          <a:xfrm>
            <a:off x="685800" y="1097280"/>
            <a:ext cx="10881360" cy="9144"/>
          </a:xfrm>
          <a:prstGeom prst="rect">
            <a:avLst/>
          </a:prstGeom>
          <a:solidFill>
            <a:srgbClr val="E3E8E1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 fontScale="25000" lnSpcReduction="20000"/>
          </a:bodyPr>
          <a:lstStyle/>
          <a:p>
            <a:pPr marL="0" indent="0" algn="l">
              <a:buNone/>
            </a:pPr>
            <a:endParaRPr lang="en-US" sz="160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4575F7F6-84FC-C3B9-FBFD-ADB6C045C563}"/>
              </a:ext>
            </a:extLst>
          </p:cNvPr>
          <p:cNvSpPr/>
          <p:nvPr/>
        </p:nvSpPr>
        <p:spPr>
          <a:xfrm>
            <a:off x="685800" y="1325880"/>
            <a:ext cx="2011680" cy="438912"/>
          </a:xfrm>
          <a:prstGeom prst="rect">
            <a:avLst/>
          </a:prstGeom>
          <a:solidFill>
            <a:srgbClr val="214A1F"/>
          </a:solidFill>
          <a:ln w="12700">
            <a:solidFill>
              <a:srgbClr val="214A1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Criterio</a:t>
            </a:r>
            <a:endParaRPr lang="en-US" sz="165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3F468EB3-3BD8-7F75-2EFA-71EA98A7E092}"/>
              </a:ext>
            </a:extLst>
          </p:cNvPr>
          <p:cNvSpPr/>
          <p:nvPr/>
        </p:nvSpPr>
        <p:spPr>
          <a:xfrm>
            <a:off x="2788920" y="1325880"/>
            <a:ext cx="4069080" cy="438912"/>
          </a:xfrm>
          <a:prstGeom prst="rect">
            <a:avLst/>
          </a:prstGeom>
          <a:solidFill>
            <a:srgbClr val="009B3A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Presupuesto</a:t>
            </a:r>
            <a:endParaRPr lang="en-US" sz="1650" dirty="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2C65D93B-D307-F814-6D0B-50A4E6E4C792}"/>
              </a:ext>
            </a:extLst>
          </p:cNvPr>
          <p:cNvSpPr/>
          <p:nvPr/>
        </p:nvSpPr>
        <p:spPr>
          <a:xfrm>
            <a:off x="6995160" y="1325880"/>
            <a:ext cx="4434840" cy="438912"/>
          </a:xfrm>
          <a:prstGeom prst="rect">
            <a:avLst/>
          </a:prstGeom>
          <a:solidFill>
            <a:srgbClr val="245C7A"/>
          </a:solidFill>
          <a:ln w="12700">
            <a:solidFill>
              <a:srgbClr val="245C7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Presupuesto de efectivo</a:t>
            </a:r>
            <a:endParaRPr lang="en-US" sz="1650" dirty="0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E2738E84-1D9F-1A98-FFE4-765BF2F30279}"/>
              </a:ext>
            </a:extLst>
          </p:cNvPr>
          <p:cNvSpPr/>
          <p:nvPr/>
        </p:nvSpPr>
        <p:spPr>
          <a:xfrm>
            <a:off x="685800" y="1984248"/>
            <a:ext cx="2011680" cy="502920"/>
          </a:xfrm>
          <a:prstGeom prst="rect">
            <a:avLst/>
          </a:prstGeom>
          <a:solidFill>
            <a:srgbClr val="F0F5ED"/>
          </a:solidFill>
          <a:ln w="12700">
            <a:solidFill>
              <a:srgbClr val="F0F5E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14A1F"/>
                </a:solidFill>
              </a:rPr>
              <a:t>Pregunta</a:t>
            </a:r>
            <a:endParaRPr lang="en-US" sz="1450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5EF863E5-CF36-99FE-AEC2-20CE0BAD63F8}"/>
              </a:ext>
            </a:extLst>
          </p:cNvPr>
          <p:cNvSpPr/>
          <p:nvPr/>
        </p:nvSpPr>
        <p:spPr>
          <a:xfrm>
            <a:off x="2788920" y="1984248"/>
            <a:ext cx="406908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¿Qué se autoriza o ejecuta?</a:t>
            </a:r>
            <a:endParaRPr lang="en-US" sz="1520" dirty="0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8EF6EC42-6172-5D36-FAEA-7F78C99A368C}"/>
              </a:ext>
            </a:extLst>
          </p:cNvPr>
          <p:cNvSpPr/>
          <p:nvPr/>
        </p:nvSpPr>
        <p:spPr>
          <a:xfrm>
            <a:off x="6995160" y="1984248"/>
            <a:ext cx="4434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¿Cuándo se mueve la caja?</a:t>
            </a:r>
            <a:endParaRPr lang="en-US" sz="1520" dirty="0"/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FEAF421A-0F2D-F306-FD32-EB2A2C282BA0}"/>
              </a:ext>
            </a:extLst>
          </p:cNvPr>
          <p:cNvSpPr/>
          <p:nvPr/>
        </p:nvSpPr>
        <p:spPr>
          <a:xfrm>
            <a:off x="685800" y="2642616"/>
            <a:ext cx="2011680" cy="502920"/>
          </a:xfrm>
          <a:prstGeom prst="rect">
            <a:avLst/>
          </a:prstGeom>
          <a:solidFill>
            <a:srgbClr val="F0F5ED"/>
          </a:solidFill>
          <a:ln w="12700">
            <a:solidFill>
              <a:srgbClr val="F0F5E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14A1F"/>
                </a:solidFill>
              </a:rPr>
              <a:t>Horizonte</a:t>
            </a:r>
            <a:endParaRPr lang="en-US" sz="1450" dirty="0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6CEF78B3-610C-EF39-3299-0FDBB3662A5D}"/>
              </a:ext>
            </a:extLst>
          </p:cNvPr>
          <p:cNvSpPr/>
          <p:nvPr/>
        </p:nvSpPr>
        <p:spPr>
          <a:xfrm>
            <a:off x="2788920" y="2642616"/>
            <a:ext cx="406908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Vigencia, rubros, topes y fondos</a:t>
            </a:r>
            <a:endParaRPr lang="en-US" sz="1520" dirty="0"/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ED0D406E-52F8-F3FF-F98D-E6A42D07F443}"/>
              </a:ext>
            </a:extLst>
          </p:cNvPr>
          <p:cNvSpPr/>
          <p:nvPr/>
        </p:nvSpPr>
        <p:spPr>
          <a:xfrm>
            <a:off x="6995160" y="2642616"/>
            <a:ext cx="4434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Calendario mensual / semanal de liquidez</a:t>
            </a:r>
            <a:endParaRPr lang="en-US" sz="1520" dirty="0"/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C9D7B2DC-4E1E-20B2-823C-0F9B38F680DF}"/>
              </a:ext>
            </a:extLst>
          </p:cNvPr>
          <p:cNvSpPr/>
          <p:nvPr/>
        </p:nvSpPr>
        <p:spPr>
          <a:xfrm>
            <a:off x="685800" y="3300984"/>
            <a:ext cx="2011680" cy="502920"/>
          </a:xfrm>
          <a:prstGeom prst="rect">
            <a:avLst/>
          </a:prstGeom>
          <a:solidFill>
            <a:srgbClr val="F0F5ED"/>
          </a:solidFill>
          <a:ln w="12700">
            <a:solidFill>
              <a:srgbClr val="F0F5E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14A1F"/>
                </a:solidFill>
              </a:rPr>
              <a:t>Dato crítico</a:t>
            </a:r>
            <a:endParaRPr lang="en-US" sz="1450" dirty="0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B7F7C88F-E0F7-28A0-6CB5-2BDA08C8AD72}"/>
              </a:ext>
            </a:extLst>
          </p:cNvPr>
          <p:cNvSpPr/>
          <p:nvPr/>
        </p:nvSpPr>
        <p:spPr>
          <a:xfrm>
            <a:off x="2788920" y="3300984"/>
            <a:ext cx="406908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Cuenta, CECO, PEP, fondo, valor</a:t>
            </a:r>
            <a:endParaRPr lang="en-US" sz="1520" dirty="0"/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19B35164-08EC-FA04-6850-119B0D53426F}"/>
              </a:ext>
            </a:extLst>
          </p:cNvPr>
          <p:cNvSpPr/>
          <p:nvPr/>
        </p:nvSpPr>
        <p:spPr>
          <a:xfrm>
            <a:off x="6995160" y="3300984"/>
            <a:ext cx="4434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Fecha de recaudo/pago, monto, certeza</a:t>
            </a:r>
            <a:endParaRPr lang="en-US" sz="1520" dirty="0"/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38E58CC1-4435-6E48-3355-C9E504279C15}"/>
              </a:ext>
            </a:extLst>
          </p:cNvPr>
          <p:cNvSpPr/>
          <p:nvPr/>
        </p:nvSpPr>
        <p:spPr>
          <a:xfrm>
            <a:off x="685800" y="3959352"/>
            <a:ext cx="2011680" cy="502920"/>
          </a:xfrm>
          <a:prstGeom prst="rect">
            <a:avLst/>
          </a:prstGeom>
          <a:solidFill>
            <a:srgbClr val="F0F5ED"/>
          </a:solidFill>
          <a:ln w="12700">
            <a:solidFill>
              <a:srgbClr val="F0F5E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14A1F"/>
                </a:solidFill>
              </a:rPr>
              <a:t>Resultado</a:t>
            </a:r>
            <a:endParaRPr lang="en-US" sz="1450" dirty="0"/>
          </a:p>
        </p:txBody>
      </p:sp>
      <p:sp>
        <p:nvSpPr>
          <p:cNvPr id="38" name="Text 17">
            <a:extLst>
              <a:ext uri="{FF2B5EF4-FFF2-40B4-BE49-F238E27FC236}">
                <a16:creationId xmlns:a16="http://schemas.microsoft.com/office/drawing/2014/main" id="{DAAE3FC4-5A9B-D5DE-D72F-017B1CA2E787}"/>
              </a:ext>
            </a:extLst>
          </p:cNvPr>
          <p:cNvSpPr/>
          <p:nvPr/>
        </p:nvSpPr>
        <p:spPr>
          <a:xfrm>
            <a:off x="2788920" y="3959352"/>
            <a:ext cx="406908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Presupuesto aprobado y control FM</a:t>
            </a:r>
            <a:endParaRPr lang="en-US" sz="1520" dirty="0"/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9307504C-F2A7-6DA4-0FB4-DAAFD8456D5C}"/>
              </a:ext>
            </a:extLst>
          </p:cNvPr>
          <p:cNvSpPr/>
          <p:nvPr/>
        </p:nvSpPr>
        <p:spPr>
          <a:xfrm>
            <a:off x="6995160" y="3959352"/>
            <a:ext cx="4434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Saldo disponible, déficit o excedente</a:t>
            </a:r>
            <a:endParaRPr lang="en-US" sz="1520" dirty="0"/>
          </a:p>
        </p:txBody>
      </p:sp>
      <p:sp>
        <p:nvSpPr>
          <p:cNvPr id="42" name="Text 19">
            <a:extLst>
              <a:ext uri="{FF2B5EF4-FFF2-40B4-BE49-F238E27FC236}">
                <a16:creationId xmlns:a16="http://schemas.microsoft.com/office/drawing/2014/main" id="{525BF1F4-198B-88F8-9984-28DCC7F11079}"/>
              </a:ext>
            </a:extLst>
          </p:cNvPr>
          <p:cNvSpPr/>
          <p:nvPr/>
        </p:nvSpPr>
        <p:spPr>
          <a:xfrm>
            <a:off x="685800" y="4617720"/>
            <a:ext cx="2011680" cy="502920"/>
          </a:xfrm>
          <a:prstGeom prst="rect">
            <a:avLst/>
          </a:prstGeom>
          <a:solidFill>
            <a:srgbClr val="F0F5ED"/>
          </a:solidFill>
          <a:ln w="12700">
            <a:solidFill>
              <a:srgbClr val="F0F5E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14A1F"/>
                </a:solidFill>
              </a:rPr>
              <a:t>Error típico</a:t>
            </a:r>
            <a:endParaRPr lang="en-US" sz="1450" dirty="0"/>
          </a:p>
        </p:txBody>
      </p:sp>
      <p:sp>
        <p:nvSpPr>
          <p:cNvPr id="44" name="Text 20">
            <a:extLst>
              <a:ext uri="{FF2B5EF4-FFF2-40B4-BE49-F238E27FC236}">
                <a16:creationId xmlns:a16="http://schemas.microsoft.com/office/drawing/2014/main" id="{F4768046-A1C9-112F-E620-9DF7ABD9835F}"/>
              </a:ext>
            </a:extLst>
          </p:cNvPr>
          <p:cNvSpPr/>
          <p:nvPr/>
        </p:nvSpPr>
        <p:spPr>
          <a:xfrm>
            <a:off x="2788920" y="4617720"/>
            <a:ext cx="406908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Cuenta o modelo incorrecto</a:t>
            </a:r>
            <a:endParaRPr lang="en-US" sz="1520" dirty="0"/>
          </a:p>
        </p:txBody>
      </p:sp>
      <p:sp>
        <p:nvSpPr>
          <p:cNvPr id="46" name="Text 21">
            <a:extLst>
              <a:ext uri="{FF2B5EF4-FFF2-40B4-BE49-F238E27FC236}">
                <a16:creationId xmlns:a16="http://schemas.microsoft.com/office/drawing/2014/main" id="{207EC593-BCCD-E3DE-3410-6B4C1F34F451}"/>
              </a:ext>
            </a:extLst>
          </p:cNvPr>
          <p:cNvSpPr/>
          <p:nvPr/>
        </p:nvSpPr>
        <p:spPr>
          <a:xfrm>
            <a:off x="6995160" y="4617720"/>
            <a:ext cx="4434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Fecha o flujo no mensualizado</a:t>
            </a:r>
            <a:endParaRPr lang="en-US" sz="1520" dirty="0"/>
          </a:p>
        </p:txBody>
      </p:sp>
      <p:sp>
        <p:nvSpPr>
          <p:cNvPr id="48" name="Text 22">
            <a:extLst>
              <a:ext uri="{FF2B5EF4-FFF2-40B4-BE49-F238E27FC236}">
                <a16:creationId xmlns:a16="http://schemas.microsoft.com/office/drawing/2014/main" id="{3C235730-224E-C3E0-FAC5-3F61809AE95D}"/>
              </a:ext>
            </a:extLst>
          </p:cNvPr>
          <p:cNvSpPr/>
          <p:nvPr/>
        </p:nvSpPr>
        <p:spPr>
          <a:xfrm>
            <a:off x="822960" y="5559552"/>
            <a:ext cx="10424160" cy="502920"/>
          </a:xfrm>
          <a:prstGeom prst="rect">
            <a:avLst/>
          </a:prstGeom>
          <a:solidFill>
            <a:srgbClr val="EAF3E6"/>
          </a:solidFill>
          <a:ln w="12700">
            <a:solidFill>
              <a:srgbClr val="EAF3E6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14A1F"/>
                </a:solidFill>
              </a:rPr>
              <a:t>Clave práctica: una línea presupuestal anual puede ser válida para el </a:t>
            </a:r>
            <a:r>
              <a:rPr lang="en-US" sz="1800" b="1" dirty="0" err="1">
                <a:solidFill>
                  <a:srgbClr val="214A1F"/>
                </a:solidFill>
              </a:rPr>
              <a:t>aprobado</a:t>
            </a:r>
            <a:r>
              <a:rPr lang="en-US" sz="1800" b="1" dirty="0">
                <a:solidFill>
                  <a:srgbClr val="214A1F"/>
                </a:solidFill>
              </a:rPr>
              <a:t>, pero incompleta para caja si no explica el calendario de cobro o pago.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99564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B2827-A707-E4B6-903D-A2C8B6DB9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C1243348-6E90-A3E9-073C-49AB2CBE7B9D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12</a:t>
            </a:fld>
            <a:endParaRPr lang="es-ES" altLang="es-CO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923144DA-C317-1FCD-21FB-3877CCF737BF}"/>
              </a:ext>
            </a:extLst>
          </p:cNvPr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6</a:t>
            </a:r>
            <a:endParaRPr lang="en-US" sz="9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B42C0AF8-A49A-9D5E-F129-59D374C7098B}"/>
              </a:ext>
            </a:extLst>
          </p:cNvPr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E2620BBD-0FD1-EF5C-3091-D66EEC34E18A}"/>
              </a:ext>
            </a:extLst>
          </p:cNvPr>
          <p:cNvSpPr/>
          <p:nvPr/>
        </p:nvSpPr>
        <p:spPr>
          <a:xfrm>
            <a:off x="502920" y="34747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Un mismo contrato, tres relojes distintos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8C958DC5-8209-AC33-FC35-FA48583C1420}"/>
              </a:ext>
            </a:extLst>
          </p:cNvPr>
          <p:cNvSpPr/>
          <p:nvPr/>
        </p:nvSpPr>
        <p:spPr>
          <a:xfrm>
            <a:off x="521208" y="896112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7773"/>
                </a:solidFill>
              </a:rPr>
              <a:t>El valor anual puede coincidir; el momento de autorización, ejecución y pago no.</a:t>
            </a:r>
            <a:endParaRPr lang="en-US" sz="1300" dirty="0"/>
          </a:p>
        </p:txBody>
      </p:sp>
      <p:pic>
        <p:nvPicPr>
          <p:cNvPr id="13" name="Image 0" descr="/home/oai/share/generated_image_20260831122056_3.png">
            <a:extLst>
              <a:ext uri="{FF2B5EF4-FFF2-40B4-BE49-F238E27FC236}">
                <a16:creationId xmlns:a16="http://schemas.microsoft.com/office/drawing/2014/main" id="{7F946AB0-8B58-75F6-E1D6-F4797F8B3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980" y="1152144"/>
            <a:ext cx="8054340" cy="536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44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17AB2-0528-6201-9938-670242314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7AD469A8-FD12-0AC2-52DC-7EDF8AA4736D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13</a:t>
            </a:fld>
            <a:endParaRPr lang="es-ES" altLang="es-CO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0D42C057-3814-C86C-2C3E-BDD3177F2941}"/>
              </a:ext>
            </a:extLst>
          </p:cNvPr>
          <p:cNvSpPr/>
          <p:nvPr/>
        </p:nvSpPr>
        <p:spPr>
          <a:xfrm>
            <a:off x="548640" y="4114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Qué debe entregar cada responsable de flujo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D6484F21-B369-7F2D-8182-9FACED77FE9E}"/>
              </a:ext>
            </a:extLst>
          </p:cNvPr>
          <p:cNvSpPr/>
          <p:nvPr/>
        </p:nvSpPr>
        <p:spPr>
          <a:xfrm>
            <a:off x="548640" y="932688"/>
            <a:ext cx="8778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F6F61"/>
                </a:solidFill>
              </a:rPr>
              <a:t>El registro debe permitir que Tesorería ubique el flujo en el tiempo y lo entienda.</a:t>
            </a:r>
            <a:endParaRPr lang="en-US" sz="135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E49E4558-76A7-0D96-A75D-80CC26F458D9}"/>
              </a:ext>
            </a:extLst>
          </p:cNvPr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9</a:t>
            </a:r>
            <a:endParaRPr lang="en-US" sz="90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FDCE7285-CA20-159B-9015-96D1060C6D67}"/>
              </a:ext>
            </a:extLst>
          </p:cNvPr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CD91287E-5157-3DE6-E085-ED040C072BD8}"/>
              </a:ext>
            </a:extLst>
          </p:cNvPr>
          <p:cNvSpPr/>
          <p:nvPr/>
        </p:nvSpPr>
        <p:spPr>
          <a:xfrm>
            <a:off x="731520" y="1417320"/>
            <a:ext cx="1417320" cy="457200"/>
          </a:xfrm>
          <a:prstGeom prst="rect">
            <a:avLst/>
          </a:prstGeom>
          <a:solidFill>
            <a:srgbClr val="009B3A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Valor</a:t>
            </a:r>
            <a:endParaRPr lang="en-US" sz="17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4EA8AC1-329C-055C-9E71-D71914C0D1F4}"/>
              </a:ext>
            </a:extLst>
          </p:cNvPr>
          <p:cNvSpPr/>
          <p:nvPr/>
        </p:nvSpPr>
        <p:spPr>
          <a:xfrm>
            <a:off x="2304288" y="1417320"/>
            <a:ext cx="36576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23126"/>
                </a:solidFill>
              </a:rPr>
              <a:t>Monto estimado, base de cálculo y si incluye IVA o reajustes.</a:t>
            </a:r>
            <a:endParaRPr lang="en-US" sz="1550" dirty="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C05721B5-3432-6928-1907-6BA739396D82}"/>
              </a:ext>
            </a:extLst>
          </p:cNvPr>
          <p:cNvSpPr/>
          <p:nvPr/>
        </p:nvSpPr>
        <p:spPr>
          <a:xfrm>
            <a:off x="6263640" y="1417320"/>
            <a:ext cx="1417320" cy="457200"/>
          </a:xfrm>
          <a:prstGeom prst="rect">
            <a:avLst/>
          </a:prstGeom>
          <a:solidFill>
            <a:srgbClr val="009B3A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Fecha</a:t>
            </a:r>
            <a:endParaRPr lang="en-US" sz="1700" dirty="0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B5B5C065-5E2A-34A8-3685-CB0025DB4A26}"/>
              </a:ext>
            </a:extLst>
          </p:cNvPr>
          <p:cNvSpPr/>
          <p:nvPr/>
        </p:nvSpPr>
        <p:spPr>
          <a:xfrm>
            <a:off x="7836408" y="1417320"/>
            <a:ext cx="36576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23126"/>
                </a:solidFill>
              </a:rPr>
              <a:t>Mes de ejecución fiscal y fecha esperada de cobro o pago.</a:t>
            </a:r>
            <a:endParaRPr lang="en-US" sz="1550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F43B7990-C66F-439C-D4AB-15952F42E033}"/>
              </a:ext>
            </a:extLst>
          </p:cNvPr>
          <p:cNvSpPr/>
          <p:nvPr/>
        </p:nvSpPr>
        <p:spPr>
          <a:xfrm>
            <a:off x="731520" y="2651760"/>
            <a:ext cx="1417320" cy="457200"/>
          </a:xfrm>
          <a:prstGeom prst="rect">
            <a:avLst/>
          </a:prstGeom>
          <a:solidFill>
            <a:srgbClr val="009B3A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Naturaleza</a:t>
            </a:r>
            <a:endParaRPr lang="en-US" sz="1700" dirty="0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C93DA437-8F52-684A-6E89-FF7F673D5E88}"/>
              </a:ext>
            </a:extLst>
          </p:cNvPr>
          <p:cNvSpPr/>
          <p:nvPr/>
        </p:nvSpPr>
        <p:spPr>
          <a:xfrm>
            <a:off x="2304288" y="2651760"/>
            <a:ext cx="36576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23126"/>
                </a:solidFill>
              </a:rPr>
              <a:t>Ingreso, egreso, inversión, deuda, impuesto, provisión, no efectivo.</a:t>
            </a:r>
            <a:endParaRPr lang="en-US" sz="1550" dirty="0"/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9C21AB78-4170-7749-1951-0E5D7F234F04}"/>
              </a:ext>
            </a:extLst>
          </p:cNvPr>
          <p:cNvSpPr/>
          <p:nvPr/>
        </p:nvSpPr>
        <p:spPr>
          <a:xfrm>
            <a:off x="6263640" y="2651760"/>
            <a:ext cx="1417320" cy="457200"/>
          </a:xfrm>
          <a:prstGeom prst="rect">
            <a:avLst/>
          </a:prstGeom>
          <a:solidFill>
            <a:srgbClr val="009B3A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Origen</a:t>
            </a:r>
            <a:endParaRPr lang="en-US" sz="1700" dirty="0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242B5A5A-3A1B-4201-67D5-0D7A25B4DA3E}"/>
              </a:ext>
            </a:extLst>
          </p:cNvPr>
          <p:cNvSpPr/>
          <p:nvPr/>
        </p:nvSpPr>
        <p:spPr>
          <a:xfrm>
            <a:off x="7836408" y="2651760"/>
            <a:ext cx="36576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23126"/>
                </a:solidFill>
              </a:rPr>
              <a:t>Modelo, cuenta, CECO, PEP, fondo y responsable.</a:t>
            </a:r>
            <a:endParaRPr lang="en-US" sz="1550" dirty="0"/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D7C3011E-D912-C5C7-CFC8-B92BF083DB3A}"/>
              </a:ext>
            </a:extLst>
          </p:cNvPr>
          <p:cNvSpPr/>
          <p:nvPr/>
        </p:nvSpPr>
        <p:spPr>
          <a:xfrm>
            <a:off x="731520" y="3886200"/>
            <a:ext cx="1417320" cy="457200"/>
          </a:xfrm>
          <a:prstGeom prst="rect">
            <a:avLst/>
          </a:prstGeom>
          <a:solidFill>
            <a:srgbClr val="009B3A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Certeza</a:t>
            </a:r>
            <a:endParaRPr lang="en-US" sz="1700" dirty="0"/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2FAB636C-4978-C052-AC87-3372FB01F1CA}"/>
              </a:ext>
            </a:extLst>
          </p:cNvPr>
          <p:cNvSpPr/>
          <p:nvPr/>
        </p:nvSpPr>
        <p:spPr>
          <a:xfrm>
            <a:off x="2304288" y="3886200"/>
            <a:ext cx="36576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23126"/>
                </a:solidFill>
              </a:rPr>
              <a:t>Dato contractual, histórico, estimación, escenario o supuesto.</a:t>
            </a:r>
            <a:endParaRPr lang="en-US" sz="1550" dirty="0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8C4DC7BD-C3FC-34F2-2C0E-F7CF3DA52E1F}"/>
              </a:ext>
            </a:extLst>
          </p:cNvPr>
          <p:cNvSpPr/>
          <p:nvPr/>
        </p:nvSpPr>
        <p:spPr>
          <a:xfrm>
            <a:off x="6263640" y="3886200"/>
            <a:ext cx="1417320" cy="457200"/>
          </a:xfrm>
          <a:prstGeom prst="rect">
            <a:avLst/>
          </a:prstGeom>
          <a:solidFill>
            <a:srgbClr val="009B3A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Trazabilidad</a:t>
            </a:r>
            <a:endParaRPr lang="en-US" sz="1700" dirty="0"/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97C7DF7B-E77C-861A-012D-DBF0F756D5E1}"/>
              </a:ext>
            </a:extLst>
          </p:cNvPr>
          <p:cNvSpPr/>
          <p:nvPr/>
        </p:nvSpPr>
        <p:spPr>
          <a:xfrm>
            <a:off x="7836408" y="3886200"/>
            <a:ext cx="36576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223126"/>
                </a:solidFill>
              </a:rPr>
              <a:t>Soporte, contrato, ID, observación y cambios relevantes.</a:t>
            </a:r>
            <a:endParaRPr lang="en-US" sz="1550" dirty="0"/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5418C614-1DF2-9512-1123-0B5CECE1ACD2}"/>
              </a:ext>
            </a:extLst>
          </p:cNvPr>
          <p:cNvSpPr/>
          <p:nvPr/>
        </p:nvSpPr>
        <p:spPr>
          <a:xfrm>
            <a:off x="822960" y="5486400"/>
            <a:ext cx="1965960" cy="411480"/>
          </a:xfrm>
          <a:prstGeom prst="rect">
            <a:avLst/>
          </a:prstGeom>
          <a:solidFill>
            <a:srgbClr val="214A1F"/>
          </a:solidFill>
          <a:ln w="12700">
            <a:solidFill>
              <a:srgbClr val="214A1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FFFFFF"/>
                </a:solidFill>
              </a:rPr>
              <a:t>Regla simple</a:t>
            </a:r>
            <a:endParaRPr lang="en-US" sz="1750" dirty="0"/>
          </a:p>
        </p:txBody>
      </p:sp>
      <p:sp>
        <p:nvSpPr>
          <p:cNvPr id="38" name="Text 17">
            <a:extLst>
              <a:ext uri="{FF2B5EF4-FFF2-40B4-BE49-F238E27FC236}">
                <a16:creationId xmlns:a16="http://schemas.microsoft.com/office/drawing/2014/main" id="{9026D430-4967-4616-DB23-62A8D1E2247E}"/>
              </a:ext>
            </a:extLst>
          </p:cNvPr>
          <p:cNvSpPr/>
          <p:nvPr/>
        </p:nvSpPr>
        <p:spPr>
          <a:xfrm>
            <a:off x="2926080" y="5449824"/>
            <a:ext cx="8183880" cy="475488"/>
          </a:xfrm>
          <a:prstGeom prst="rect">
            <a:avLst/>
          </a:prstGeom>
          <a:solidFill>
            <a:srgbClr val="EAF3E6"/>
          </a:solidFill>
          <a:ln w="12700">
            <a:solidFill>
              <a:srgbClr val="EAF3E6"/>
            </a:solidFill>
          </a:ln>
        </p:spPr>
        <p:txBody>
          <a:bodyPr wrap="square" lIns="1524" tIns="1524" rIns="1524" bIns="152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14A1F"/>
                </a:solidFill>
              </a:rPr>
              <a:t>Si el dato no permite saber cuándo entra o sale caja, todavía no sirve para presupuesto de efectivo.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36164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5F08B-B46D-78E0-5440-0EF831AE9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DE6F8D78-D195-3DF3-D50C-B592CA9D8913}"/>
              </a:ext>
            </a:extLst>
          </p:cNvPr>
          <p:cNvSpPr/>
          <p:nvPr/>
        </p:nvSpPr>
        <p:spPr>
          <a:xfrm>
            <a:off x="502920" y="34747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El filtro esencial: ¿genera caja en esta vigencia?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661066C4-CF98-225F-0652-A6762A65D22F}"/>
              </a:ext>
            </a:extLst>
          </p:cNvPr>
          <p:cNvSpPr/>
          <p:nvPr/>
        </p:nvSpPr>
        <p:spPr>
          <a:xfrm>
            <a:off x="521208" y="896112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7773"/>
                </a:solidFill>
              </a:rPr>
              <a:t>No toda partida presupuestal debe copiarse al presupuesto de efectivo.</a:t>
            </a:r>
            <a:endParaRPr lang="en-US" sz="1300" dirty="0"/>
          </a:p>
        </p:txBody>
      </p:sp>
      <p:sp>
        <p:nvSpPr>
          <p:cNvPr id="13" name="Shape 2">
            <a:extLst>
              <a:ext uri="{FF2B5EF4-FFF2-40B4-BE49-F238E27FC236}">
                <a16:creationId xmlns:a16="http://schemas.microsoft.com/office/drawing/2014/main" id="{37092A3E-DA1B-3997-DA1B-5E1E92701034}"/>
              </a:ext>
            </a:extLst>
          </p:cNvPr>
          <p:cNvSpPr/>
          <p:nvPr/>
        </p:nvSpPr>
        <p:spPr>
          <a:xfrm>
            <a:off x="621792" y="1325880"/>
            <a:ext cx="516636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4DE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EAE4D1B9-13C9-B203-1784-CE07022B6F52}"/>
              </a:ext>
            </a:extLst>
          </p:cNvPr>
          <p:cNvSpPr/>
          <p:nvPr/>
        </p:nvSpPr>
        <p:spPr>
          <a:xfrm>
            <a:off x="621792" y="1325880"/>
            <a:ext cx="109728" cy="4297680"/>
          </a:xfrm>
          <a:prstGeom prst="rect">
            <a:avLst/>
          </a:prstGeom>
          <a:solidFill>
            <a:srgbClr val="007A4D"/>
          </a:solidFill>
          <a:ln w="12700">
            <a:solidFill>
              <a:srgbClr val="007A4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96982050-F7B2-4BE0-CFF0-6D54E0D1A10C}"/>
              </a:ext>
            </a:extLst>
          </p:cNvPr>
          <p:cNvSpPr/>
          <p:nvPr/>
        </p:nvSpPr>
        <p:spPr>
          <a:xfrm>
            <a:off x="877824" y="1536192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73B4C"/>
                </a:solidFill>
              </a:rPr>
              <a:t>SÍ genera flujo de caja</a:t>
            </a:r>
            <a:endParaRPr lang="en-US" sz="2000" dirty="0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ADF00778-4C77-DC15-D51D-1C38EF842D47}"/>
              </a:ext>
            </a:extLst>
          </p:cNvPr>
          <p:cNvSpPr/>
          <p:nvPr/>
        </p:nvSpPr>
        <p:spPr>
          <a:xfrm>
            <a:off x="914400" y="2103120"/>
            <a:ext cx="4636008" cy="33558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Compra de bienes o servicios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Pago de provisiones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Desembolsos de inversión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Servicio de deuda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Recaudos de clientes</a:t>
            </a:r>
            <a:endParaRPr lang="en-US" sz="2000" dirty="0"/>
          </a:p>
        </p:txBody>
      </p:sp>
      <p:sp>
        <p:nvSpPr>
          <p:cNvPr id="29" name="Shape 6">
            <a:extLst>
              <a:ext uri="{FF2B5EF4-FFF2-40B4-BE49-F238E27FC236}">
                <a16:creationId xmlns:a16="http://schemas.microsoft.com/office/drawing/2014/main" id="{48351AB9-C7FE-DE7D-F2B8-F819C40024AD}"/>
              </a:ext>
            </a:extLst>
          </p:cNvPr>
          <p:cNvSpPr/>
          <p:nvPr/>
        </p:nvSpPr>
        <p:spPr>
          <a:xfrm>
            <a:off x="6400800" y="1325880"/>
            <a:ext cx="516636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4DE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33" name="Shape 7">
            <a:extLst>
              <a:ext uri="{FF2B5EF4-FFF2-40B4-BE49-F238E27FC236}">
                <a16:creationId xmlns:a16="http://schemas.microsoft.com/office/drawing/2014/main" id="{AD2FFBF9-5B09-A903-D665-B9B744080D1C}"/>
              </a:ext>
            </a:extLst>
          </p:cNvPr>
          <p:cNvSpPr/>
          <p:nvPr/>
        </p:nvSpPr>
        <p:spPr>
          <a:xfrm>
            <a:off x="6400800" y="1325880"/>
            <a:ext cx="109728" cy="4297680"/>
          </a:xfrm>
          <a:prstGeom prst="rect">
            <a:avLst/>
          </a:prstGeom>
          <a:solidFill>
            <a:srgbClr val="006B72"/>
          </a:solidFill>
          <a:ln w="12700">
            <a:solidFill>
              <a:srgbClr val="006B7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7" name="Text 8">
            <a:extLst>
              <a:ext uri="{FF2B5EF4-FFF2-40B4-BE49-F238E27FC236}">
                <a16:creationId xmlns:a16="http://schemas.microsoft.com/office/drawing/2014/main" id="{AC29EBD6-867F-2345-A8D3-B083C5D60259}"/>
              </a:ext>
            </a:extLst>
          </p:cNvPr>
          <p:cNvSpPr/>
          <p:nvPr/>
        </p:nvSpPr>
        <p:spPr>
          <a:xfrm>
            <a:off x="6656832" y="1536192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73B4C"/>
                </a:solidFill>
              </a:rPr>
              <a:t>NO genera flujo inmediato</a:t>
            </a:r>
            <a:endParaRPr lang="en-US" sz="2000" dirty="0"/>
          </a:p>
        </p:txBody>
      </p:sp>
      <p:sp>
        <p:nvSpPr>
          <p:cNvPr id="40" name="Text 9">
            <a:extLst>
              <a:ext uri="{FF2B5EF4-FFF2-40B4-BE49-F238E27FC236}">
                <a16:creationId xmlns:a16="http://schemas.microsoft.com/office/drawing/2014/main" id="{F5D5AD32-00D7-78BD-E068-EC2920AB2BC7}"/>
              </a:ext>
            </a:extLst>
          </p:cNvPr>
          <p:cNvSpPr/>
          <p:nvPr/>
        </p:nvSpPr>
        <p:spPr>
          <a:xfrm>
            <a:off x="6693408" y="2103120"/>
            <a:ext cx="4636008" cy="33558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Consumo o retiro de inventarios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Amortizaciones y diferidos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Causaciones sin pago inmediato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Operaciones internas sin movimiento bancario</a:t>
            </a:r>
            <a:endParaRPr lang="en-US" sz="2000" dirty="0"/>
          </a:p>
        </p:txBody>
      </p:sp>
      <p:sp>
        <p:nvSpPr>
          <p:cNvPr id="42" name="Shape 10">
            <a:extLst>
              <a:ext uri="{FF2B5EF4-FFF2-40B4-BE49-F238E27FC236}">
                <a16:creationId xmlns:a16="http://schemas.microsoft.com/office/drawing/2014/main" id="{33054E81-3CD1-8984-BBDF-D6FE7F2F25D7}"/>
              </a:ext>
            </a:extLst>
          </p:cNvPr>
          <p:cNvSpPr/>
          <p:nvPr/>
        </p:nvSpPr>
        <p:spPr>
          <a:xfrm>
            <a:off x="1828800" y="5806440"/>
            <a:ext cx="8503920" cy="457200"/>
          </a:xfrm>
          <a:prstGeom prst="roundRect">
            <a:avLst/>
          </a:prstGeom>
          <a:solidFill>
            <a:srgbClr val="FFF3D7"/>
          </a:solidFill>
          <a:ln w="12700">
            <a:solidFill>
              <a:srgbClr val="F2B134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4" name="Text 11">
            <a:extLst>
              <a:ext uri="{FF2B5EF4-FFF2-40B4-BE49-F238E27FC236}">
                <a16:creationId xmlns:a16="http://schemas.microsoft.com/office/drawing/2014/main" id="{4F48E382-0978-285D-EC48-6CD6806B8B93}"/>
              </a:ext>
            </a:extLst>
          </p:cNvPr>
          <p:cNvSpPr/>
          <p:nvPr/>
        </p:nvSpPr>
        <p:spPr>
          <a:xfrm>
            <a:off x="2011680" y="5925312"/>
            <a:ext cx="8138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704D00"/>
                </a:solidFill>
              </a:rPr>
              <a:t>Regla práctica: proyectar la fecha esperada de cobro o pago, no copiar la causación.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81589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6FCBD-30BD-9EAF-4258-A75996B0F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9E2C3AD9-8B03-242F-08E1-1BA85D57C474}"/>
              </a:ext>
            </a:extLst>
          </p:cNvPr>
          <p:cNvSpPr/>
          <p:nvPr/>
        </p:nvSpPr>
        <p:spPr>
          <a:xfrm>
            <a:off x="502920" y="34747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SAP conecta las vistas; la calidad del dato conecta la decisión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D53456CD-15BA-4DE5-D525-4A385D09CFF5}"/>
              </a:ext>
            </a:extLst>
          </p:cNvPr>
          <p:cNvSpPr/>
          <p:nvPr/>
        </p:nvSpPr>
        <p:spPr>
          <a:xfrm>
            <a:off x="521208" y="896112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7773"/>
                </a:solidFill>
              </a:rPr>
              <a:t>La relación no consiste en copiar cifras: exige trazabilidad end-to-end.</a:t>
            </a:r>
            <a:endParaRPr lang="en-US" sz="1300" dirty="0"/>
          </a:p>
        </p:txBody>
      </p:sp>
      <p:pic>
        <p:nvPicPr>
          <p:cNvPr id="8" name="Image 0" descr="/home/oai/share/generated_image_20260831122056_4.png">
            <a:extLst>
              <a:ext uri="{FF2B5EF4-FFF2-40B4-BE49-F238E27FC236}">
                <a16:creationId xmlns:a16="http://schemas.microsoft.com/office/drawing/2014/main" id="{EEB5D643-E654-DE65-C6D7-5C523F82A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100" y="1042416"/>
            <a:ext cx="8037576" cy="535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08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1F4E1-674D-7483-4065-CE916DD7A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61EAE937-6603-E7A1-A156-9F03F9547AF6}"/>
              </a:ext>
            </a:extLst>
          </p:cNvPr>
          <p:cNvSpPr/>
          <p:nvPr/>
        </p:nvSpPr>
        <p:spPr>
          <a:xfrm>
            <a:off x="521208" y="34747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Qué cambia en la práctica cuando cambian los hechos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4DF76AC1-08ED-83D1-E89A-04232B2A8E49}"/>
              </a:ext>
            </a:extLst>
          </p:cNvPr>
          <p:cNvSpPr/>
          <p:nvPr/>
        </p:nvSpPr>
        <p:spPr>
          <a:xfrm>
            <a:off x="521208" y="896112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7773"/>
                </a:solidFill>
              </a:rPr>
              <a:t>El presupuesto de efectivo es una proyección viva; el aprobado sigue siendo el marco de autorización.</a:t>
            </a:r>
            <a:endParaRPr lang="en-US" sz="1300" dirty="0"/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14D36759-8D69-D898-03C0-74C16A4B369E}"/>
              </a:ext>
            </a:extLst>
          </p:cNvPr>
          <p:cNvSpPr/>
          <p:nvPr/>
        </p:nvSpPr>
        <p:spPr>
          <a:xfrm>
            <a:off x="685800" y="1417320"/>
            <a:ext cx="525780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4DE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sz="280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FE424F54-8DCF-7F5A-3FC5-C70EB49D1BD8}"/>
              </a:ext>
            </a:extLst>
          </p:cNvPr>
          <p:cNvSpPr/>
          <p:nvPr/>
        </p:nvSpPr>
        <p:spPr>
          <a:xfrm>
            <a:off x="685800" y="1417320"/>
            <a:ext cx="109728" cy="1600200"/>
          </a:xfrm>
          <a:prstGeom prst="rect">
            <a:avLst/>
          </a:prstGeom>
          <a:solidFill>
            <a:srgbClr val="007A4D"/>
          </a:solidFill>
          <a:ln w="12700">
            <a:solidFill>
              <a:srgbClr val="007A4D"/>
            </a:solidFill>
            <a:prstDash val="solid"/>
          </a:ln>
        </p:spPr>
        <p:txBody>
          <a:bodyPr/>
          <a:lstStyle/>
          <a:p>
            <a:endParaRPr lang="es-CO" sz="2800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42B6E13F-8A0D-98A3-AFA3-C5FBB42F0C07}"/>
              </a:ext>
            </a:extLst>
          </p:cNvPr>
          <p:cNvSpPr/>
          <p:nvPr/>
        </p:nvSpPr>
        <p:spPr>
          <a:xfrm>
            <a:off x="941832" y="1627632"/>
            <a:ext cx="4846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73B4C"/>
                </a:solidFill>
              </a:rPr>
              <a:t>Fecha</a:t>
            </a:r>
            <a:endParaRPr lang="en-US" sz="240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F33071F7-149D-C7DB-2E08-B937085F2B6D}"/>
              </a:ext>
            </a:extLst>
          </p:cNvPr>
          <p:cNvSpPr/>
          <p:nvPr/>
        </p:nvSpPr>
        <p:spPr>
          <a:xfrm>
            <a:off x="978408" y="2194560"/>
            <a:ext cx="47274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Un crédito, indemnización o pago se desplaza por aprobaciones o hitos.</a:t>
            </a:r>
            <a:endParaRPr lang="en-US" sz="2000" dirty="0"/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E20324F0-CBDC-C1AC-4063-88770D6A95BD}"/>
              </a:ext>
            </a:extLst>
          </p:cNvPr>
          <p:cNvSpPr/>
          <p:nvPr/>
        </p:nvSpPr>
        <p:spPr>
          <a:xfrm>
            <a:off x="6309360" y="1417320"/>
            <a:ext cx="525780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4DE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sz="2800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E01E6E7B-34ED-FED6-9B7E-AA9D42708A25}"/>
              </a:ext>
            </a:extLst>
          </p:cNvPr>
          <p:cNvSpPr/>
          <p:nvPr/>
        </p:nvSpPr>
        <p:spPr>
          <a:xfrm>
            <a:off x="6309360" y="1417320"/>
            <a:ext cx="109728" cy="1600200"/>
          </a:xfrm>
          <a:prstGeom prst="rect">
            <a:avLst/>
          </a:prstGeom>
          <a:solidFill>
            <a:srgbClr val="007A4D"/>
          </a:solidFill>
          <a:ln w="12700">
            <a:solidFill>
              <a:srgbClr val="007A4D"/>
            </a:solidFill>
            <a:prstDash val="solid"/>
          </a:ln>
        </p:spPr>
        <p:txBody>
          <a:bodyPr/>
          <a:lstStyle/>
          <a:p>
            <a:endParaRPr lang="es-CO" sz="280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D1A76040-50D4-0FF2-598E-7930AD7E803D}"/>
              </a:ext>
            </a:extLst>
          </p:cNvPr>
          <p:cNvSpPr/>
          <p:nvPr/>
        </p:nvSpPr>
        <p:spPr>
          <a:xfrm>
            <a:off x="6565392" y="1627632"/>
            <a:ext cx="4846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73B4C"/>
                </a:solidFill>
              </a:rPr>
              <a:t>Valor</a:t>
            </a:r>
            <a:endParaRPr lang="en-US" sz="2400" dirty="0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EAA7B0C6-5C60-60F0-7616-96CB9839BCB8}"/>
              </a:ext>
            </a:extLst>
          </p:cNvPr>
          <p:cNvSpPr/>
          <p:nvPr/>
        </p:nvSpPr>
        <p:spPr>
          <a:xfrm>
            <a:off x="6601968" y="2194560"/>
            <a:ext cx="47274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La mejor información disponible reemplaza el supuesto inicial.</a:t>
            </a:r>
            <a:endParaRPr lang="en-US" sz="2000" dirty="0"/>
          </a:p>
        </p:txBody>
      </p:sp>
      <p:sp>
        <p:nvSpPr>
          <p:cNvPr id="26" name="Shape 10">
            <a:extLst>
              <a:ext uri="{FF2B5EF4-FFF2-40B4-BE49-F238E27FC236}">
                <a16:creationId xmlns:a16="http://schemas.microsoft.com/office/drawing/2014/main" id="{9C27C27E-9094-D17B-384A-F2F13A013FEC}"/>
              </a:ext>
            </a:extLst>
          </p:cNvPr>
          <p:cNvSpPr/>
          <p:nvPr/>
        </p:nvSpPr>
        <p:spPr>
          <a:xfrm>
            <a:off x="685800" y="3474720"/>
            <a:ext cx="525780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4DE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sz="2800"/>
          </a:p>
        </p:txBody>
      </p:sp>
      <p:sp>
        <p:nvSpPr>
          <p:cNvPr id="28" name="Shape 11">
            <a:extLst>
              <a:ext uri="{FF2B5EF4-FFF2-40B4-BE49-F238E27FC236}">
                <a16:creationId xmlns:a16="http://schemas.microsoft.com/office/drawing/2014/main" id="{246E243B-EAAF-4527-AF21-B7FA173C0DA0}"/>
              </a:ext>
            </a:extLst>
          </p:cNvPr>
          <p:cNvSpPr/>
          <p:nvPr/>
        </p:nvSpPr>
        <p:spPr>
          <a:xfrm>
            <a:off x="685800" y="3474720"/>
            <a:ext cx="109728" cy="1600200"/>
          </a:xfrm>
          <a:prstGeom prst="rect">
            <a:avLst/>
          </a:prstGeom>
          <a:solidFill>
            <a:srgbClr val="006B72"/>
          </a:solidFill>
          <a:ln w="12700">
            <a:solidFill>
              <a:srgbClr val="006B72"/>
            </a:solidFill>
            <a:prstDash val="solid"/>
          </a:ln>
        </p:spPr>
        <p:txBody>
          <a:bodyPr/>
          <a:lstStyle/>
          <a:p>
            <a:endParaRPr lang="es-CO" sz="2800"/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71B2D7C2-C09A-6750-46FD-0373BB892527}"/>
              </a:ext>
            </a:extLst>
          </p:cNvPr>
          <p:cNvSpPr/>
          <p:nvPr/>
        </p:nvSpPr>
        <p:spPr>
          <a:xfrm>
            <a:off x="941832" y="3685032"/>
            <a:ext cx="4846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73B4C"/>
                </a:solidFill>
              </a:rPr>
              <a:t>Certeza</a:t>
            </a:r>
            <a:endParaRPr lang="en-US" sz="2400" dirty="0"/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DEEB2550-C8A4-72B8-5B49-3BF951164695}"/>
              </a:ext>
            </a:extLst>
          </p:cNvPr>
          <p:cNvSpPr/>
          <p:nvPr/>
        </p:nvSpPr>
        <p:spPr>
          <a:xfrm>
            <a:off x="978408" y="4251960"/>
            <a:ext cx="47274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El flujo evoluciona de estimado a comprometido y real.</a:t>
            </a:r>
            <a:endParaRPr lang="en-US" sz="2000" dirty="0"/>
          </a:p>
        </p:txBody>
      </p:sp>
      <p:sp>
        <p:nvSpPr>
          <p:cNvPr id="34" name="Shape 14">
            <a:extLst>
              <a:ext uri="{FF2B5EF4-FFF2-40B4-BE49-F238E27FC236}">
                <a16:creationId xmlns:a16="http://schemas.microsoft.com/office/drawing/2014/main" id="{0B5D8AF4-DC31-A410-5AB8-27BF53FDCF7D}"/>
              </a:ext>
            </a:extLst>
          </p:cNvPr>
          <p:cNvSpPr/>
          <p:nvPr/>
        </p:nvSpPr>
        <p:spPr>
          <a:xfrm>
            <a:off x="6309360" y="3474720"/>
            <a:ext cx="525780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4DE"/>
            </a:solidFill>
            <a:prstDash val="solid"/>
          </a:ln>
          <a:effectLst>
            <a:outerShdw blurRad="1905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sz="2800"/>
          </a:p>
        </p:txBody>
      </p:sp>
      <p:sp>
        <p:nvSpPr>
          <p:cNvPr id="36" name="Shape 15">
            <a:extLst>
              <a:ext uri="{FF2B5EF4-FFF2-40B4-BE49-F238E27FC236}">
                <a16:creationId xmlns:a16="http://schemas.microsoft.com/office/drawing/2014/main" id="{DE504B2C-66F7-C6F0-4948-E29C1FC386CF}"/>
              </a:ext>
            </a:extLst>
          </p:cNvPr>
          <p:cNvSpPr/>
          <p:nvPr/>
        </p:nvSpPr>
        <p:spPr>
          <a:xfrm>
            <a:off x="6309360" y="3474720"/>
            <a:ext cx="109728" cy="1600200"/>
          </a:xfrm>
          <a:prstGeom prst="rect">
            <a:avLst/>
          </a:prstGeom>
          <a:solidFill>
            <a:srgbClr val="006B72"/>
          </a:solidFill>
          <a:ln w="12700">
            <a:solidFill>
              <a:srgbClr val="006B72"/>
            </a:solidFill>
            <a:prstDash val="solid"/>
          </a:ln>
        </p:spPr>
        <p:txBody>
          <a:bodyPr/>
          <a:lstStyle/>
          <a:p>
            <a:endParaRPr lang="es-CO" sz="2800"/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AC9B4E5C-F761-4CA1-37AF-235200DDCC48}"/>
              </a:ext>
            </a:extLst>
          </p:cNvPr>
          <p:cNvSpPr/>
          <p:nvPr/>
        </p:nvSpPr>
        <p:spPr>
          <a:xfrm>
            <a:off x="6565392" y="3685032"/>
            <a:ext cx="4846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73B4C"/>
                </a:solidFill>
              </a:rPr>
              <a:t>Horizonte</a:t>
            </a:r>
            <a:endParaRPr lang="en-US" sz="2400" dirty="0"/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0904F4F0-49C2-CF39-252A-B9CE701DFBDE}"/>
              </a:ext>
            </a:extLst>
          </p:cNvPr>
          <p:cNvSpPr/>
          <p:nvPr/>
        </p:nvSpPr>
        <p:spPr>
          <a:xfrm>
            <a:off x="6601968" y="4251960"/>
            <a:ext cx="47274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73042"/>
                </a:solidFill>
              </a:rPr>
              <a:t>La proyección se mantiene a 365 días móviles.</a:t>
            </a:r>
            <a:endParaRPr lang="en-US" sz="2000" dirty="0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BFB30036-1C56-09E9-0548-BE229721CB6E}"/>
              </a:ext>
            </a:extLst>
          </p:cNvPr>
          <p:cNvSpPr/>
          <p:nvPr/>
        </p:nvSpPr>
        <p:spPr>
          <a:xfrm>
            <a:off x="1417320" y="5623560"/>
            <a:ext cx="9372600" cy="585216"/>
          </a:xfrm>
          <a:prstGeom prst="roundRect">
            <a:avLst/>
          </a:prstGeom>
          <a:solidFill>
            <a:srgbClr val="073B4C"/>
          </a:solidFill>
          <a:ln w="12700">
            <a:solidFill>
              <a:srgbClr val="073B4C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72C08D0E-858C-2D45-D6EE-7FB861C5EBCE}"/>
              </a:ext>
            </a:extLst>
          </p:cNvPr>
          <p:cNvSpPr/>
          <p:nvPr/>
        </p:nvSpPr>
        <p:spPr>
          <a:xfrm>
            <a:off x="1664208" y="5815584"/>
            <a:ext cx="8869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Actualizar el flujo no cambia automáticamente el presupuesto anual; cambia la lectura de liquidez.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96573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E4277-73CC-0126-D443-18C05CE75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4C1B8FE8-8280-C486-23E4-AD6A90C187BD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17</a:t>
            </a:fld>
            <a:endParaRPr lang="es-ES" altLang="es-CO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DC6B35D0-FFC3-6408-27B7-F679D5723505}"/>
              </a:ext>
            </a:extLst>
          </p:cNvPr>
          <p:cNvSpPr/>
          <p:nvPr/>
        </p:nvSpPr>
        <p:spPr>
          <a:xfrm>
            <a:off x="548640" y="4114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Mensualización: donde más se rompe el puente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3AEA34BB-CA9F-57F6-3CCB-3A966305B840}"/>
              </a:ext>
            </a:extLst>
          </p:cNvPr>
          <p:cNvSpPr/>
          <p:nvPr/>
        </p:nvSpPr>
        <p:spPr>
          <a:xfrm>
            <a:off x="548640" y="932688"/>
            <a:ext cx="8778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F6F61"/>
                </a:solidFill>
              </a:rPr>
              <a:t>El presupuesto anual puede verse igual; la caja mensual puede cambiar completamente.</a:t>
            </a:r>
            <a:endParaRPr lang="en-US" sz="1350" dirty="0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7E7331CE-3BA1-FF05-1D2F-47217FACD9F8}"/>
              </a:ext>
            </a:extLst>
          </p:cNvPr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10</a:t>
            </a:r>
            <a:endParaRPr lang="en-US" sz="900" dirty="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B8A9C75D-D23D-9103-22A7-531BC6B1CEFF}"/>
              </a:ext>
            </a:extLst>
          </p:cNvPr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B17AE0FF-82F7-0F1E-CF52-D00F5804ED99}"/>
              </a:ext>
            </a:extLst>
          </p:cNvPr>
          <p:cNvSpPr/>
          <p:nvPr/>
        </p:nvSpPr>
        <p:spPr>
          <a:xfrm>
            <a:off x="685800" y="1371600"/>
            <a:ext cx="3063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23126"/>
                </a:solidFill>
              </a:rPr>
              <a:t>Caso A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223126"/>
                </a:solidFill>
              </a:rPr>
              <a:t>Valor anual correcto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223126"/>
                </a:solidFill>
              </a:rPr>
              <a:t>pero repartido en 12 meses</a:t>
            </a:r>
            <a:endParaRPr lang="en-US" sz="180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06E2A91F-485F-2DFD-02B8-2BCA8D1961C2}"/>
              </a:ext>
            </a:extLst>
          </p:cNvPr>
          <p:cNvSpPr/>
          <p:nvPr/>
        </p:nvSpPr>
        <p:spPr>
          <a:xfrm>
            <a:off x="822960" y="2743200"/>
            <a:ext cx="2788920" cy="8229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F6F61"/>
                </a:solidFill>
              </a:rPr>
              <a:t>Caja proyecta una salida uniforme.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F6F61"/>
                </a:solidFill>
              </a:rPr>
              <a:t>Puede ocultar un pico real de pago.</a:t>
            </a:r>
            <a:endParaRPr lang="en-US" sz="1600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7D88496B-3776-C126-5F6B-B308C1B3C103}"/>
              </a:ext>
            </a:extLst>
          </p:cNvPr>
          <p:cNvSpPr/>
          <p:nvPr/>
        </p:nvSpPr>
        <p:spPr>
          <a:xfrm>
            <a:off x="4572000" y="1371600"/>
            <a:ext cx="306324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9B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14A1F"/>
                </a:solidFill>
              </a:rPr>
              <a:t>Caso B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214A1F"/>
                </a:solidFill>
              </a:rPr>
              <a:t>Mismo valor anual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214A1F"/>
                </a:solidFill>
              </a:rPr>
              <a:t>pero pago real en marzo y septiembre</a:t>
            </a:r>
            <a:endParaRPr lang="en-US" sz="1800" dirty="0"/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62DD7938-E2A4-39BC-3671-0833623085CA}"/>
              </a:ext>
            </a:extLst>
          </p:cNvPr>
          <p:cNvSpPr/>
          <p:nvPr/>
        </p:nvSpPr>
        <p:spPr>
          <a:xfrm>
            <a:off x="4709160" y="2743200"/>
            <a:ext cx="2788920" cy="8229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F6F61"/>
                </a:solidFill>
              </a:rPr>
              <a:t>Caja anticipa déficit temporal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F6F61"/>
                </a:solidFill>
              </a:rPr>
              <a:t>y prepara financiación o pagos.</a:t>
            </a:r>
            <a:endParaRPr lang="en-US" sz="1600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F497E808-70CA-B702-3390-2B3780DE0F3C}"/>
              </a:ext>
            </a:extLst>
          </p:cNvPr>
          <p:cNvSpPr/>
          <p:nvPr/>
        </p:nvSpPr>
        <p:spPr>
          <a:xfrm>
            <a:off x="8229600" y="1371600"/>
            <a:ext cx="320040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223126"/>
                </a:solidFill>
              </a:rPr>
              <a:t>Caso C</a:t>
            </a:r>
            <a:endParaRPr lang="en-US" sz="1750" dirty="0"/>
          </a:p>
          <a:p>
            <a:pPr marL="0" indent="0" algn="ctr">
              <a:buNone/>
            </a:pPr>
            <a:r>
              <a:rPr lang="en-US" sz="1750" b="1" dirty="0">
                <a:solidFill>
                  <a:srgbClr val="223126"/>
                </a:solidFill>
              </a:rPr>
              <a:t>Contrato inicia en junio</a:t>
            </a:r>
            <a:endParaRPr lang="en-US" sz="1750" dirty="0"/>
          </a:p>
          <a:p>
            <a:pPr marL="0" indent="0" algn="ctr">
              <a:buNone/>
            </a:pPr>
            <a:r>
              <a:rPr lang="en-US" sz="1750" b="1" dirty="0">
                <a:solidFill>
                  <a:srgbClr val="223126"/>
                </a:solidFill>
              </a:rPr>
              <a:t>pero ejecución presupuestal inicia en julio</a:t>
            </a:r>
            <a:endParaRPr lang="en-US" sz="1750" dirty="0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F2D9CA85-11FF-42A3-2DD9-740627F8DE2B}"/>
              </a:ext>
            </a:extLst>
          </p:cNvPr>
          <p:cNvSpPr/>
          <p:nvPr/>
        </p:nvSpPr>
        <p:spPr>
          <a:xfrm>
            <a:off x="8366760" y="2743200"/>
            <a:ext cx="2880360" cy="82296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F6F61"/>
                </a:solidFill>
              </a:rPr>
              <a:t>Debe separarse fecha contractual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F6F61"/>
                </a:solidFill>
              </a:rPr>
              <a:t>de fecha de ejecución y pago.</a:t>
            </a:r>
            <a:endParaRPr lang="en-US" sz="1600" dirty="0"/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B245CD38-8C2D-8EA5-BC0B-D5E73DF16F48}"/>
              </a:ext>
            </a:extLst>
          </p:cNvPr>
          <p:cNvSpPr/>
          <p:nvPr/>
        </p:nvSpPr>
        <p:spPr>
          <a:xfrm>
            <a:off x="1051560" y="4754880"/>
            <a:ext cx="10058400" cy="566928"/>
          </a:xfrm>
          <a:prstGeom prst="rect">
            <a:avLst/>
          </a:prstGeom>
          <a:solidFill>
            <a:srgbClr val="EAF3E6"/>
          </a:solidFill>
          <a:ln w="12700">
            <a:solidFill>
              <a:srgbClr val="EAF3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214A1F"/>
                </a:solidFill>
              </a:rPr>
              <a:t>La mensualización debe seguir la ejecución presupuestal y el calendario esperado de pago, no una distribución automática.</a:t>
            </a:r>
            <a:endParaRPr lang="en-US" sz="1820" dirty="0"/>
          </a:p>
        </p:txBody>
      </p:sp>
    </p:spTree>
    <p:extLst>
      <p:ext uri="{BB962C8B-B14F-4D97-AF65-F5344CB8AC3E}">
        <p14:creationId xmlns:p14="http://schemas.microsoft.com/office/powerpoint/2010/main" val="2436412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616C2-BAF8-EC86-B40E-90C0917C5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15EB5A89-1692-AEA3-B709-761990F24550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18</a:t>
            </a:fld>
            <a:endParaRPr lang="es-ES" altLang="es-CO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202D1A31-225E-59B2-3783-BB6E6A67C625}"/>
              </a:ext>
            </a:extLst>
          </p:cNvPr>
          <p:cNvSpPr/>
          <p:nvPr/>
        </p:nvSpPr>
        <p:spPr>
          <a:xfrm>
            <a:off x="548640" y="4114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Errores frecuentes y efecto sobre Tesorería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6D3FA298-8FD2-CD7D-AD75-A895D9F05AC6}"/>
              </a:ext>
            </a:extLst>
          </p:cNvPr>
          <p:cNvSpPr/>
          <p:nvPr/>
        </p:nvSpPr>
        <p:spPr>
          <a:xfrm>
            <a:off x="548640" y="932688"/>
            <a:ext cx="8778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F6F61"/>
                </a:solidFill>
              </a:rPr>
              <a:t>Pequeñas imprecisiones generan decisiones equivocadas o reprocesos.</a:t>
            </a:r>
            <a:endParaRPr lang="en-US" sz="135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40CEAC8D-A9C0-A7D7-2FCA-D361AC849970}"/>
              </a:ext>
            </a:extLst>
          </p:cNvPr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11</a:t>
            </a:r>
            <a:endParaRPr lang="en-US" sz="90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D4D9DFFE-BBC4-6B0A-4BAF-A04616B1396B}"/>
              </a:ext>
            </a:extLst>
          </p:cNvPr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8A0DD62D-7634-A485-EE51-4FA2D1A179E4}"/>
              </a:ext>
            </a:extLst>
          </p:cNvPr>
          <p:cNvSpPr/>
          <p:nvPr/>
        </p:nvSpPr>
        <p:spPr>
          <a:xfrm>
            <a:off x="822960" y="1417320"/>
            <a:ext cx="3749040" cy="530352"/>
          </a:xfrm>
          <a:prstGeom prst="rect">
            <a:avLst/>
          </a:prstGeom>
          <a:solidFill>
            <a:srgbClr val="A33A2A"/>
          </a:solidFill>
          <a:ln w="12700">
            <a:solidFill>
              <a:srgbClr val="A33A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FFFFFF"/>
                </a:solidFill>
              </a:rPr>
              <a:t>No separar efectivo / no efectivo</a:t>
            </a:r>
            <a:endParaRPr lang="en-US" sz="152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CE5CB8E1-FFB3-CAF9-673B-44FAE820C099}"/>
              </a:ext>
            </a:extLst>
          </p:cNvPr>
          <p:cNvSpPr/>
          <p:nvPr/>
        </p:nvSpPr>
        <p:spPr>
          <a:xfrm>
            <a:off x="4800600" y="1417320"/>
            <a:ext cx="6355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Se proyectan salidas de caja que no ocurren o se omiten pagos reales.</a:t>
            </a:r>
            <a:endParaRPr lang="en-US" sz="1520" dirty="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EBEC4A65-F5E7-569F-2E6A-135E57D307AD}"/>
              </a:ext>
            </a:extLst>
          </p:cNvPr>
          <p:cNvSpPr/>
          <p:nvPr/>
        </p:nvSpPr>
        <p:spPr>
          <a:xfrm>
            <a:off x="822960" y="2167128"/>
            <a:ext cx="3749040" cy="530352"/>
          </a:xfrm>
          <a:prstGeom prst="rect">
            <a:avLst/>
          </a:prstGeom>
          <a:solidFill>
            <a:srgbClr val="A33A2A"/>
          </a:solidFill>
          <a:ln w="12700">
            <a:solidFill>
              <a:srgbClr val="A33A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FFFFFF"/>
                </a:solidFill>
              </a:rPr>
              <a:t>Registrar solo el valor anual</a:t>
            </a:r>
            <a:endParaRPr lang="en-US" sz="1520" dirty="0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813C1E03-1284-82A8-D05C-A9F55308E765}"/>
              </a:ext>
            </a:extLst>
          </p:cNvPr>
          <p:cNvSpPr/>
          <p:nvPr/>
        </p:nvSpPr>
        <p:spPr>
          <a:xfrm>
            <a:off x="4800600" y="2167128"/>
            <a:ext cx="6355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No se ve el pico mensual de liquidez.</a:t>
            </a:r>
            <a:endParaRPr lang="en-US" sz="1520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36529695-E9E4-06B7-BFC5-009572815B2C}"/>
              </a:ext>
            </a:extLst>
          </p:cNvPr>
          <p:cNvSpPr/>
          <p:nvPr/>
        </p:nvSpPr>
        <p:spPr>
          <a:xfrm>
            <a:off x="822960" y="2916936"/>
            <a:ext cx="3749040" cy="530352"/>
          </a:xfrm>
          <a:prstGeom prst="rect">
            <a:avLst/>
          </a:prstGeom>
          <a:solidFill>
            <a:srgbClr val="A33A2A"/>
          </a:solidFill>
          <a:ln w="12700">
            <a:solidFill>
              <a:srgbClr val="A33A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FFFFFF"/>
                </a:solidFill>
              </a:rPr>
              <a:t>Cuenta o modelo incorrecto</a:t>
            </a:r>
            <a:endParaRPr lang="en-US" sz="1520" dirty="0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AD42AE01-0854-90BD-7129-5A0011DCB97D}"/>
              </a:ext>
            </a:extLst>
          </p:cNvPr>
          <p:cNvSpPr/>
          <p:nvPr/>
        </p:nvSpPr>
        <p:spPr>
          <a:xfrm>
            <a:off x="4800600" y="2916936"/>
            <a:ext cx="6355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Se pierde trazabilidad y puede bloquearse la ejecución.</a:t>
            </a:r>
            <a:endParaRPr lang="en-US" sz="1520" dirty="0"/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750A65AB-4EBD-D041-984D-41073D7689DF}"/>
              </a:ext>
            </a:extLst>
          </p:cNvPr>
          <p:cNvSpPr/>
          <p:nvPr/>
        </p:nvSpPr>
        <p:spPr>
          <a:xfrm>
            <a:off x="822960" y="3666744"/>
            <a:ext cx="3749040" cy="530352"/>
          </a:xfrm>
          <a:prstGeom prst="rect">
            <a:avLst/>
          </a:prstGeom>
          <a:solidFill>
            <a:srgbClr val="A33A2A"/>
          </a:solidFill>
          <a:ln w="12700">
            <a:solidFill>
              <a:srgbClr val="A33A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FFFFFF"/>
                </a:solidFill>
              </a:rPr>
              <a:t>IVA, reajustes o impuestos incompletos</a:t>
            </a:r>
            <a:endParaRPr lang="en-US" sz="1520" dirty="0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424C5342-AE2A-0A01-51F9-10DF63D538BA}"/>
              </a:ext>
            </a:extLst>
          </p:cNvPr>
          <p:cNvSpPr/>
          <p:nvPr/>
        </p:nvSpPr>
        <p:spPr>
          <a:xfrm>
            <a:off x="4800600" y="3666744"/>
            <a:ext cx="6355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El flujo queda subestimado frente al pago real.</a:t>
            </a:r>
            <a:endParaRPr lang="en-US" sz="1520" dirty="0"/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0A799353-6F56-F676-0E66-CC8886B64492}"/>
              </a:ext>
            </a:extLst>
          </p:cNvPr>
          <p:cNvSpPr/>
          <p:nvPr/>
        </p:nvSpPr>
        <p:spPr>
          <a:xfrm>
            <a:off x="822960" y="4416552"/>
            <a:ext cx="3749040" cy="530352"/>
          </a:xfrm>
          <a:prstGeom prst="rect">
            <a:avLst/>
          </a:prstGeom>
          <a:solidFill>
            <a:srgbClr val="A33A2A"/>
          </a:solidFill>
          <a:ln w="12700">
            <a:solidFill>
              <a:srgbClr val="A33A2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FFFFFF"/>
                </a:solidFill>
              </a:rPr>
              <a:t>Contrato sin ID o soporte</a:t>
            </a:r>
            <a:endParaRPr lang="en-US" sz="1520" dirty="0"/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7F2B13DF-0142-6AAF-3DFF-5454DD585145}"/>
              </a:ext>
            </a:extLst>
          </p:cNvPr>
          <p:cNvSpPr/>
          <p:nvPr/>
        </p:nvSpPr>
        <p:spPr>
          <a:xfrm>
            <a:off x="4800600" y="4416552"/>
            <a:ext cx="63550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20" dirty="0">
                <a:solidFill>
                  <a:srgbClr val="223126"/>
                </a:solidFill>
              </a:rPr>
              <a:t>Se dificulta amarrar presupuesto, contrato y flujo.</a:t>
            </a:r>
            <a:endParaRPr lang="en-US" sz="1520" dirty="0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336B9DE3-0EBD-1BD4-1316-80E0F7301111}"/>
              </a:ext>
            </a:extLst>
          </p:cNvPr>
          <p:cNvSpPr/>
          <p:nvPr/>
        </p:nvSpPr>
        <p:spPr>
          <a:xfrm>
            <a:off x="1051560" y="5596128"/>
            <a:ext cx="10058400" cy="475488"/>
          </a:xfrm>
          <a:prstGeom prst="rect">
            <a:avLst/>
          </a:prstGeom>
          <a:solidFill>
            <a:srgbClr val="F0F5ED"/>
          </a:solidFill>
          <a:ln w="12700">
            <a:solidFill>
              <a:srgbClr val="F0F5ED"/>
            </a:solidFill>
          </a:ln>
        </p:spPr>
        <p:txBody>
          <a:bodyPr wrap="square" lIns="1524" tIns="1524" rIns="1524" bIns="1524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14A1F"/>
                </a:solidFill>
              </a:rPr>
              <a:t>El presupuesto de efectivo es sensible a errores de calendario: no todo error se ve en el total anual.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73313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E953B-C916-59D9-B7E4-DCF4FB83F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3EEF05C0-40D8-7DDB-F93B-F59D91C1622E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19</a:t>
            </a:fld>
            <a:endParaRPr lang="es-ES" altLang="es-CO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21CC4BBA-CE02-9D2C-EB47-63DFED3225F4}"/>
              </a:ext>
            </a:extLst>
          </p:cNvPr>
          <p:cNvSpPr/>
          <p:nvPr/>
        </p:nvSpPr>
        <p:spPr>
          <a:xfrm>
            <a:off x="548640" y="4114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Checklist antes de cerrar el dato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DB042A3D-402F-F45A-537A-425EC335AC1C}"/>
              </a:ext>
            </a:extLst>
          </p:cNvPr>
          <p:cNvSpPr/>
          <p:nvPr/>
        </p:nvSpPr>
        <p:spPr>
          <a:xfrm>
            <a:off x="548640" y="932688"/>
            <a:ext cx="8778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F6F61"/>
                </a:solidFill>
              </a:rPr>
              <a:t>Cinco preguntas que reducen reprocesos y mejoran la proyección de caja.</a:t>
            </a:r>
            <a:endParaRPr lang="en-US" sz="135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46AD502B-39C2-366E-2ABC-4C7814BD23E7}"/>
              </a:ext>
            </a:extLst>
          </p:cNvPr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12</a:t>
            </a:r>
            <a:endParaRPr lang="en-US" sz="90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54D71219-F56E-9BA2-DF66-B768F4722DE7}"/>
              </a:ext>
            </a:extLst>
          </p:cNvPr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C1FB59A3-028E-548C-CE2C-A0BC8B0C6CD3}"/>
              </a:ext>
            </a:extLst>
          </p:cNvPr>
          <p:cNvSpPr/>
          <p:nvPr/>
        </p:nvSpPr>
        <p:spPr>
          <a:xfrm>
            <a:off x="777240" y="1490472"/>
            <a:ext cx="502920" cy="347472"/>
          </a:xfrm>
          <a:prstGeom prst="rect">
            <a:avLst/>
          </a:prstGeom>
          <a:solidFill>
            <a:srgbClr val="009B3A"/>
          </a:solidFill>
          <a:ln>
            <a:solidFill>
              <a:srgbClr val="009B3A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0CDA3CCD-DB12-F4E8-3604-11AC0D359E4B}"/>
              </a:ext>
            </a:extLst>
          </p:cNvPr>
          <p:cNvSpPr/>
          <p:nvPr/>
        </p:nvSpPr>
        <p:spPr>
          <a:xfrm>
            <a:off x="1463040" y="1417320"/>
            <a:ext cx="978408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¿El valor corresponde al total de la necesidad o flujo esperado?</a:t>
            </a:r>
            <a:endParaRPr lang="en-US" sz="1800" dirty="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99A4948C-7B47-472E-A104-4B13A0BF737B}"/>
              </a:ext>
            </a:extLst>
          </p:cNvPr>
          <p:cNvSpPr/>
          <p:nvPr/>
        </p:nvSpPr>
        <p:spPr>
          <a:xfrm>
            <a:off x="777240" y="2276856"/>
            <a:ext cx="502920" cy="347472"/>
          </a:xfrm>
          <a:prstGeom prst="rect">
            <a:avLst/>
          </a:prstGeom>
          <a:solidFill>
            <a:srgbClr val="245C7A"/>
          </a:solidFill>
          <a:ln>
            <a:solidFill>
              <a:srgbClr val="245C7A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1C732A18-E875-11CD-7891-5B80AE791852}"/>
              </a:ext>
            </a:extLst>
          </p:cNvPr>
          <p:cNvSpPr/>
          <p:nvPr/>
        </p:nvSpPr>
        <p:spPr>
          <a:xfrm>
            <a:off x="1463040" y="2203704"/>
            <a:ext cx="978408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¿La mensualización coincide con ejecución, cobro o pago esperado?</a:t>
            </a:r>
            <a:endParaRPr lang="en-US" sz="1800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C70695C9-70D1-3EEA-9062-9036179DE1DB}"/>
              </a:ext>
            </a:extLst>
          </p:cNvPr>
          <p:cNvSpPr/>
          <p:nvPr/>
        </p:nvSpPr>
        <p:spPr>
          <a:xfrm>
            <a:off x="777240" y="3063240"/>
            <a:ext cx="502920" cy="347472"/>
          </a:xfrm>
          <a:prstGeom prst="rect">
            <a:avLst/>
          </a:prstGeom>
          <a:solidFill>
            <a:srgbClr val="009B3A"/>
          </a:solidFill>
          <a:ln>
            <a:solidFill>
              <a:srgbClr val="009B3A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65538BC2-E13D-D5DB-1A5D-57E83DE95B2E}"/>
              </a:ext>
            </a:extLst>
          </p:cNvPr>
          <p:cNvSpPr/>
          <p:nvPr/>
        </p:nvSpPr>
        <p:spPr>
          <a:xfrm>
            <a:off x="1463040" y="2990088"/>
            <a:ext cx="978408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¿La línea es efectiva o no efectiva?</a:t>
            </a:r>
            <a:endParaRPr lang="en-US" sz="1800" dirty="0"/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1D689DB5-93BE-825E-76EB-D34ACC8E1B27}"/>
              </a:ext>
            </a:extLst>
          </p:cNvPr>
          <p:cNvSpPr/>
          <p:nvPr/>
        </p:nvSpPr>
        <p:spPr>
          <a:xfrm>
            <a:off x="777240" y="3849624"/>
            <a:ext cx="502920" cy="347472"/>
          </a:xfrm>
          <a:prstGeom prst="rect">
            <a:avLst/>
          </a:prstGeom>
          <a:solidFill>
            <a:srgbClr val="009B3A"/>
          </a:solidFill>
          <a:ln>
            <a:solidFill>
              <a:srgbClr val="009B3A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FA34DF44-190A-B8AD-C384-D216C9A7CEB4}"/>
              </a:ext>
            </a:extLst>
          </p:cNvPr>
          <p:cNvSpPr/>
          <p:nvPr/>
        </p:nvSpPr>
        <p:spPr>
          <a:xfrm>
            <a:off x="1463040" y="3776472"/>
            <a:ext cx="978408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¿El modelo, cuenta, PEP, fondo y CECO son los correctos?</a:t>
            </a:r>
            <a:endParaRPr lang="en-US" sz="1800" dirty="0"/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F040CD84-33FA-A812-B2F5-17875E5F32E0}"/>
              </a:ext>
            </a:extLst>
          </p:cNvPr>
          <p:cNvSpPr/>
          <p:nvPr/>
        </p:nvSpPr>
        <p:spPr>
          <a:xfrm>
            <a:off x="777240" y="4636008"/>
            <a:ext cx="502920" cy="347472"/>
          </a:xfrm>
          <a:prstGeom prst="rect">
            <a:avLst/>
          </a:prstGeom>
          <a:solidFill>
            <a:srgbClr val="009B3A"/>
          </a:solidFill>
          <a:ln>
            <a:solidFill>
              <a:srgbClr val="009B3A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03BEEE18-C2F5-A4E7-D97D-893DEBCCD783}"/>
              </a:ext>
            </a:extLst>
          </p:cNvPr>
          <p:cNvSpPr/>
          <p:nvPr/>
        </p:nvSpPr>
        <p:spPr>
          <a:xfrm>
            <a:off x="1463040" y="4562856"/>
            <a:ext cx="978408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3126"/>
                </a:solidFill>
              </a:rPr>
              <a:t>¿Existe soporte o supuesto trazable para explicar el dato?</a:t>
            </a:r>
            <a:endParaRPr lang="en-US" sz="1800" dirty="0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9E007E6E-6EDC-05EA-7F76-B5D0B807A755}"/>
              </a:ext>
            </a:extLst>
          </p:cNvPr>
          <p:cNvSpPr/>
          <p:nvPr/>
        </p:nvSpPr>
        <p:spPr>
          <a:xfrm>
            <a:off x="868680" y="5669280"/>
            <a:ext cx="1280160" cy="384048"/>
          </a:xfrm>
          <a:prstGeom prst="rect">
            <a:avLst/>
          </a:prstGeom>
          <a:solidFill>
            <a:srgbClr val="214A1F"/>
          </a:solidFill>
          <a:ln w="12700">
            <a:solidFill>
              <a:srgbClr val="214A1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Cierre</a:t>
            </a:r>
            <a:endParaRPr lang="en-US" sz="1600" dirty="0"/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E94D8FDD-795F-558B-A1D4-87D59F852725}"/>
              </a:ext>
            </a:extLst>
          </p:cNvPr>
          <p:cNvSpPr/>
          <p:nvPr/>
        </p:nvSpPr>
        <p:spPr>
          <a:xfrm>
            <a:off x="2331720" y="5641848"/>
            <a:ext cx="8778240" cy="457200"/>
          </a:xfrm>
          <a:prstGeom prst="rect">
            <a:avLst/>
          </a:prstGeom>
          <a:solidFill>
            <a:srgbClr val="EAF3E6"/>
          </a:solidFill>
          <a:ln w="12700">
            <a:solidFill>
              <a:srgbClr val="EAF3E6"/>
            </a:solidFill>
          </a:ln>
        </p:spPr>
        <p:txBody>
          <a:bodyPr wrap="square" lIns="1524" tIns="1524" rIns="1524" bIns="1524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4A1F"/>
                </a:solidFill>
              </a:rPr>
              <a:t>Un buen presupuesto </a:t>
            </a:r>
            <a:r>
              <a:rPr lang="en-US" sz="2000" b="1" dirty="0" err="1">
                <a:solidFill>
                  <a:srgbClr val="214A1F"/>
                </a:solidFill>
              </a:rPr>
              <a:t>permite</a:t>
            </a:r>
            <a:r>
              <a:rPr lang="en-US" sz="2000" b="1" dirty="0">
                <a:solidFill>
                  <a:srgbClr val="214A1F"/>
                </a:solidFill>
              </a:rPr>
              <a:t> ejecutar; un buen presupuesto de efectivo permite anticipar.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7817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C0DEF-76A1-D10B-FF81-691FC3E7D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92163257-AF71-A8B5-3C80-29800ED201AB}"/>
              </a:ext>
            </a:extLst>
          </p:cNvPr>
          <p:cNvSpPr txBox="1">
            <a:spLocks/>
          </p:cNvSpPr>
          <p:nvPr/>
        </p:nvSpPr>
        <p:spPr bwMode="auto">
          <a:xfrm>
            <a:off x="11457998" y="6508369"/>
            <a:ext cx="456911" cy="39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s-CO"/>
            </a:defPPr>
            <a:lvl1pPr>
              <a:defRPr sz="1300" b="1" kern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algn="r"/>
            <a:fld id="{64B968DF-012E-4705-947F-A176357C6753}" type="slidenum">
              <a:rPr lang="es-ES" altLang="es-CO"/>
              <a:pPr algn="r"/>
              <a:t>20</a:t>
            </a:fld>
            <a:endParaRPr lang="es-ES" altLang="es-CO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422B4957-D98D-7EC6-8A44-6AC05BD230E1}"/>
              </a:ext>
            </a:extLst>
          </p:cNvPr>
          <p:cNvSpPr/>
          <p:nvPr/>
        </p:nvSpPr>
        <p:spPr>
          <a:xfrm>
            <a:off x="11503152" y="6510528"/>
            <a:ext cx="320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F6F61"/>
                </a:solidFill>
              </a:rPr>
              <a:t>12</a:t>
            </a:r>
            <a:endParaRPr lang="en-US" sz="90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B9B5665F-B33D-BD1D-46A2-F30AD9610C79}"/>
              </a:ext>
            </a:extLst>
          </p:cNvPr>
          <p:cNvSpPr/>
          <p:nvPr/>
        </p:nvSpPr>
        <p:spPr>
          <a:xfrm>
            <a:off x="502920" y="6492240"/>
            <a:ext cx="47548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F61"/>
                </a:solidFill>
              </a:rPr>
              <a:t>Capacitación presupuesto de efectivo 2027</a:t>
            </a:r>
            <a:endParaRPr lang="en-US" sz="85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46239C83-E848-90E4-C599-B5CEB3E4F838}"/>
              </a:ext>
            </a:extLst>
          </p:cNvPr>
          <p:cNvSpPr/>
          <p:nvPr/>
        </p:nvSpPr>
        <p:spPr>
          <a:xfrm>
            <a:off x="502920" y="34747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7AD400"/>
                </a:solidFill>
              </a:rPr>
              <a:t>Tres mensajes para cerrar</a:t>
            </a:r>
            <a:endParaRPr lang="en-US" sz="2700" dirty="0">
              <a:solidFill>
                <a:srgbClr val="7AD400"/>
              </a:solidFill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1C5E53B8-A8C3-06A4-148D-F3007EB021F7}"/>
              </a:ext>
            </a:extLst>
          </p:cNvPr>
          <p:cNvSpPr/>
          <p:nvPr/>
        </p:nvSpPr>
        <p:spPr>
          <a:xfrm>
            <a:off x="521208" y="896112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67773"/>
                </a:solidFill>
              </a:rPr>
              <a:t>Si estos tres conceptos quedan claros, desaparece la idea de duplicidad.</a:t>
            </a:r>
            <a:endParaRPr lang="en-US" sz="1300" dirty="0"/>
          </a:p>
        </p:txBody>
      </p:sp>
      <p:sp>
        <p:nvSpPr>
          <p:cNvPr id="13" name="Shape 2">
            <a:extLst>
              <a:ext uri="{FF2B5EF4-FFF2-40B4-BE49-F238E27FC236}">
                <a16:creationId xmlns:a16="http://schemas.microsoft.com/office/drawing/2014/main" id="{F888F815-4E04-AAB2-CFEA-F35AE9F37B7D}"/>
              </a:ext>
            </a:extLst>
          </p:cNvPr>
          <p:cNvSpPr/>
          <p:nvPr/>
        </p:nvSpPr>
        <p:spPr>
          <a:xfrm>
            <a:off x="658368" y="1417320"/>
            <a:ext cx="3429000" cy="3456432"/>
          </a:xfrm>
          <a:prstGeom prst="roundRect">
            <a:avLst/>
          </a:prstGeom>
          <a:solidFill>
            <a:srgbClr val="EFF7F1"/>
          </a:solidFill>
          <a:ln w="19050">
            <a:solidFill>
              <a:srgbClr val="007A4D"/>
            </a:solidFill>
            <a:prstDash val="solid"/>
          </a:ln>
          <a:effectLst>
            <a:outerShdw blurRad="19050" dist="762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7EDC3384-BAA0-D80B-F280-CD45C44B871A}"/>
              </a:ext>
            </a:extLst>
          </p:cNvPr>
          <p:cNvSpPr/>
          <p:nvPr/>
        </p:nvSpPr>
        <p:spPr>
          <a:xfrm>
            <a:off x="1892808" y="1719072"/>
            <a:ext cx="960120" cy="960120"/>
          </a:xfrm>
          <a:prstGeom prst="ellipse">
            <a:avLst/>
          </a:prstGeom>
          <a:solidFill>
            <a:srgbClr val="007A4D"/>
          </a:solidFill>
          <a:ln w="12700">
            <a:solidFill>
              <a:srgbClr val="007A4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6EC4F388-FB36-8C54-B3F2-4C2C80E038B9}"/>
              </a:ext>
            </a:extLst>
          </p:cNvPr>
          <p:cNvSpPr/>
          <p:nvPr/>
        </p:nvSpPr>
        <p:spPr>
          <a:xfrm>
            <a:off x="2139696" y="193852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</a:rPr>
              <a:t>1</a:t>
            </a:r>
            <a:endParaRPr lang="en-US" sz="2500" dirty="0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C8383C9D-D5BE-A687-E151-9D3BAC4F9E1B}"/>
              </a:ext>
            </a:extLst>
          </p:cNvPr>
          <p:cNvSpPr/>
          <p:nvPr/>
        </p:nvSpPr>
        <p:spPr>
          <a:xfrm>
            <a:off x="978408" y="294436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73B4C"/>
                </a:solidFill>
              </a:rPr>
              <a:t>El aprobado AUTORIZA</a:t>
            </a:r>
            <a:endParaRPr lang="en-US" sz="1900" dirty="0"/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CB6B4902-3C69-D58F-EB4C-3FA68CDB322A}"/>
              </a:ext>
            </a:extLst>
          </p:cNvPr>
          <p:cNvSpPr/>
          <p:nvPr/>
        </p:nvSpPr>
        <p:spPr>
          <a:xfrm>
            <a:off x="1042416" y="3794760"/>
            <a:ext cx="2651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73042"/>
                </a:solidFill>
              </a:rPr>
              <a:t>Define el marco para comprometer y ejecutar recursos.</a:t>
            </a:r>
            <a:endParaRPr lang="en-US" sz="1400" dirty="0"/>
          </a:p>
        </p:txBody>
      </p:sp>
      <p:sp>
        <p:nvSpPr>
          <p:cNvPr id="33" name="Shape 7">
            <a:extLst>
              <a:ext uri="{FF2B5EF4-FFF2-40B4-BE49-F238E27FC236}">
                <a16:creationId xmlns:a16="http://schemas.microsoft.com/office/drawing/2014/main" id="{2CA56197-31F2-57FD-6A15-0FFF64C04F04}"/>
              </a:ext>
            </a:extLst>
          </p:cNvPr>
          <p:cNvSpPr/>
          <p:nvPr/>
        </p:nvSpPr>
        <p:spPr>
          <a:xfrm>
            <a:off x="4498848" y="1417320"/>
            <a:ext cx="3429000" cy="3456432"/>
          </a:xfrm>
          <a:prstGeom prst="roundRect">
            <a:avLst/>
          </a:prstGeom>
          <a:solidFill>
            <a:srgbClr val="E8F5F4"/>
          </a:solidFill>
          <a:ln w="19050">
            <a:solidFill>
              <a:srgbClr val="006B72"/>
            </a:solidFill>
            <a:prstDash val="solid"/>
          </a:ln>
          <a:effectLst>
            <a:outerShdw blurRad="19050" dist="762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36" name="Shape 8">
            <a:extLst>
              <a:ext uri="{FF2B5EF4-FFF2-40B4-BE49-F238E27FC236}">
                <a16:creationId xmlns:a16="http://schemas.microsoft.com/office/drawing/2014/main" id="{550A095C-7F8E-D180-6C55-CBBE4FB4F05B}"/>
              </a:ext>
            </a:extLst>
          </p:cNvPr>
          <p:cNvSpPr/>
          <p:nvPr/>
        </p:nvSpPr>
        <p:spPr>
          <a:xfrm>
            <a:off x="5733288" y="1719072"/>
            <a:ext cx="960120" cy="960120"/>
          </a:xfrm>
          <a:prstGeom prst="ellipse">
            <a:avLst/>
          </a:prstGeom>
          <a:solidFill>
            <a:srgbClr val="006B72"/>
          </a:solidFill>
          <a:ln w="12700">
            <a:solidFill>
              <a:srgbClr val="006B72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80A71D31-9C96-6121-FE86-6534F9BC5904}"/>
              </a:ext>
            </a:extLst>
          </p:cNvPr>
          <p:cNvSpPr/>
          <p:nvPr/>
        </p:nvSpPr>
        <p:spPr>
          <a:xfrm>
            <a:off x="5980176" y="193852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</a:rPr>
              <a:t>2</a:t>
            </a:r>
            <a:endParaRPr lang="en-US" sz="2500" dirty="0"/>
          </a:p>
        </p:txBody>
      </p:sp>
      <p:sp>
        <p:nvSpPr>
          <p:cNvPr id="40" name="Text 10">
            <a:extLst>
              <a:ext uri="{FF2B5EF4-FFF2-40B4-BE49-F238E27FC236}">
                <a16:creationId xmlns:a16="http://schemas.microsoft.com/office/drawing/2014/main" id="{3A653C8A-20F4-62E4-A72E-9F8B12F1687C}"/>
              </a:ext>
            </a:extLst>
          </p:cNvPr>
          <p:cNvSpPr/>
          <p:nvPr/>
        </p:nvSpPr>
        <p:spPr>
          <a:xfrm>
            <a:off x="4818888" y="294436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73B4C"/>
                </a:solidFill>
              </a:rPr>
              <a:t>El efectivo ANTICIPA</a:t>
            </a:r>
            <a:endParaRPr lang="en-US" sz="1900" dirty="0"/>
          </a:p>
        </p:txBody>
      </p:sp>
      <p:sp>
        <p:nvSpPr>
          <p:cNvPr id="42" name="Text 11">
            <a:extLst>
              <a:ext uri="{FF2B5EF4-FFF2-40B4-BE49-F238E27FC236}">
                <a16:creationId xmlns:a16="http://schemas.microsoft.com/office/drawing/2014/main" id="{59DA458F-23F5-E021-0673-0A73FC2A20BE}"/>
              </a:ext>
            </a:extLst>
          </p:cNvPr>
          <p:cNvSpPr/>
          <p:nvPr/>
        </p:nvSpPr>
        <p:spPr>
          <a:xfrm>
            <a:off x="4882896" y="3794760"/>
            <a:ext cx="2651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73042"/>
                </a:solidFill>
              </a:rPr>
              <a:t>Muestra cuándo entra y sale el dinero y si habrá liquidez.</a:t>
            </a:r>
            <a:endParaRPr lang="en-US" sz="1400" dirty="0"/>
          </a:p>
        </p:txBody>
      </p:sp>
      <p:sp>
        <p:nvSpPr>
          <p:cNvPr id="44" name="Shape 12">
            <a:extLst>
              <a:ext uri="{FF2B5EF4-FFF2-40B4-BE49-F238E27FC236}">
                <a16:creationId xmlns:a16="http://schemas.microsoft.com/office/drawing/2014/main" id="{3DFF35DF-73CF-EFE8-11C5-2B21FCC435A7}"/>
              </a:ext>
            </a:extLst>
          </p:cNvPr>
          <p:cNvSpPr/>
          <p:nvPr/>
        </p:nvSpPr>
        <p:spPr>
          <a:xfrm>
            <a:off x="8339328" y="1417320"/>
            <a:ext cx="3429000" cy="3456432"/>
          </a:xfrm>
          <a:prstGeom prst="roundRect">
            <a:avLst/>
          </a:prstGeom>
          <a:solidFill>
            <a:srgbClr val="EFF7F1"/>
          </a:solidFill>
          <a:ln w="19050">
            <a:solidFill>
              <a:srgbClr val="007A4D"/>
            </a:solidFill>
            <a:prstDash val="solid"/>
          </a:ln>
          <a:effectLst>
            <a:outerShdw blurRad="19050" dist="762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46" name="Shape 13">
            <a:extLst>
              <a:ext uri="{FF2B5EF4-FFF2-40B4-BE49-F238E27FC236}">
                <a16:creationId xmlns:a16="http://schemas.microsoft.com/office/drawing/2014/main" id="{1C90DA22-DFEA-0387-9E58-88FC1258F39E}"/>
              </a:ext>
            </a:extLst>
          </p:cNvPr>
          <p:cNvSpPr/>
          <p:nvPr/>
        </p:nvSpPr>
        <p:spPr>
          <a:xfrm>
            <a:off x="9573768" y="1719072"/>
            <a:ext cx="960120" cy="960120"/>
          </a:xfrm>
          <a:prstGeom prst="ellipse">
            <a:avLst/>
          </a:prstGeom>
          <a:solidFill>
            <a:srgbClr val="007A4D"/>
          </a:solidFill>
          <a:ln w="12700">
            <a:solidFill>
              <a:srgbClr val="007A4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8" name="Text 14">
            <a:extLst>
              <a:ext uri="{FF2B5EF4-FFF2-40B4-BE49-F238E27FC236}">
                <a16:creationId xmlns:a16="http://schemas.microsoft.com/office/drawing/2014/main" id="{C4B6DA0F-5B12-AA2C-63E0-E4F6237F6258}"/>
              </a:ext>
            </a:extLst>
          </p:cNvPr>
          <p:cNvSpPr/>
          <p:nvPr/>
        </p:nvSpPr>
        <p:spPr>
          <a:xfrm>
            <a:off x="9820656" y="193852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</a:rPr>
              <a:t>3</a:t>
            </a:r>
            <a:endParaRPr lang="en-US" sz="2500" dirty="0"/>
          </a:p>
        </p:txBody>
      </p:sp>
      <p:sp>
        <p:nvSpPr>
          <p:cNvPr id="50" name="Text 15">
            <a:extLst>
              <a:ext uri="{FF2B5EF4-FFF2-40B4-BE49-F238E27FC236}">
                <a16:creationId xmlns:a16="http://schemas.microsoft.com/office/drawing/2014/main" id="{27568DD8-DBA1-827C-1382-822BBF996308}"/>
              </a:ext>
            </a:extLst>
          </p:cNvPr>
          <p:cNvSpPr/>
          <p:nvPr/>
        </p:nvSpPr>
        <p:spPr>
          <a:xfrm>
            <a:off x="8659368" y="2944368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73B4C"/>
                </a:solidFill>
              </a:rPr>
              <a:t>La trazabilidad INTEGRA</a:t>
            </a:r>
            <a:endParaRPr lang="en-US" sz="1900" dirty="0"/>
          </a:p>
        </p:txBody>
      </p:sp>
      <p:sp>
        <p:nvSpPr>
          <p:cNvPr id="52" name="Text 16">
            <a:extLst>
              <a:ext uri="{FF2B5EF4-FFF2-40B4-BE49-F238E27FC236}">
                <a16:creationId xmlns:a16="http://schemas.microsoft.com/office/drawing/2014/main" id="{B1BE5E90-4D10-2DFE-FDAF-8D2B87274C12}"/>
              </a:ext>
            </a:extLst>
          </p:cNvPr>
          <p:cNvSpPr/>
          <p:nvPr/>
        </p:nvSpPr>
        <p:spPr>
          <a:xfrm>
            <a:off x="8723376" y="3794760"/>
            <a:ext cx="2651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73042"/>
                </a:solidFill>
              </a:rPr>
              <a:t>Conecta necesidad, presupuesto, contrato, ejecución y pago.</a:t>
            </a:r>
            <a:endParaRPr lang="en-US" sz="1400" dirty="0"/>
          </a:p>
        </p:txBody>
      </p:sp>
      <p:sp>
        <p:nvSpPr>
          <p:cNvPr id="54" name="Text 17">
            <a:extLst>
              <a:ext uri="{FF2B5EF4-FFF2-40B4-BE49-F238E27FC236}">
                <a16:creationId xmlns:a16="http://schemas.microsoft.com/office/drawing/2014/main" id="{6BCD86CF-C7F6-719F-0BC7-0EA296133801}"/>
              </a:ext>
            </a:extLst>
          </p:cNvPr>
          <p:cNvSpPr/>
          <p:nvPr/>
        </p:nvSpPr>
        <p:spPr>
          <a:xfrm>
            <a:off x="2788920" y="5285232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73B4C"/>
                </a:solidFill>
              </a:rPr>
              <a:t>Ninguno sustituye al otro.</a:t>
            </a:r>
            <a:endParaRPr lang="en-US" sz="2700" dirty="0"/>
          </a:p>
        </p:txBody>
      </p:sp>
      <p:sp>
        <p:nvSpPr>
          <p:cNvPr id="56" name="Text 18">
            <a:extLst>
              <a:ext uri="{FF2B5EF4-FFF2-40B4-BE49-F238E27FC236}">
                <a16:creationId xmlns:a16="http://schemas.microsoft.com/office/drawing/2014/main" id="{BD63970D-EDE6-ADCE-B208-AA012D3B47E5}"/>
              </a:ext>
            </a:extLst>
          </p:cNvPr>
          <p:cNvSpPr/>
          <p:nvPr/>
        </p:nvSpPr>
        <p:spPr>
          <a:xfrm>
            <a:off x="1828800" y="5870448"/>
            <a:ext cx="8549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67773"/>
                </a:solidFill>
              </a:rPr>
              <a:t>Uno convierte estrategia en compromisos; el otro convierte compromisos en decisiones de liquidez.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706495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lantilla_EPM_V Blanca" id="{42D4BC08-EB54-4058-B652-F58925C83D5B}" vid="{3F62E01C-A200-4E77-A03C-D6BA8CA9786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05D11C7C0A9A54880939B54C38DE841" ma:contentTypeVersion="15" ma:contentTypeDescription="Crear nuevo documento." ma:contentTypeScope="" ma:versionID="2eb9c6a3495ab752e126cdb420739638">
  <xsd:schema xmlns:xsd="http://www.w3.org/2001/XMLSchema" xmlns:xs="http://www.w3.org/2001/XMLSchema" xmlns:p="http://schemas.microsoft.com/office/2006/metadata/properties" xmlns:ns2="fb95b777-3601-4544-859a-ebed9d5125e6" xmlns:ns3="324cad1c-ec63-49c1-bd03-12601aed0965" xmlns:ns4="fde91536-cb6a-48c8-a1c9-f59bb520eba1" targetNamespace="http://schemas.microsoft.com/office/2006/metadata/properties" ma:root="true" ma:fieldsID="bb1035a2620d6309ac30c8921b8b9990" ns2:_="" ns3:_="" ns4:_="">
    <xsd:import namespace="fb95b777-3601-4544-859a-ebed9d5125e6"/>
    <xsd:import namespace="324cad1c-ec63-49c1-bd03-12601aed0965"/>
    <xsd:import namespace="fde91536-cb6a-48c8-a1c9-f59bb520eb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95b777-3601-4544-859a-ebed9d5125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Etiquetas de imagen" ma:readOnly="false" ma:fieldId="{5cf76f15-5ced-4ddc-b409-7134ff3c332f}" ma:taxonomyMulti="true" ma:sspId="eca7b523-58f5-4d52-b53c-05f253e3dc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cad1c-ec63-49c1-bd03-12601aed09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e91536-cb6a-48c8-a1c9-f59bb520eba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a01ae73-86d1-4068-bcef-f80595667fd9}" ma:internalName="TaxCatchAll" ma:showField="CatchAllData" ma:web="324cad1c-ec63-49c1-bd03-12601aed09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de91536-cb6a-48c8-a1c9-f59bb520eba1" xsi:nil="true"/>
    <lcf76f155ced4ddcb4097134ff3c332f xmlns="fb95b777-3601-4544-859a-ebed9d5125e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5F4DBC-EFC4-407D-96DB-EDCA2378A7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95b777-3601-4544-859a-ebed9d5125e6"/>
    <ds:schemaRef ds:uri="324cad1c-ec63-49c1-bd03-12601aed0965"/>
    <ds:schemaRef ds:uri="fde91536-cb6a-48c8-a1c9-f59bb520eb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44A1E5-E509-4163-90F4-CDD5746761F4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08b029c4-0339-44be-a6a6-e395f6baa452"/>
    <ds:schemaRef ds:uri="fde91536-cb6a-48c8-a1c9-f59bb520eba1"/>
    <ds:schemaRef ds:uri="fb95b777-3601-4544-859a-ebed9d5125e6"/>
  </ds:schemaRefs>
</ds:datastoreItem>
</file>

<file path=customXml/itemProps3.xml><?xml version="1.0" encoding="utf-8"?>
<ds:datastoreItem xmlns:ds="http://schemas.openxmlformats.org/officeDocument/2006/customXml" ds:itemID="{90B71CF5-7525-4002-971B-2637643ABB4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ebbfa72-b3b6-4c1f-8b23-058d4f67f013}" enabled="1" method="Privileged" siteId="{bf1ce8b5-5d39-4bc5-ad6e-07b3e4d7d67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Tema de Office</Template>
  <TotalTime>16345</TotalTime>
  <Words>1585</Words>
  <Application>Microsoft Office PowerPoint</Application>
  <PresentationFormat>Panorámica</PresentationFormat>
  <Paragraphs>293</Paragraphs>
  <Slides>20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Calibri</vt:lpstr>
      <vt:lpstr>calibri bold italic</vt:lpstr>
      <vt:lpstr>calibri bold italic</vt:lpstr>
      <vt:lpstr>Calibri 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Felipe Caicedo (SANCHO BBDO)</dc:creator>
  <cp:lastModifiedBy>JORGE WILSON TOBON TOBON</cp:lastModifiedBy>
  <cp:revision>160</cp:revision>
  <dcterms:created xsi:type="dcterms:W3CDTF">2024-01-17T12:50:27Z</dcterms:created>
  <dcterms:modified xsi:type="dcterms:W3CDTF">2026-09-01T10:22:33Z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0x010100D9A53C73C1963748B8FF86D3729F7EEF</vt:lpwstr>
  </property>
  <property fmtid="{D5CDD505-2E9C-101B-9397-08002B2CF9AE}" pid="3" name="MediaServiceImageTags">
    <vt:lpwstr/>
  </property>
</Properties>
</file>