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theme/theme11.xml" ContentType="application/vnd.openxmlformats-officedocument.theme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slideLayouts/slideLayout72.xml" ContentType="application/vnd.openxmlformats-officedocument.presentationml.slideLayout+xml"/>
  <Override PartName="/ppt/theme/theme14.xml" ContentType="application/vnd.openxmlformats-officedocument.theme+xml"/>
  <Override PartName="/ppt/slideLayouts/slideLayout73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slideLayouts/slideLayout74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comments/modernComment_7FFE5787_8FAA0140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  <p:sldMasterId id="2147483689" r:id="rId6"/>
    <p:sldMasterId id="2147483705" r:id="rId7"/>
    <p:sldMasterId id="2147483706" r:id="rId8"/>
    <p:sldMasterId id="2147483722" r:id="rId9"/>
    <p:sldMasterId id="2147483726" r:id="rId10"/>
    <p:sldMasterId id="2147483728" r:id="rId11"/>
    <p:sldMasterId id="2147483730" r:id="rId12"/>
    <p:sldMasterId id="2147483731" r:id="rId13"/>
    <p:sldMasterId id="2147483747" r:id="rId14"/>
    <p:sldMasterId id="2147483748" r:id="rId15"/>
    <p:sldMasterId id="2147483751" r:id="rId16"/>
    <p:sldMasterId id="2147483753" r:id="rId17"/>
    <p:sldMasterId id="2147483764" r:id="rId18"/>
    <p:sldMasterId id="2147483765" r:id="rId19"/>
    <p:sldMasterId id="2147483770" r:id="rId20"/>
    <p:sldMasterId id="2147483784" r:id="rId21"/>
    <p:sldMasterId id="2147483785" r:id="rId22"/>
    <p:sldMasterId id="2147483798" r:id="rId23"/>
    <p:sldMasterId id="2147483799" r:id="rId24"/>
  </p:sldMasterIdLst>
  <p:notesMasterIdLst>
    <p:notesMasterId r:id="rId55"/>
  </p:notesMasterIdLst>
  <p:sldIdLst>
    <p:sldId id="2147374983" r:id="rId25"/>
    <p:sldId id="2147374986" r:id="rId26"/>
    <p:sldId id="2147375038" r:id="rId27"/>
    <p:sldId id="2147375043" r:id="rId28"/>
    <p:sldId id="2147375066" r:id="rId29"/>
    <p:sldId id="2147375067" r:id="rId30"/>
    <p:sldId id="2147375068" r:id="rId31"/>
    <p:sldId id="2147375044" r:id="rId32"/>
    <p:sldId id="2147375045" r:id="rId33"/>
    <p:sldId id="2147375041" r:id="rId34"/>
    <p:sldId id="2147375046" r:id="rId35"/>
    <p:sldId id="2147375048" r:id="rId36"/>
    <p:sldId id="2147375049" r:id="rId37"/>
    <p:sldId id="2147375050" r:id="rId38"/>
    <p:sldId id="2147375051" r:id="rId39"/>
    <p:sldId id="2147375052" r:id="rId40"/>
    <p:sldId id="2147375053" r:id="rId41"/>
    <p:sldId id="2147375055" r:id="rId42"/>
    <p:sldId id="2147375056" r:id="rId43"/>
    <p:sldId id="2147375057" r:id="rId44"/>
    <p:sldId id="2147375063" r:id="rId45"/>
    <p:sldId id="2147375064" r:id="rId46"/>
    <p:sldId id="2147375058" r:id="rId47"/>
    <p:sldId id="2147375059" r:id="rId48"/>
    <p:sldId id="2147375060" r:id="rId49"/>
    <p:sldId id="2147375061" r:id="rId50"/>
    <p:sldId id="2147375062" r:id="rId51"/>
    <p:sldId id="2147375047" r:id="rId52"/>
    <p:sldId id="2147375065" r:id="rId53"/>
    <p:sldId id="2147374954" r:id="rId5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E4B409-773A-4F25-EEDE-38455D8405A6}" name="Natalia Rodriguez Agudelo" initials="NRA" userId="S::natalia.rodriguez.a@ibm.com::1c9097d5-29b2-4fa4-9b85-35402ffef334" providerId="AD"/>
  <p188:author id="{B72DCC97-79B1-30C5-E2E0-DA0FDF093D7C}" name="MIGUEL EDUARDO MELO CARRILLO" initials="MM" userId="S::MIGUEL.MELO@epm.com.co::71f9275e-3e84-4775-8dcb-800d622073e2" providerId="AD"/>
  <p188:author id="{D91EFADE-90E1-E8E0-A1B5-56A19F1675F0}" name="OSCAR ARMANDO PINEDA ZAPATA" initials="OP" userId="S::Oscar.Pineda@epm.com.co::a41b97c1-33b8-468a-84de-17e7f3ec7c2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3B"/>
    <a:srgbClr val="008000"/>
    <a:srgbClr val="007934"/>
    <a:srgbClr val="78D40C"/>
    <a:srgbClr val="009339"/>
    <a:srgbClr val="7DD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 autoAdjust="0"/>
    <p:restoredTop sz="93447" autoAdjust="0"/>
  </p:normalViewPr>
  <p:slideViewPr>
    <p:cSldViewPr snapToGrid="0" showGuides="1">
      <p:cViewPr>
        <p:scale>
          <a:sx n="57" d="100"/>
          <a:sy n="57" d="100"/>
        </p:scale>
        <p:origin x="28" y="2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Master" Target="slideMasters/slideMaster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tableStyles" Target="tableStyle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microsoft.com/office/2018/10/relationships/authors" Target="authors.xml"/></Relationships>
</file>

<file path=ppt/comments/modernComment_7FFE5787_8FAA014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EDE2B29-E1BE-4FD1-A2BE-349E708002D7}" authorId="{B72DCC97-79B1-30C5-E2E0-DA0FDF093D7C}" created="2026-01-01T22:55:48.461">
    <pc:sldMkLst xmlns:pc="http://schemas.microsoft.com/office/powerpoint/2013/main/command">
      <pc:docMk/>
      <pc:sldMk cId="2410283328" sldId="2147374983"/>
    </pc:sldMkLst>
    <p188:txBody>
      <a:bodyPr/>
      <a:lstStyle/>
      <a:p>
        <a:r>
          <a:rPr lang="es-CO"/>
          <a:t>Versión Final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F4390-25E2-444F-90B2-6C276AF5DB86}" type="datetimeFigureOut">
              <a:rPr lang="es-CO" smtClean="0"/>
              <a:t>11/01/2026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78E18-6C09-443E-8E05-17D50BC254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617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0D7D6-DA85-4733-810A-31CFF0443E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816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9420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DAEBE-BC30-F408-739A-CB772A504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4DAEF6A-6603-4CA0-C088-EE8DFD86CE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1E6A59D-C518-5415-6D1C-57A00412F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FD737E-767F-EF22-CF4F-E74D402CE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227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0026B-E90F-8D5F-2179-5AB8E1D6D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B2F3177-FCA8-E42E-A277-98D2DB1AB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5CEA9F6-4196-FFB9-8113-05A776E1A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“La plantilla es técnica: si fallan </a:t>
            </a:r>
            <a:r>
              <a:rPr lang="es-ES" b="1" dirty="0"/>
              <a:t>formatos/códigos</a:t>
            </a:r>
            <a:r>
              <a:rPr lang="es-ES" dirty="0"/>
              <a:t>, SAP rechaza.”</a:t>
            </a:r>
          </a:p>
          <a:p>
            <a:r>
              <a:rPr lang="es-ES" dirty="0"/>
              <a:t>“Tres campos mandatorios para trazabilidad: </a:t>
            </a:r>
            <a:r>
              <a:rPr lang="es-ES" b="1" dirty="0"/>
              <a:t>CEBE, CECO, PEP</a:t>
            </a:r>
            <a:r>
              <a:rPr lang="es-ES" dirty="0"/>
              <a:t> (según tu proceso).”</a:t>
            </a:r>
          </a:p>
          <a:p>
            <a:r>
              <a:rPr lang="es-ES" dirty="0"/>
              <a:t>Resaltar campos críticos:</a:t>
            </a:r>
          </a:p>
          <a:p>
            <a:r>
              <a:rPr lang="es-ES" dirty="0"/>
              <a:t>Tipo reg. individual, Sociedad, Descripción, Importe/signo, Moneda, Fecha valor</a:t>
            </a:r>
          </a:p>
          <a:p>
            <a:r>
              <a:rPr lang="es-ES" dirty="0"/>
              <a:t>Grupo tesorería (A6 si aplica), Posición de liquidez</a:t>
            </a:r>
          </a:p>
          <a:p>
            <a:r>
              <a:rPr lang="es-ES" dirty="0"/>
              <a:t>CEBE/CECO/PEP</a:t>
            </a:r>
          </a:p>
          <a:p>
            <a:r>
              <a:rPr lang="es-ES" dirty="0" err="1"/>
              <a:t>Tips</a:t>
            </a:r>
            <a:r>
              <a:rPr lang="es-ES" dirty="0"/>
              <a:t> que evitan 80% de fallas:</a:t>
            </a:r>
          </a:p>
          <a:p>
            <a:r>
              <a:rPr lang="es-ES" b="1" dirty="0"/>
              <a:t>Sin fórmulas</a:t>
            </a:r>
            <a:r>
              <a:rPr lang="es-ES" dirty="0"/>
              <a:t> (pegar valores)</a:t>
            </a:r>
          </a:p>
          <a:p>
            <a:r>
              <a:rPr lang="es-ES" dirty="0"/>
              <a:t>Formato fecha </a:t>
            </a:r>
            <a:r>
              <a:rPr lang="es-ES" b="1" dirty="0"/>
              <a:t>AAAA-MM-DD</a:t>
            </a:r>
            <a:endParaRPr lang="es-ES" dirty="0"/>
          </a:p>
          <a:p>
            <a:r>
              <a:rPr lang="es-ES" dirty="0"/>
              <a:t>Longitudes (CECO 10, etc.)</a:t>
            </a:r>
          </a:p>
          <a:p>
            <a:r>
              <a:rPr lang="es-ES" dirty="0"/>
              <a:t>Moneda correcta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A1A53D5-D9F6-D087-C448-2188AD238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9893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BC5E6-B550-A5D8-C8CA-2947BF5CF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C397ABD-4850-30D2-D2B8-734D00269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FB1FA6D-0701-DC1A-604E-AD8BAFC95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603F21-A3CF-EF0F-C97E-23FD771BB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6957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33D61-678A-9EC9-6869-8DC04D1C3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F4222DD-358D-5EE6-9547-51A8665C3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2F61302-E9A7-0A7F-E8D3-45C9B29C5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“Antes de cargar 3.000 líneas, validemos el patrón con 5.”</a:t>
            </a:r>
          </a:p>
          <a:p>
            <a:r>
              <a:rPr lang="es-ES" b="1" dirty="0"/>
              <a:t>Qué hacer</a:t>
            </a:r>
            <a:endParaRPr lang="es-ES" dirty="0"/>
          </a:p>
          <a:p>
            <a:r>
              <a:rPr lang="es-ES" dirty="0"/>
              <a:t>Los asistentes llenan 7 filas (4 ingresos, 3 egresos) con:</a:t>
            </a:r>
          </a:p>
          <a:p>
            <a:pPr lvl="1"/>
            <a:r>
              <a:rPr lang="es-ES" dirty="0"/>
              <a:t>1 caso con PEP, 1 sin PEP (si aplica), 1 con error intencional (p.ej. CECO inválido)</a:t>
            </a:r>
          </a:p>
          <a:p>
            <a:r>
              <a:rPr lang="es-ES" b="1" dirty="0"/>
              <a:t>Resultado esperado</a:t>
            </a:r>
            <a:endParaRPr lang="es-ES" dirty="0"/>
          </a:p>
          <a:p>
            <a:r>
              <a:rPr lang="es-ES" dirty="0"/>
              <a:t>Preparan archivo “controlado” para practicar carga y errores.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925F82-345F-4404-FC2E-625148080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6431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4C6F7-2351-FE0C-951F-F7568EBA1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CCB20FD-42C0-7D79-112B-207918ADD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65FBA9-E35E-36A8-4752-4A33AA33F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ED2DEA1-B2D7-14B6-537E-AEA7866A3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2278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DF035-AF43-D295-FE9B-F6113B87A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8C8AC92-9E2D-C6B1-AB88-CEF5F5C0E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C582CA4-302F-7359-0F41-F6C76058B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43EB35-09E6-E364-0566-C711F3703F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4514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AC703-21C7-6BC4-5B62-D87837E63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2F5D11E-E055-8C90-084C-C51CE3F06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3298571-1002-6D08-350F-7B875C47C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2E1C3C-1D9A-F13C-47E7-5C0C7E84B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2432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9A30E-125D-FF91-B0EA-617D4380E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E1BD165-6C9E-0A22-4B2C-1B0B81B4F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6676945-351D-1D3A-D0F2-C175230F7E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“Antes de cargar 3.000 líneas, validemos el patrón con 5.”</a:t>
            </a:r>
          </a:p>
          <a:p>
            <a:r>
              <a:rPr lang="es-ES" b="1" dirty="0"/>
              <a:t>Qué hacer</a:t>
            </a:r>
            <a:endParaRPr lang="es-ES" dirty="0"/>
          </a:p>
          <a:p>
            <a:r>
              <a:rPr lang="es-ES" dirty="0"/>
              <a:t>Los asistentes llenan 7 filas (4 ingresos, 3 egresos) con:</a:t>
            </a:r>
          </a:p>
          <a:p>
            <a:pPr lvl="1"/>
            <a:r>
              <a:rPr lang="es-ES" dirty="0"/>
              <a:t>1 caso con PEP, 1 sin PEP (si aplica), 1 con error intencional (p.ej. CECO inválido)</a:t>
            </a:r>
          </a:p>
          <a:p>
            <a:r>
              <a:rPr lang="es-ES" b="1" dirty="0"/>
              <a:t>Resultado esperado</a:t>
            </a:r>
            <a:endParaRPr lang="es-ES" dirty="0"/>
          </a:p>
          <a:p>
            <a:r>
              <a:rPr lang="es-ES" dirty="0"/>
              <a:t>Preparan archivo “controlado” para practicar carga y errores.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A6ECD9-9050-7CF8-18A0-370779740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3038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5FA76-31B8-B9CE-8F40-7DB945107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1EFB454-7E10-0FB7-DE04-D456D9444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D6D8AF9-D0E8-8D5B-C59E-92A2E05AC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B35B01-95EE-CC7E-0BD8-0C0545954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148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6550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76A4D-176B-C094-CF90-BB9FE06FA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14DF429-C3FD-C3CE-6A9D-062006D785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B9509E4-A57D-3BEF-F443-32546AC17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BF9A3F-C6F9-641F-4780-35923C4CE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8083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56378-53A5-1F20-D617-1AF4230B2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51AC47-8ECA-6C96-53DE-FC2299F94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3A82D48-B9BA-C652-3F80-FEFBB4033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6E8ED8-0BA5-BDB1-4288-8563426A0C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6690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AC0BC-8B27-581B-C736-035219E90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9116C6-B426-369A-D2FE-CAB85B9F1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5ACA510-D9D7-0CE2-9C5A-B18A636E1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2B76DE-19C6-E9B1-9DF2-20DEB5E9B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627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C171F-77CA-AB51-B59C-4E6A835A6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0C1F3B-D407-7212-6C18-BFA09F5555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025B323-A33A-CA64-1245-474CD86A8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BE0A93-907D-CBDB-B4C4-D03A4D3C0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4428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8ADFA-4373-A9FD-ED80-1343020EB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D4E500F-CBFA-6F36-74C8-F1B934243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EBDE5CC-EE31-30C7-093B-D445CCFE2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AFE54C-7DDE-0E43-BD33-874C21E47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33444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43ECD-4797-C7D4-CCA6-114AD2C41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1F2F667-3873-1A6D-6B8E-B902AA1780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DFE9D2E-F159-0D1B-84C6-8858C7F88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SAP, el borrado de Memo Records 2.0 no es físico: al marcar un registro como Borrado, este no desaparece de la base de datos. En su lugar, cambia su estado a “Eliminados/as”, conservando: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Quién lo creó (usuario)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 fue creado/modificado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 importe, fecha valor, posición de liquidez e imputaciones contenía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 garantiza trazabilidad y auditoría, y habilita análisis posteriores de desviación (comparar estimado vs. real) sin perder evidencia del proceso de planeación.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esta versión, la aplicación “Verificar posiciones de flujo de caja” funciona como monitor de consulta. Aunque permite navegar hacia el registro individual, no dispone de borrado directo. La eliminación/depuración debe realizarse siempre desde “Gestión de Registros Individuales”.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526C08-2F30-92C2-1EB4-DCBA4C3BF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3691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21A9B-9A9A-78B1-5BE4-F19588CC2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D366341-2042-F1A5-CDD4-2A77B2248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4A756A5-02AC-0A61-205C-DF0126BE4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Revisión oportuna: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Verifique periódicamente sus registros en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Gestión de Registros Individuales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y/o mediante la app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Verificar posiciones de flujo de caja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(como monitor).  Ante cambios relevantes (nuevos contratos, cancelaciones, reprogramaciones, ajustes de importes),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actualice o elimine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registros de inmediato.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saldos ficticios: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registro vencido que permanece activo genera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distorsiones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visibilidad de caja (excedentes o déficits no reales), afectando decisiones de liquidez e inversión.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 de duplicidad: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crear o mantener un registro manual, confirme que el flujo no esté siendo capturado automáticamente por SAP desde documentos reales (p. ej., factura contabilizada, pago, extracto bancario u otros documentos origen). Si el flujo real ya existe, corresponde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depurar/eliminar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Memo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D48417-EE49-C813-6CAA-D30B675A1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2430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0F5DA-4D2F-ECF5-E9E7-EC7A48176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92809D8-B244-4732-373A-9ED119355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F4303C-75D3-CEC1-7B1B-7FACA7C92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Revisión oportuna: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Verifique periódicamente sus registros en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Gestión de Registros Individuales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y/o mediante la app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Verificar posiciones de flujo de caja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(como monitor).  Ante cambios relevantes (nuevos contratos, cancelaciones, reprogramaciones, ajustes de importes),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actualice o elimine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registros de inmediato.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saldos ficticios: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registro vencido que permanece activo genera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distorsiones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visibilidad de caja (excedentes o déficits no reales), afectando decisiones de liquidez e inversión.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 de duplicidad: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crear o mantener un registro manual, confirme que el flujo no esté siendo capturado automáticamente por SAP desde documentos reales (p. ej., factura contabilizada, pago, extracto bancario u otros documentos origen). Si el flujo real ya existe, corresponde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depurar/eliminar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Memo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D6E6F4-8F2E-9980-308A-84606208C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3025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18C27-2135-F97F-4409-F7A0BF58A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16C906C-4D94-A9FF-C2F5-C0C1AE880A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7E76572-2489-D3F7-6A8D-4085FEED2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asegurar el éxito en el procesamiento de los registros y la correcta integración de los datos, tenga en cuenta: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D0C0ED-8306-4ABC-7838-E368668421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6585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D107A-0767-3D9A-BE18-02C757DB0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32EAA8-B86A-BF59-6C20-CDF623F3B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E49D10-DCE9-704E-99A5-0F8133561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asegurar el éxito en el procesamiento de los registros y la correcta integración de los datos, tenga en cuenta: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C5EF9B-F0C2-8CE8-C112-8E322D99D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5165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“Hoy vamos a asegurar que los estimados en CLM sean </a:t>
            </a:r>
            <a:r>
              <a:rPr lang="es-ES" b="1" dirty="0"/>
              <a:t>confiables, oportunos y depurados</a:t>
            </a:r>
            <a:r>
              <a:rPr lang="es-ES" dirty="0"/>
              <a:t>. El presupuesto de efectivo solo es tan bueno como la </a:t>
            </a:r>
            <a:r>
              <a:rPr lang="es-ES" b="1" dirty="0"/>
              <a:t>calidad del dato</a:t>
            </a:r>
            <a:r>
              <a:rPr lang="es-ES" dirty="0"/>
              <a:t> que entra.”</a:t>
            </a:r>
          </a:p>
          <a:p>
            <a:r>
              <a:rPr lang="es-ES" dirty="0"/>
              <a:t>“Aquí conviven dos tipos de flujos: </a:t>
            </a:r>
            <a:r>
              <a:rPr lang="es-ES" b="1" dirty="0"/>
              <a:t>reales</a:t>
            </a:r>
            <a:r>
              <a:rPr lang="es-ES" dirty="0"/>
              <a:t> (documentos) y </a:t>
            </a:r>
            <a:r>
              <a:rPr lang="es-ES" b="1" dirty="0"/>
              <a:t>previstos</a:t>
            </a:r>
            <a:r>
              <a:rPr lang="es-ES" dirty="0"/>
              <a:t> (Memo </a:t>
            </a:r>
            <a:r>
              <a:rPr lang="es-ES" dirty="0" err="1"/>
              <a:t>Records</a:t>
            </a:r>
            <a:r>
              <a:rPr lang="es-ES" dirty="0"/>
              <a:t> 2.0). Si no depuramos, aparece </a:t>
            </a:r>
            <a:r>
              <a:rPr lang="es-ES" b="1" dirty="0"/>
              <a:t>duplicidad</a:t>
            </a:r>
            <a:r>
              <a:rPr lang="es-ES" dirty="0"/>
              <a:t> y se crean </a:t>
            </a:r>
            <a:r>
              <a:rPr lang="es-ES" b="1" dirty="0"/>
              <a:t>saldos ficticios</a:t>
            </a:r>
            <a:r>
              <a:rPr lang="es-ES" dirty="0"/>
              <a:t>.”</a:t>
            </a:r>
          </a:p>
          <a:p>
            <a:r>
              <a:rPr lang="es-ES" b="1" dirty="0"/>
              <a:t>Enganche (preguntas rápidas)</a:t>
            </a:r>
            <a:endParaRPr lang="es-ES" dirty="0"/>
          </a:p>
          <a:p>
            <a:r>
              <a:rPr lang="es-ES" dirty="0"/>
              <a:t>“¿Quién registra estimados de ingresos? ¿de egresos?”</a:t>
            </a:r>
          </a:p>
          <a:p>
            <a:r>
              <a:rPr lang="es-ES" dirty="0"/>
              <a:t>“¿Qué les pasa más: errores de carga o duplicidad por no depurar?”</a:t>
            </a:r>
          </a:p>
          <a:p>
            <a:r>
              <a:rPr lang="es-ES" b="1" dirty="0"/>
              <a:t>Resultado esperado</a:t>
            </a:r>
            <a:endParaRPr lang="es-ES" dirty="0"/>
          </a:p>
          <a:p>
            <a:r>
              <a:rPr lang="es-ES" dirty="0"/>
              <a:t>Entienden “dueño del dato” vs “Tesorería analiza y consolida”.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5225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0452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2242F-E812-2D06-58E6-7CA9AB0E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5ABEF4C-E077-67B1-27D4-682FAE75F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7B6119C-522E-0BAD-D657-25746C60C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000" dirty="0"/>
              <a:t>“No todo flujo tiene la misma confiabilidad: por eso existen </a:t>
            </a:r>
            <a:r>
              <a:rPr lang="es-ES" sz="1000" b="1" dirty="0"/>
              <a:t>niveles de certeza</a:t>
            </a:r>
            <a:r>
              <a:rPr lang="es-ES" sz="1000" dirty="0"/>
              <a:t>.”</a:t>
            </a:r>
          </a:p>
          <a:p>
            <a:r>
              <a:rPr lang="es-ES" sz="1000" dirty="0"/>
              <a:t>“El objetivo operativo: que el </a:t>
            </a:r>
            <a:r>
              <a:rPr lang="es-ES" sz="1000" dirty="0" err="1"/>
              <a:t>forecast</a:t>
            </a:r>
            <a:r>
              <a:rPr lang="es-ES" sz="1000" dirty="0"/>
              <a:t> tenga </a:t>
            </a:r>
            <a:r>
              <a:rPr lang="es-ES" sz="1000" b="1" dirty="0"/>
              <a:t>menos ruido</a:t>
            </a:r>
            <a:r>
              <a:rPr lang="es-ES" sz="1000" dirty="0"/>
              <a:t> y más señales confiables.”</a:t>
            </a:r>
          </a:p>
          <a:p>
            <a:r>
              <a:rPr lang="es-ES" sz="1000" b="1" dirty="0"/>
              <a:t>Alta certeza (real)</a:t>
            </a:r>
            <a:r>
              <a:rPr lang="es-ES" sz="1000" dirty="0"/>
              <a:t>: se concilia / se monitorea.</a:t>
            </a:r>
          </a:p>
          <a:p>
            <a:r>
              <a:rPr lang="es-ES" sz="1000" b="1" dirty="0"/>
              <a:t>Compromisos/planes</a:t>
            </a:r>
            <a:r>
              <a:rPr lang="es-ES" sz="1000" dirty="0"/>
              <a:t>: se ajusta fecha y se confirma.</a:t>
            </a:r>
          </a:p>
          <a:p>
            <a:r>
              <a:rPr lang="es-ES" sz="1000" b="1" dirty="0"/>
              <a:t>Manual (Memo)</a:t>
            </a:r>
            <a:r>
              <a:rPr lang="es-ES" sz="1000" dirty="0"/>
              <a:t>: se registra y luego se </a:t>
            </a:r>
            <a:r>
              <a:rPr lang="es-ES" sz="1000" b="1" dirty="0"/>
              <a:t>depura</a:t>
            </a:r>
            <a:r>
              <a:rPr lang="es-ES" sz="1000" dirty="0"/>
              <a:t> cuando llegue el real.</a:t>
            </a:r>
          </a:p>
          <a:p>
            <a:r>
              <a:rPr lang="es-ES" sz="1000" b="1" dirty="0"/>
              <a:t>Dinámica</a:t>
            </a:r>
            <a:endParaRPr lang="es-ES" sz="1000" dirty="0"/>
          </a:p>
          <a:p>
            <a:r>
              <a:rPr lang="es-ES" sz="1000" dirty="0" err="1"/>
              <a:t>Mini-pregunta</a:t>
            </a:r>
            <a:r>
              <a:rPr lang="es-ES" sz="1000" dirty="0"/>
              <a:t>: “¿Cuál nivel les exige más disciplina? (spoiler: ver guía de usuario)”</a:t>
            </a:r>
          </a:p>
          <a:p>
            <a:r>
              <a:rPr lang="es-ES" sz="1000" b="1" dirty="0"/>
              <a:t>Resultado esperado</a:t>
            </a:r>
            <a:endParaRPr lang="es-ES" sz="1000" dirty="0"/>
          </a:p>
          <a:p>
            <a:r>
              <a:rPr lang="es-ES" sz="1000" dirty="0"/>
              <a:t>Entienden por qué el “manual” requiere ciclo de vida.</a:t>
            </a:r>
          </a:p>
          <a:p>
            <a:endParaRPr lang="es-ES" sz="1000" dirty="0"/>
          </a:p>
          <a:p>
            <a:r>
              <a:rPr lang="es-ES" sz="1000" dirty="0"/>
              <a:t>En el contexto de SAP Cash Management y el </a:t>
            </a:r>
            <a:r>
              <a:rPr lang="es-ES" sz="1000" b="1" dirty="0" err="1"/>
              <a:t>Forecast</a:t>
            </a:r>
            <a:r>
              <a:rPr lang="es-ES" sz="1000" b="1" dirty="0"/>
              <a:t> de Liquidez</a:t>
            </a:r>
            <a:r>
              <a:rPr lang="es-ES" sz="1000" dirty="0"/>
              <a:t>, el término </a:t>
            </a:r>
            <a:r>
              <a:rPr lang="es-ES" sz="1000" b="1" dirty="0"/>
              <a:t>RFC</a:t>
            </a:r>
            <a:r>
              <a:rPr lang="es-ES" sz="1000" dirty="0"/>
              <a:t> (Residual </a:t>
            </a:r>
            <a:r>
              <a:rPr lang="es-ES" sz="1000" dirty="0" err="1"/>
              <a:t>Forecast</a:t>
            </a:r>
            <a:r>
              <a:rPr lang="es-ES" sz="1000" dirty="0"/>
              <a:t>) o </a:t>
            </a:r>
            <a:r>
              <a:rPr lang="es-ES" sz="1000" b="1" dirty="0"/>
              <a:t>Previsión Residual</a:t>
            </a:r>
            <a:r>
              <a:rPr lang="es-ES" sz="1000" dirty="0"/>
              <a:t> se refiere a una funcionalidad avanzada que intenta solucionar, de manera matemática,  </a:t>
            </a:r>
            <a:r>
              <a:rPr lang="es-ES" sz="1000" b="1" dirty="0"/>
              <a:t>el vacío que dejan los pedidos que aún no existen.</a:t>
            </a:r>
            <a:endParaRPr lang="es-ES" sz="1000" dirty="0"/>
          </a:p>
          <a:p>
            <a:r>
              <a:rPr lang="es-ES" sz="1000" b="1" dirty="0"/>
              <a:t>1. ¿Qué es la Previsión Residual (RFC)?</a:t>
            </a:r>
          </a:p>
          <a:p>
            <a:r>
              <a:rPr lang="es-ES" sz="1000" dirty="0"/>
              <a:t>Es un mecanismo de SAP para evitar que el </a:t>
            </a:r>
            <a:r>
              <a:rPr lang="es-ES" sz="1000" dirty="0" err="1"/>
              <a:t>forecast</a:t>
            </a:r>
            <a:r>
              <a:rPr lang="es-ES" sz="1000" dirty="0"/>
              <a:t> "se caiga" o desaparezca a medida que nos alejamos en el tiempo. SAP toma un </a:t>
            </a:r>
            <a:r>
              <a:rPr lang="es-ES" sz="1000" b="1" dirty="0"/>
              <a:t>Presupuesto (Plan)</a:t>
            </a:r>
            <a:r>
              <a:rPr lang="es-ES" sz="1000" dirty="0"/>
              <a:t> y le resta lo que ya se ha ejecutado o comprometido (Pedidos/Facturas). Lo que queda de esa resta es el </a:t>
            </a:r>
            <a:r>
              <a:rPr lang="es-ES" sz="1000" b="1" dirty="0"/>
              <a:t>"Residuo"</a:t>
            </a:r>
            <a:r>
              <a:rPr lang="es-ES" sz="1000" dirty="0"/>
              <a:t>.</a:t>
            </a:r>
          </a:p>
          <a:p>
            <a:r>
              <a:rPr lang="es-ES" sz="1000" b="1" dirty="0"/>
              <a:t>Fórmula Teórica:</a:t>
            </a:r>
            <a:r>
              <a:rPr lang="es-ES" sz="1000" dirty="0"/>
              <a:t> </a:t>
            </a:r>
            <a:r>
              <a:rPr lang="es-E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Presupuesto Total - (Pedidos Reales + Facturas) = Previsión Residual (RFC)</a:t>
            </a:r>
            <a:endParaRPr lang="es-ES" sz="1000" dirty="0"/>
          </a:p>
          <a:p>
            <a:r>
              <a:rPr lang="es-ES" sz="1000" b="1" dirty="0"/>
              <a:t>2. ¿Cómo funciona en los Niveles de Certeza?</a:t>
            </a:r>
          </a:p>
          <a:p>
            <a:r>
              <a:rPr lang="es-ES" sz="1000" dirty="0"/>
              <a:t>Cuando consulto un reporte de Cash Flow, el nivel </a:t>
            </a:r>
            <a:r>
              <a:rPr lang="es-ES" sz="1000" b="1" dirty="0"/>
              <a:t>RFC</a:t>
            </a:r>
            <a:r>
              <a:rPr lang="es-ES" sz="1000" dirty="0"/>
              <a:t> actúa como un "comodín":</a:t>
            </a:r>
          </a:p>
          <a:p>
            <a:r>
              <a:rPr lang="es-ES" sz="1000" b="1" dirty="0"/>
              <a:t>A corto plazo:</a:t>
            </a:r>
            <a:r>
              <a:rPr lang="es-ES" sz="1000" dirty="0"/>
              <a:t> Tenemos muchos Pedidos y Facturas. El valor de RFC es pequeño porque la realidad ya cubrió casi todo el plan.</a:t>
            </a:r>
          </a:p>
          <a:p>
            <a:r>
              <a:rPr lang="es-ES" sz="1000" b="1" dirty="0"/>
              <a:t>A largo plazo:</a:t>
            </a:r>
            <a:r>
              <a:rPr lang="es-ES" sz="1000" dirty="0"/>
              <a:t> No tenemos pedidos aún. El valor de RFC es alto, ocupando todo el espacio del presupuesto para que la </a:t>
            </a:r>
            <a:r>
              <a:rPr lang="es-ES" sz="1000" dirty="0" err="1"/>
              <a:t>tesoreria</a:t>
            </a:r>
            <a:r>
              <a:rPr lang="es-ES" sz="1000" dirty="0"/>
              <a:t> pueda ver una proyección de flujo de caja completa.</a:t>
            </a:r>
          </a:p>
          <a:p>
            <a:r>
              <a:rPr lang="es-ES" sz="1000" b="1" dirty="0"/>
              <a:t>3. Diferencia entre Registro Individual (Memo </a:t>
            </a:r>
            <a:r>
              <a:rPr lang="es-ES" sz="1000" b="1" dirty="0" err="1"/>
              <a:t>Record</a:t>
            </a:r>
            <a:r>
              <a:rPr lang="es-ES" sz="1000" b="1" dirty="0"/>
              <a:t>) y RFC</a:t>
            </a:r>
          </a:p>
          <a:p>
            <a:r>
              <a:rPr lang="es-ES" sz="1000" dirty="0"/>
              <a:t>Es común confundirlos, pero tienen propósitos distintos en la teoría de SAP:</a:t>
            </a:r>
          </a:p>
          <a:p>
            <a:r>
              <a:rPr lang="es-ES" sz="1000" b="1" dirty="0"/>
              <a:t>Registro Individual (memo </a:t>
            </a:r>
            <a:r>
              <a:rPr lang="es-ES" sz="1000" b="1" dirty="0" err="1"/>
              <a:t>records</a:t>
            </a:r>
            <a:r>
              <a:rPr lang="es-ES" sz="1000" b="1" dirty="0"/>
              <a:t>):</a:t>
            </a:r>
            <a:r>
              <a:rPr lang="es-ES" sz="1000" dirty="0"/>
              <a:t> Es una previsión </a:t>
            </a:r>
            <a:r>
              <a:rPr lang="es-ES" sz="1000" b="1" dirty="0"/>
              <a:t>específica</a:t>
            </a:r>
            <a:r>
              <a:rPr lang="es-ES" sz="1000" dirty="0"/>
              <a:t> y con nombre (</a:t>
            </a:r>
            <a:r>
              <a:rPr lang="es-ES" sz="1000" dirty="0" err="1"/>
              <a:t>ej</a:t>
            </a:r>
            <a:r>
              <a:rPr lang="es-ES" sz="1000" dirty="0"/>
              <a:t>: "Pago de Seguro en Octubre"). Tiene un Nivel de Certeza </a:t>
            </a:r>
            <a:r>
              <a:rPr lang="es-ES" sz="1000" b="1" dirty="0"/>
              <a:t>MEMO</a:t>
            </a:r>
            <a:r>
              <a:rPr lang="es-ES" sz="1000" dirty="0"/>
              <a:t>.</a:t>
            </a:r>
          </a:p>
          <a:p>
            <a:r>
              <a:rPr lang="es-ES" sz="1000" b="1" dirty="0"/>
              <a:t>Previsión Residual (RFC):</a:t>
            </a:r>
            <a:r>
              <a:rPr lang="es-ES" sz="1000" dirty="0"/>
              <a:t> Es una previsión </a:t>
            </a:r>
            <a:r>
              <a:rPr lang="es-ES" sz="1000" b="1" dirty="0"/>
              <a:t>estadística</a:t>
            </a:r>
            <a:r>
              <a:rPr lang="es-ES" sz="1000" dirty="0"/>
              <a:t>. No tiene un documento detrás, es simplemente "lo que falta por gastar/cobrar" según el presupuesto anual cargado en SAP.</a:t>
            </a:r>
          </a:p>
          <a:p>
            <a:r>
              <a:rPr lang="es-ES" sz="1000" b="1" dirty="0"/>
              <a:t>4. ¿Por qué es importante el proceso Gestión flujo de Caja?</a:t>
            </a:r>
          </a:p>
          <a:p>
            <a:r>
              <a:rPr lang="es-ES" sz="1000" dirty="0"/>
              <a:t>Si </a:t>
            </a:r>
            <a:r>
              <a:rPr lang="es-ES" sz="1000" dirty="0" err="1"/>
              <a:t>usaramos</a:t>
            </a:r>
            <a:r>
              <a:rPr lang="es-ES" sz="1000" dirty="0"/>
              <a:t> </a:t>
            </a:r>
            <a:r>
              <a:rPr lang="es-ES" sz="1000" b="1" dirty="0"/>
              <a:t>RFC</a:t>
            </a:r>
            <a:r>
              <a:rPr lang="es-ES" sz="1000" dirty="0"/>
              <a:t>, el usuario debe ser extremadamente cuidadoso con la "limpieza" (borrado lógico):</a:t>
            </a:r>
          </a:p>
          <a:p>
            <a:r>
              <a:rPr lang="es-ES" sz="1000" dirty="0"/>
              <a:t>Si el usuario crea un </a:t>
            </a:r>
            <a:r>
              <a:rPr lang="es-ES" sz="1000" b="1" dirty="0"/>
              <a:t>Memo </a:t>
            </a:r>
            <a:r>
              <a:rPr lang="es-ES" sz="1000" b="1" dirty="0" err="1"/>
              <a:t>Record</a:t>
            </a:r>
            <a:r>
              <a:rPr lang="es-ES" sz="1000" dirty="0"/>
              <a:t> manualmente para un gasto...</a:t>
            </a:r>
          </a:p>
          <a:p>
            <a:r>
              <a:rPr lang="es-ES" sz="1000" dirty="0"/>
              <a:t>Y el sistema además calcula un </a:t>
            </a:r>
            <a:r>
              <a:rPr lang="es-ES" sz="1000" b="1" dirty="0"/>
              <a:t>RFC</a:t>
            </a:r>
            <a:r>
              <a:rPr lang="es-ES" sz="1000" dirty="0"/>
              <a:t> (Residual) para ese mismo concepto...</a:t>
            </a:r>
          </a:p>
          <a:p>
            <a:r>
              <a:rPr lang="es-ES" sz="1000" b="1" dirty="0"/>
              <a:t>El flujo se duplicará</a:t>
            </a:r>
            <a:r>
              <a:rPr lang="es-ES" sz="1000" dirty="0"/>
              <a:t> en el reporte de liquidez.</a:t>
            </a:r>
          </a:p>
          <a:p>
            <a:r>
              <a:rPr lang="es-ES" sz="1000" b="1" dirty="0"/>
              <a:t>En resumen:</a:t>
            </a:r>
            <a:r>
              <a:rPr lang="es-ES" sz="1000" dirty="0"/>
              <a:t> La Previsión Residual es la forma que tiene SAP de decir: </a:t>
            </a:r>
            <a:r>
              <a:rPr lang="es-ES" sz="1000" i="1" dirty="0"/>
              <a:t>"No veo pedidos en el sistema para esta fecha, pero como el presupuesto dice que vamos a gastar $100, mostraré estos $100 como un residuo para que tu </a:t>
            </a:r>
            <a:r>
              <a:rPr lang="es-ES" sz="1000" i="1" dirty="0" err="1"/>
              <a:t>forecast</a:t>
            </a:r>
            <a:r>
              <a:rPr lang="es-ES" sz="1000" i="1" dirty="0"/>
              <a:t> no salga en cero".</a:t>
            </a:r>
            <a:endParaRPr lang="es-ES" sz="1000" dirty="0"/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80C9DC-196A-7AB2-EEB9-F4E1765E05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813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00B52-5EA4-C0A6-8775-8385EC4FD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76709A9-9BAA-E31D-A0D8-0C882DBBA9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8450C46-2A2F-143E-E17E-CB64EE9ED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000" dirty="0"/>
              <a:t>“No todo flujo tiene la misma confiabilidad: por eso existen </a:t>
            </a:r>
            <a:r>
              <a:rPr lang="es-ES" sz="1000" b="1" dirty="0"/>
              <a:t>niveles de certeza</a:t>
            </a:r>
            <a:r>
              <a:rPr lang="es-ES" sz="1000" dirty="0"/>
              <a:t>.”</a:t>
            </a:r>
          </a:p>
          <a:p>
            <a:r>
              <a:rPr lang="es-ES" sz="1000" dirty="0"/>
              <a:t>“El objetivo operativo: que el </a:t>
            </a:r>
            <a:r>
              <a:rPr lang="es-ES" sz="1000" dirty="0" err="1"/>
              <a:t>forecast</a:t>
            </a:r>
            <a:r>
              <a:rPr lang="es-ES" sz="1000" dirty="0"/>
              <a:t> tenga </a:t>
            </a:r>
            <a:r>
              <a:rPr lang="es-ES" sz="1000" b="1" dirty="0"/>
              <a:t>menos ruido</a:t>
            </a:r>
            <a:r>
              <a:rPr lang="es-ES" sz="1000" dirty="0"/>
              <a:t> y más señales confiables.”</a:t>
            </a:r>
          </a:p>
          <a:p>
            <a:r>
              <a:rPr lang="es-ES" sz="1000" b="1" dirty="0"/>
              <a:t>Alta certeza (real)</a:t>
            </a:r>
            <a:r>
              <a:rPr lang="es-ES" sz="1000" dirty="0"/>
              <a:t>: se concilia / se monitorea.</a:t>
            </a:r>
          </a:p>
          <a:p>
            <a:r>
              <a:rPr lang="es-ES" sz="1000" b="1" dirty="0"/>
              <a:t>Compromisos/planes</a:t>
            </a:r>
            <a:r>
              <a:rPr lang="es-ES" sz="1000" dirty="0"/>
              <a:t>: se ajusta fecha y se confirma.</a:t>
            </a:r>
          </a:p>
          <a:p>
            <a:r>
              <a:rPr lang="es-ES" sz="1000" b="1" dirty="0"/>
              <a:t>Manual (Memo)</a:t>
            </a:r>
            <a:r>
              <a:rPr lang="es-ES" sz="1000" dirty="0"/>
              <a:t>: se registra y luego se </a:t>
            </a:r>
            <a:r>
              <a:rPr lang="es-ES" sz="1000" b="1" dirty="0"/>
              <a:t>depura</a:t>
            </a:r>
            <a:r>
              <a:rPr lang="es-ES" sz="1000" dirty="0"/>
              <a:t> cuando llegue el real.</a:t>
            </a:r>
          </a:p>
          <a:p>
            <a:r>
              <a:rPr lang="es-ES" sz="1000" b="1" dirty="0"/>
              <a:t>Dinámica</a:t>
            </a:r>
            <a:endParaRPr lang="es-ES" sz="1000" dirty="0"/>
          </a:p>
          <a:p>
            <a:r>
              <a:rPr lang="es-ES" sz="1000" dirty="0" err="1"/>
              <a:t>Mini-pregunta</a:t>
            </a:r>
            <a:r>
              <a:rPr lang="es-ES" sz="1000" dirty="0"/>
              <a:t>: “¿Cuál nivel les exige más disciplina? (spoiler: ver guía de usuario)”</a:t>
            </a:r>
          </a:p>
          <a:p>
            <a:r>
              <a:rPr lang="es-ES" sz="1000" b="1" dirty="0"/>
              <a:t>Resultado esperado</a:t>
            </a:r>
            <a:endParaRPr lang="es-ES" sz="1000" dirty="0"/>
          </a:p>
          <a:p>
            <a:r>
              <a:rPr lang="es-ES" sz="1000" dirty="0"/>
              <a:t>Entienden por qué el “manual” requiere ciclo de vida.</a:t>
            </a:r>
          </a:p>
          <a:p>
            <a:endParaRPr lang="es-ES" sz="1000" dirty="0"/>
          </a:p>
          <a:p>
            <a:r>
              <a:rPr lang="es-ES" sz="1000" dirty="0"/>
              <a:t>En el contexto de SAP Cash Management y el </a:t>
            </a:r>
            <a:r>
              <a:rPr lang="es-ES" sz="1000" b="1" dirty="0" err="1"/>
              <a:t>Forecast</a:t>
            </a:r>
            <a:r>
              <a:rPr lang="es-ES" sz="1000" b="1" dirty="0"/>
              <a:t> de Liquidez</a:t>
            </a:r>
            <a:r>
              <a:rPr lang="es-ES" sz="1000" dirty="0"/>
              <a:t>, el término </a:t>
            </a:r>
            <a:r>
              <a:rPr lang="es-ES" sz="1000" b="1" dirty="0"/>
              <a:t>RFC</a:t>
            </a:r>
            <a:r>
              <a:rPr lang="es-ES" sz="1000" dirty="0"/>
              <a:t> (Residual </a:t>
            </a:r>
            <a:r>
              <a:rPr lang="es-ES" sz="1000" dirty="0" err="1"/>
              <a:t>Forecast</a:t>
            </a:r>
            <a:r>
              <a:rPr lang="es-ES" sz="1000" dirty="0"/>
              <a:t>) o </a:t>
            </a:r>
            <a:r>
              <a:rPr lang="es-ES" sz="1000" b="1" dirty="0"/>
              <a:t>Previsión Residual</a:t>
            </a:r>
            <a:r>
              <a:rPr lang="es-ES" sz="1000" dirty="0"/>
              <a:t> se refiere a una funcionalidad avanzada que intenta solucionar, de manera matemática,  </a:t>
            </a:r>
            <a:r>
              <a:rPr lang="es-ES" sz="1000" b="1" dirty="0"/>
              <a:t>el vacío que dejan los pedidos que aún no existen.</a:t>
            </a:r>
            <a:endParaRPr lang="es-ES" sz="1000" dirty="0"/>
          </a:p>
          <a:p>
            <a:r>
              <a:rPr lang="es-ES" sz="1000" b="1" dirty="0"/>
              <a:t>1. ¿Qué es la Previsión Residual (RFC)?</a:t>
            </a:r>
          </a:p>
          <a:p>
            <a:r>
              <a:rPr lang="es-ES" sz="1000" dirty="0"/>
              <a:t>Es un mecanismo de SAP para evitar que el </a:t>
            </a:r>
            <a:r>
              <a:rPr lang="es-ES" sz="1000" dirty="0" err="1"/>
              <a:t>forecast</a:t>
            </a:r>
            <a:r>
              <a:rPr lang="es-ES" sz="1000" dirty="0"/>
              <a:t> "se caiga" o desaparezca a medida que nos alejamos en el tiempo. SAP toma un </a:t>
            </a:r>
            <a:r>
              <a:rPr lang="es-ES" sz="1000" b="1" dirty="0"/>
              <a:t>Presupuesto (Plan)</a:t>
            </a:r>
            <a:r>
              <a:rPr lang="es-ES" sz="1000" dirty="0"/>
              <a:t> y le resta lo que ya se ha ejecutado o comprometido (Pedidos/Facturas). Lo que queda de esa resta es el </a:t>
            </a:r>
            <a:r>
              <a:rPr lang="es-ES" sz="1000" b="1" dirty="0"/>
              <a:t>"Residuo"</a:t>
            </a:r>
            <a:r>
              <a:rPr lang="es-ES" sz="1000" dirty="0"/>
              <a:t>.</a:t>
            </a:r>
          </a:p>
          <a:p>
            <a:r>
              <a:rPr lang="es-ES" sz="1000" b="1" dirty="0"/>
              <a:t>Fórmula Teórica:</a:t>
            </a:r>
            <a:r>
              <a:rPr lang="es-ES" sz="1000" dirty="0"/>
              <a:t> </a:t>
            </a:r>
            <a:r>
              <a:rPr lang="es-E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Presupuesto Total - (Pedidos Reales + Facturas) = Previsión Residual (RFC)</a:t>
            </a:r>
            <a:endParaRPr lang="es-ES" sz="1000" dirty="0"/>
          </a:p>
          <a:p>
            <a:r>
              <a:rPr lang="es-ES" sz="1000" b="1" dirty="0"/>
              <a:t>2. ¿Cómo funciona en los Niveles de Certeza?</a:t>
            </a:r>
          </a:p>
          <a:p>
            <a:r>
              <a:rPr lang="es-ES" sz="1000" dirty="0"/>
              <a:t>Cuando consulto un reporte de Cash Flow, el nivel </a:t>
            </a:r>
            <a:r>
              <a:rPr lang="es-ES" sz="1000" b="1" dirty="0"/>
              <a:t>RFC</a:t>
            </a:r>
            <a:r>
              <a:rPr lang="es-ES" sz="1000" dirty="0"/>
              <a:t> actúa como un "comodín":</a:t>
            </a:r>
          </a:p>
          <a:p>
            <a:r>
              <a:rPr lang="es-ES" sz="1000" b="1" dirty="0"/>
              <a:t>A corto plazo:</a:t>
            </a:r>
            <a:r>
              <a:rPr lang="es-ES" sz="1000" dirty="0"/>
              <a:t> Tenemos muchos Pedidos y Facturas. El valor de RFC es pequeño porque la realidad ya cubrió casi todo el plan.</a:t>
            </a:r>
          </a:p>
          <a:p>
            <a:r>
              <a:rPr lang="es-ES" sz="1000" b="1" dirty="0"/>
              <a:t>A largo plazo:</a:t>
            </a:r>
            <a:r>
              <a:rPr lang="es-ES" sz="1000" dirty="0"/>
              <a:t> No tenemos pedidos aún. El valor de RFC es alto, ocupando todo el espacio del presupuesto para que la </a:t>
            </a:r>
            <a:r>
              <a:rPr lang="es-ES" sz="1000" dirty="0" err="1"/>
              <a:t>tesoreria</a:t>
            </a:r>
            <a:r>
              <a:rPr lang="es-ES" sz="1000" dirty="0"/>
              <a:t> pueda ver una proyección de flujo de caja completa.</a:t>
            </a:r>
          </a:p>
          <a:p>
            <a:r>
              <a:rPr lang="es-ES" sz="1000" b="1" dirty="0"/>
              <a:t>3. Diferencia entre Registro Individual (Memo </a:t>
            </a:r>
            <a:r>
              <a:rPr lang="es-ES" sz="1000" b="1" dirty="0" err="1"/>
              <a:t>Record</a:t>
            </a:r>
            <a:r>
              <a:rPr lang="es-ES" sz="1000" b="1" dirty="0"/>
              <a:t>) y RFC</a:t>
            </a:r>
          </a:p>
          <a:p>
            <a:r>
              <a:rPr lang="es-ES" sz="1000" dirty="0"/>
              <a:t>Es común confundirlos, pero tienen propósitos distintos en la teoría de SAP:</a:t>
            </a:r>
          </a:p>
          <a:p>
            <a:r>
              <a:rPr lang="es-ES" sz="1000" b="1" dirty="0"/>
              <a:t>Registro Individual (memo </a:t>
            </a:r>
            <a:r>
              <a:rPr lang="es-ES" sz="1000" b="1" dirty="0" err="1"/>
              <a:t>records</a:t>
            </a:r>
            <a:r>
              <a:rPr lang="es-ES" sz="1000" b="1" dirty="0"/>
              <a:t>):</a:t>
            </a:r>
            <a:r>
              <a:rPr lang="es-ES" sz="1000" dirty="0"/>
              <a:t> Es una previsión </a:t>
            </a:r>
            <a:r>
              <a:rPr lang="es-ES" sz="1000" b="1" dirty="0"/>
              <a:t>específica</a:t>
            </a:r>
            <a:r>
              <a:rPr lang="es-ES" sz="1000" dirty="0"/>
              <a:t> y con nombre (</a:t>
            </a:r>
            <a:r>
              <a:rPr lang="es-ES" sz="1000" dirty="0" err="1"/>
              <a:t>ej</a:t>
            </a:r>
            <a:r>
              <a:rPr lang="es-ES" sz="1000" dirty="0"/>
              <a:t>: "Pago de Seguro en Octubre"). Tiene un Nivel de Certeza </a:t>
            </a:r>
            <a:r>
              <a:rPr lang="es-ES" sz="1000" b="1" dirty="0"/>
              <a:t>MEMO</a:t>
            </a:r>
            <a:r>
              <a:rPr lang="es-ES" sz="1000" dirty="0"/>
              <a:t>.</a:t>
            </a:r>
          </a:p>
          <a:p>
            <a:r>
              <a:rPr lang="es-ES" sz="1000" b="1" dirty="0"/>
              <a:t>Previsión Residual (RFC):</a:t>
            </a:r>
            <a:r>
              <a:rPr lang="es-ES" sz="1000" dirty="0"/>
              <a:t> Es una previsión </a:t>
            </a:r>
            <a:r>
              <a:rPr lang="es-ES" sz="1000" b="1" dirty="0"/>
              <a:t>estadística</a:t>
            </a:r>
            <a:r>
              <a:rPr lang="es-ES" sz="1000" dirty="0"/>
              <a:t>. No tiene un documento detrás, es simplemente "lo que falta por gastar/cobrar" según el presupuesto anual cargado en SAP.</a:t>
            </a:r>
          </a:p>
          <a:p>
            <a:r>
              <a:rPr lang="es-ES" sz="1000" b="1" dirty="0"/>
              <a:t>4. ¿Por qué es importante el proceso Gestión flujo de Caja?</a:t>
            </a:r>
          </a:p>
          <a:p>
            <a:r>
              <a:rPr lang="es-ES" sz="1000" dirty="0"/>
              <a:t>Si </a:t>
            </a:r>
            <a:r>
              <a:rPr lang="es-ES" sz="1000" dirty="0" err="1"/>
              <a:t>usaramos</a:t>
            </a:r>
            <a:r>
              <a:rPr lang="es-ES" sz="1000" dirty="0"/>
              <a:t> </a:t>
            </a:r>
            <a:r>
              <a:rPr lang="es-ES" sz="1000" b="1" dirty="0"/>
              <a:t>RFC</a:t>
            </a:r>
            <a:r>
              <a:rPr lang="es-ES" sz="1000" dirty="0"/>
              <a:t>, el usuario debe ser extremadamente cuidadoso con la "limpieza" (borrado lógico):</a:t>
            </a:r>
          </a:p>
          <a:p>
            <a:r>
              <a:rPr lang="es-ES" sz="1000" dirty="0"/>
              <a:t>Si el usuario crea un </a:t>
            </a:r>
            <a:r>
              <a:rPr lang="es-ES" sz="1000" b="1" dirty="0"/>
              <a:t>Memo </a:t>
            </a:r>
            <a:r>
              <a:rPr lang="es-ES" sz="1000" b="1" dirty="0" err="1"/>
              <a:t>Record</a:t>
            </a:r>
            <a:r>
              <a:rPr lang="es-ES" sz="1000" dirty="0"/>
              <a:t> manualmente para un gasto...</a:t>
            </a:r>
          </a:p>
          <a:p>
            <a:r>
              <a:rPr lang="es-ES" sz="1000" dirty="0"/>
              <a:t>Y el sistema además calcula un </a:t>
            </a:r>
            <a:r>
              <a:rPr lang="es-ES" sz="1000" b="1" dirty="0"/>
              <a:t>RFC</a:t>
            </a:r>
            <a:r>
              <a:rPr lang="es-ES" sz="1000" dirty="0"/>
              <a:t> (Residual) para ese mismo concepto...</a:t>
            </a:r>
          </a:p>
          <a:p>
            <a:r>
              <a:rPr lang="es-ES" sz="1000" b="1" dirty="0"/>
              <a:t>El flujo se duplicará</a:t>
            </a:r>
            <a:r>
              <a:rPr lang="es-ES" sz="1000" dirty="0"/>
              <a:t> en el reporte de liquidez.</a:t>
            </a:r>
          </a:p>
          <a:p>
            <a:r>
              <a:rPr lang="es-ES" sz="1000" b="1" dirty="0"/>
              <a:t>En resumen:</a:t>
            </a:r>
            <a:r>
              <a:rPr lang="es-ES" sz="1000" dirty="0"/>
              <a:t> La Previsión Residual es la forma que tiene SAP de decir: </a:t>
            </a:r>
            <a:r>
              <a:rPr lang="es-ES" sz="1000" i="1" dirty="0"/>
              <a:t>"No veo pedidos en el sistema para esta fecha, pero como el presupuesto dice que vamos a gastar $100, mostraré estos $100 como un residuo para que tu </a:t>
            </a:r>
            <a:r>
              <a:rPr lang="es-ES" sz="1000" i="1" dirty="0" err="1"/>
              <a:t>forecast</a:t>
            </a:r>
            <a:r>
              <a:rPr lang="es-ES" sz="1000" i="1" dirty="0"/>
              <a:t> no salga en cero".</a:t>
            </a:r>
            <a:endParaRPr lang="es-ES" sz="1000" dirty="0"/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FED51E-AA18-0B68-BDF9-64D4A7107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8875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4D82D-0893-855C-9FEF-21DBF389D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9DB2954-1D35-400D-8B66-2DBE06B8D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467AF3B-1BFB-6B8A-68B5-56A4B6E0C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000" dirty="0"/>
              <a:t>“No todo flujo tiene la misma confiabilidad: por eso existen </a:t>
            </a:r>
            <a:r>
              <a:rPr lang="es-ES" sz="1000" b="1" dirty="0"/>
              <a:t>niveles de certeza</a:t>
            </a:r>
            <a:r>
              <a:rPr lang="es-ES" sz="1000" dirty="0"/>
              <a:t>.”</a:t>
            </a:r>
          </a:p>
          <a:p>
            <a:r>
              <a:rPr lang="es-ES" sz="1000" dirty="0"/>
              <a:t>“El objetivo operativo: que el </a:t>
            </a:r>
            <a:r>
              <a:rPr lang="es-ES" sz="1000" dirty="0" err="1"/>
              <a:t>forecast</a:t>
            </a:r>
            <a:r>
              <a:rPr lang="es-ES" sz="1000" dirty="0"/>
              <a:t> tenga </a:t>
            </a:r>
            <a:r>
              <a:rPr lang="es-ES" sz="1000" b="1" dirty="0"/>
              <a:t>menos ruido</a:t>
            </a:r>
            <a:r>
              <a:rPr lang="es-ES" sz="1000" dirty="0"/>
              <a:t> y más señales confiables.”</a:t>
            </a:r>
          </a:p>
          <a:p>
            <a:r>
              <a:rPr lang="es-ES" sz="1000" b="1" dirty="0"/>
              <a:t>Alta certeza (real)</a:t>
            </a:r>
            <a:r>
              <a:rPr lang="es-ES" sz="1000" dirty="0"/>
              <a:t>: se concilia / se monitorea.</a:t>
            </a:r>
          </a:p>
          <a:p>
            <a:r>
              <a:rPr lang="es-ES" sz="1000" b="1" dirty="0"/>
              <a:t>Compromisos/planes</a:t>
            </a:r>
            <a:r>
              <a:rPr lang="es-ES" sz="1000" dirty="0"/>
              <a:t>: se ajusta fecha y se confirma.</a:t>
            </a:r>
          </a:p>
          <a:p>
            <a:r>
              <a:rPr lang="es-ES" sz="1000" b="1" dirty="0"/>
              <a:t>Manual (Memo)</a:t>
            </a:r>
            <a:r>
              <a:rPr lang="es-ES" sz="1000" dirty="0"/>
              <a:t>: se registra y luego se </a:t>
            </a:r>
            <a:r>
              <a:rPr lang="es-ES" sz="1000" b="1" dirty="0"/>
              <a:t>depura</a:t>
            </a:r>
            <a:r>
              <a:rPr lang="es-ES" sz="1000" dirty="0"/>
              <a:t> cuando llegue el real.</a:t>
            </a:r>
          </a:p>
          <a:p>
            <a:r>
              <a:rPr lang="es-ES" sz="1000" b="1" dirty="0"/>
              <a:t>Dinámica</a:t>
            </a:r>
            <a:endParaRPr lang="es-ES" sz="1000" dirty="0"/>
          </a:p>
          <a:p>
            <a:r>
              <a:rPr lang="es-ES" sz="1000" dirty="0" err="1"/>
              <a:t>Mini-pregunta</a:t>
            </a:r>
            <a:r>
              <a:rPr lang="es-ES" sz="1000" dirty="0"/>
              <a:t>: “¿Cuál nivel les exige más disciplina? (spoiler: ver guía de usuario)”</a:t>
            </a:r>
          </a:p>
          <a:p>
            <a:r>
              <a:rPr lang="es-ES" sz="1000" b="1" dirty="0"/>
              <a:t>Resultado esperado</a:t>
            </a:r>
            <a:endParaRPr lang="es-ES" sz="1000" dirty="0"/>
          </a:p>
          <a:p>
            <a:r>
              <a:rPr lang="es-ES" sz="1000" dirty="0"/>
              <a:t>Entienden por qué el “manual” requiere ciclo de vida.</a:t>
            </a:r>
          </a:p>
          <a:p>
            <a:endParaRPr lang="es-ES" sz="1000" dirty="0"/>
          </a:p>
          <a:p>
            <a:r>
              <a:rPr lang="es-ES" sz="1000" dirty="0"/>
              <a:t>En el contexto de SAP Cash Management y el </a:t>
            </a:r>
            <a:r>
              <a:rPr lang="es-ES" sz="1000" b="1" dirty="0" err="1"/>
              <a:t>Forecast</a:t>
            </a:r>
            <a:r>
              <a:rPr lang="es-ES" sz="1000" b="1" dirty="0"/>
              <a:t> de Liquidez</a:t>
            </a:r>
            <a:r>
              <a:rPr lang="es-ES" sz="1000" dirty="0"/>
              <a:t>, el término </a:t>
            </a:r>
            <a:r>
              <a:rPr lang="es-ES" sz="1000" b="1" dirty="0"/>
              <a:t>RFC</a:t>
            </a:r>
            <a:r>
              <a:rPr lang="es-ES" sz="1000" dirty="0"/>
              <a:t> (Residual </a:t>
            </a:r>
            <a:r>
              <a:rPr lang="es-ES" sz="1000" dirty="0" err="1"/>
              <a:t>Forecast</a:t>
            </a:r>
            <a:r>
              <a:rPr lang="es-ES" sz="1000" dirty="0"/>
              <a:t>) o </a:t>
            </a:r>
            <a:r>
              <a:rPr lang="es-ES" sz="1000" b="1" dirty="0"/>
              <a:t>Previsión Residual</a:t>
            </a:r>
            <a:r>
              <a:rPr lang="es-ES" sz="1000" dirty="0"/>
              <a:t> se refiere a una funcionalidad avanzada que intenta solucionar, de manera matemática,  </a:t>
            </a:r>
            <a:r>
              <a:rPr lang="es-ES" sz="1000" b="1" dirty="0"/>
              <a:t>el vacío que dejan los pedidos que aún no existen.</a:t>
            </a:r>
            <a:endParaRPr lang="es-ES" sz="1000" dirty="0"/>
          </a:p>
          <a:p>
            <a:r>
              <a:rPr lang="es-ES" sz="1000" b="1" dirty="0"/>
              <a:t>1. ¿Qué es la Previsión Residual (RFC)?</a:t>
            </a:r>
          </a:p>
          <a:p>
            <a:r>
              <a:rPr lang="es-ES" sz="1000" dirty="0"/>
              <a:t>Es un mecanismo de SAP para evitar que el </a:t>
            </a:r>
            <a:r>
              <a:rPr lang="es-ES" sz="1000" dirty="0" err="1"/>
              <a:t>forecast</a:t>
            </a:r>
            <a:r>
              <a:rPr lang="es-ES" sz="1000" dirty="0"/>
              <a:t> "se caiga" o desaparezca a medida que nos alejamos en el tiempo. SAP toma un </a:t>
            </a:r>
            <a:r>
              <a:rPr lang="es-ES" sz="1000" b="1" dirty="0"/>
              <a:t>Presupuesto (Plan)</a:t>
            </a:r>
            <a:r>
              <a:rPr lang="es-ES" sz="1000" dirty="0"/>
              <a:t> y le resta lo que ya se ha ejecutado o comprometido (Pedidos/Facturas). Lo que queda de esa resta es el </a:t>
            </a:r>
            <a:r>
              <a:rPr lang="es-ES" sz="1000" b="1" dirty="0"/>
              <a:t>"Residuo"</a:t>
            </a:r>
            <a:r>
              <a:rPr lang="es-ES" sz="1000" dirty="0"/>
              <a:t>.</a:t>
            </a:r>
          </a:p>
          <a:p>
            <a:r>
              <a:rPr lang="es-ES" sz="1000" b="1" dirty="0"/>
              <a:t>Fórmula Teórica:</a:t>
            </a:r>
            <a:r>
              <a:rPr lang="es-ES" sz="1000" dirty="0"/>
              <a:t> </a:t>
            </a:r>
            <a:r>
              <a:rPr lang="es-E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Presupuesto Total - (Pedidos Reales + Facturas) = Previsión Residual (RFC)</a:t>
            </a:r>
            <a:endParaRPr lang="es-ES" sz="1000" dirty="0"/>
          </a:p>
          <a:p>
            <a:r>
              <a:rPr lang="es-ES" sz="1000" b="1" dirty="0"/>
              <a:t>2. ¿Cómo funciona en los Niveles de Certeza?</a:t>
            </a:r>
          </a:p>
          <a:p>
            <a:r>
              <a:rPr lang="es-ES" sz="1000" dirty="0"/>
              <a:t>Cuando consulto un reporte de Cash Flow, el nivel </a:t>
            </a:r>
            <a:r>
              <a:rPr lang="es-ES" sz="1000" b="1" dirty="0"/>
              <a:t>RFC</a:t>
            </a:r>
            <a:r>
              <a:rPr lang="es-ES" sz="1000" dirty="0"/>
              <a:t> actúa como un "comodín":</a:t>
            </a:r>
          </a:p>
          <a:p>
            <a:r>
              <a:rPr lang="es-ES" sz="1000" b="1" dirty="0"/>
              <a:t>A corto plazo:</a:t>
            </a:r>
            <a:r>
              <a:rPr lang="es-ES" sz="1000" dirty="0"/>
              <a:t> Tenemos muchos Pedidos y Facturas. El valor de RFC es pequeño porque la realidad ya cubrió casi todo el plan.</a:t>
            </a:r>
          </a:p>
          <a:p>
            <a:r>
              <a:rPr lang="es-ES" sz="1000" b="1" dirty="0"/>
              <a:t>A largo plazo:</a:t>
            </a:r>
            <a:r>
              <a:rPr lang="es-ES" sz="1000" dirty="0"/>
              <a:t> No tenemos pedidos aún. El valor de RFC es alto, ocupando todo el espacio del presupuesto para que la </a:t>
            </a:r>
            <a:r>
              <a:rPr lang="es-ES" sz="1000" dirty="0" err="1"/>
              <a:t>tesoreria</a:t>
            </a:r>
            <a:r>
              <a:rPr lang="es-ES" sz="1000" dirty="0"/>
              <a:t> pueda ver una proyección de flujo de caja completa.</a:t>
            </a:r>
          </a:p>
          <a:p>
            <a:r>
              <a:rPr lang="es-ES" sz="1000" b="1" dirty="0"/>
              <a:t>3. Diferencia entre Registro Individual (Memo </a:t>
            </a:r>
            <a:r>
              <a:rPr lang="es-ES" sz="1000" b="1" dirty="0" err="1"/>
              <a:t>Record</a:t>
            </a:r>
            <a:r>
              <a:rPr lang="es-ES" sz="1000" b="1" dirty="0"/>
              <a:t>) y RFC</a:t>
            </a:r>
          </a:p>
          <a:p>
            <a:r>
              <a:rPr lang="es-ES" sz="1000" dirty="0"/>
              <a:t>Es común confundirlos, pero tienen propósitos distintos en la teoría de SAP:</a:t>
            </a:r>
          </a:p>
          <a:p>
            <a:r>
              <a:rPr lang="es-ES" sz="1000" b="1" dirty="0"/>
              <a:t>Registro Individual (memo </a:t>
            </a:r>
            <a:r>
              <a:rPr lang="es-ES" sz="1000" b="1" dirty="0" err="1"/>
              <a:t>records</a:t>
            </a:r>
            <a:r>
              <a:rPr lang="es-ES" sz="1000" b="1" dirty="0"/>
              <a:t>):</a:t>
            </a:r>
            <a:r>
              <a:rPr lang="es-ES" sz="1000" dirty="0"/>
              <a:t> Es una previsión </a:t>
            </a:r>
            <a:r>
              <a:rPr lang="es-ES" sz="1000" b="1" dirty="0"/>
              <a:t>específica</a:t>
            </a:r>
            <a:r>
              <a:rPr lang="es-ES" sz="1000" dirty="0"/>
              <a:t> y con nombre (</a:t>
            </a:r>
            <a:r>
              <a:rPr lang="es-ES" sz="1000" dirty="0" err="1"/>
              <a:t>ej</a:t>
            </a:r>
            <a:r>
              <a:rPr lang="es-ES" sz="1000" dirty="0"/>
              <a:t>: "Pago de Seguro en Octubre"). Tiene un Nivel de Certeza </a:t>
            </a:r>
            <a:r>
              <a:rPr lang="es-ES" sz="1000" b="1" dirty="0"/>
              <a:t>MEMO</a:t>
            </a:r>
            <a:r>
              <a:rPr lang="es-ES" sz="1000" dirty="0"/>
              <a:t>.</a:t>
            </a:r>
          </a:p>
          <a:p>
            <a:r>
              <a:rPr lang="es-ES" sz="1000" b="1" dirty="0"/>
              <a:t>Previsión Residual (RFC):</a:t>
            </a:r>
            <a:r>
              <a:rPr lang="es-ES" sz="1000" dirty="0"/>
              <a:t> Es una previsión </a:t>
            </a:r>
            <a:r>
              <a:rPr lang="es-ES" sz="1000" b="1" dirty="0"/>
              <a:t>estadística</a:t>
            </a:r>
            <a:r>
              <a:rPr lang="es-ES" sz="1000" dirty="0"/>
              <a:t>. No tiene un documento detrás, es simplemente "lo que falta por gastar/cobrar" según el presupuesto anual cargado en SAP.</a:t>
            </a:r>
          </a:p>
          <a:p>
            <a:r>
              <a:rPr lang="es-ES" sz="1000" b="1" dirty="0"/>
              <a:t>4. ¿Por qué es importante el proceso Gestión flujo de Caja?</a:t>
            </a:r>
          </a:p>
          <a:p>
            <a:r>
              <a:rPr lang="es-ES" sz="1000" dirty="0"/>
              <a:t>Si </a:t>
            </a:r>
            <a:r>
              <a:rPr lang="es-ES" sz="1000" dirty="0" err="1"/>
              <a:t>usaramos</a:t>
            </a:r>
            <a:r>
              <a:rPr lang="es-ES" sz="1000" dirty="0"/>
              <a:t> </a:t>
            </a:r>
            <a:r>
              <a:rPr lang="es-ES" sz="1000" b="1" dirty="0"/>
              <a:t>RFC</a:t>
            </a:r>
            <a:r>
              <a:rPr lang="es-ES" sz="1000" dirty="0"/>
              <a:t>, el usuario debe ser extremadamente cuidadoso con la "limpieza" (borrado lógico):</a:t>
            </a:r>
          </a:p>
          <a:p>
            <a:r>
              <a:rPr lang="es-ES" sz="1000" dirty="0"/>
              <a:t>Si el usuario crea un </a:t>
            </a:r>
            <a:r>
              <a:rPr lang="es-ES" sz="1000" b="1" dirty="0"/>
              <a:t>Memo </a:t>
            </a:r>
            <a:r>
              <a:rPr lang="es-ES" sz="1000" b="1" dirty="0" err="1"/>
              <a:t>Record</a:t>
            </a:r>
            <a:r>
              <a:rPr lang="es-ES" sz="1000" dirty="0"/>
              <a:t> manualmente para un gasto...</a:t>
            </a:r>
          </a:p>
          <a:p>
            <a:r>
              <a:rPr lang="es-ES" sz="1000" dirty="0"/>
              <a:t>Y el sistema además calcula un </a:t>
            </a:r>
            <a:r>
              <a:rPr lang="es-ES" sz="1000" b="1" dirty="0"/>
              <a:t>RFC</a:t>
            </a:r>
            <a:r>
              <a:rPr lang="es-ES" sz="1000" dirty="0"/>
              <a:t> (Residual) para ese mismo concepto...</a:t>
            </a:r>
          </a:p>
          <a:p>
            <a:r>
              <a:rPr lang="es-ES" sz="1000" b="1" dirty="0"/>
              <a:t>El flujo se duplicará</a:t>
            </a:r>
            <a:r>
              <a:rPr lang="es-ES" sz="1000" dirty="0"/>
              <a:t> en el reporte de liquidez.</a:t>
            </a:r>
          </a:p>
          <a:p>
            <a:r>
              <a:rPr lang="es-ES" sz="1000" b="1" dirty="0"/>
              <a:t>En resumen:</a:t>
            </a:r>
            <a:r>
              <a:rPr lang="es-ES" sz="1000" dirty="0"/>
              <a:t> La Previsión Residual es la forma que tiene SAP de decir: </a:t>
            </a:r>
            <a:r>
              <a:rPr lang="es-ES" sz="1000" i="1" dirty="0"/>
              <a:t>"No veo pedidos en el sistema para esta fecha, pero como el presupuesto dice que vamos a gastar $100, mostraré estos $100 como un residuo para que tu </a:t>
            </a:r>
            <a:r>
              <a:rPr lang="es-ES" sz="1000" i="1" dirty="0" err="1"/>
              <a:t>forecast</a:t>
            </a:r>
            <a:r>
              <a:rPr lang="es-ES" sz="1000" i="1" dirty="0"/>
              <a:t> no salga en cero".</a:t>
            </a:r>
            <a:endParaRPr lang="es-ES" sz="1000" dirty="0"/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0F2D92-2634-5893-01A7-E976CE00C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9160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9E0B4-9DBC-E262-4EFE-0EFCEAF6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40615F1-EA79-2E2B-85B7-2978685AA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37A57F1-EFB2-E1CE-9075-8F8BFE7AED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000" dirty="0"/>
              <a:t>“No todo flujo tiene la misma confiabilidad: por eso existen </a:t>
            </a:r>
            <a:r>
              <a:rPr lang="es-ES" sz="1000" b="1" dirty="0"/>
              <a:t>niveles de certeza</a:t>
            </a:r>
            <a:r>
              <a:rPr lang="es-ES" sz="1000" dirty="0"/>
              <a:t>.”</a:t>
            </a:r>
          </a:p>
          <a:p>
            <a:r>
              <a:rPr lang="es-ES" sz="1000" dirty="0"/>
              <a:t>“El objetivo operativo: que el </a:t>
            </a:r>
            <a:r>
              <a:rPr lang="es-ES" sz="1000" dirty="0" err="1"/>
              <a:t>forecast</a:t>
            </a:r>
            <a:r>
              <a:rPr lang="es-ES" sz="1000" dirty="0"/>
              <a:t> tenga </a:t>
            </a:r>
            <a:r>
              <a:rPr lang="es-ES" sz="1000" b="1" dirty="0"/>
              <a:t>menos ruido</a:t>
            </a:r>
            <a:r>
              <a:rPr lang="es-ES" sz="1000" dirty="0"/>
              <a:t> y más señales confiables.”</a:t>
            </a:r>
          </a:p>
          <a:p>
            <a:r>
              <a:rPr lang="es-ES" sz="1000" b="1" dirty="0"/>
              <a:t>Alta certeza (real)</a:t>
            </a:r>
            <a:r>
              <a:rPr lang="es-ES" sz="1000" dirty="0"/>
              <a:t>: se concilia / se monitorea.</a:t>
            </a:r>
          </a:p>
          <a:p>
            <a:r>
              <a:rPr lang="es-ES" sz="1000" b="1" dirty="0"/>
              <a:t>Compromisos/planes</a:t>
            </a:r>
            <a:r>
              <a:rPr lang="es-ES" sz="1000" dirty="0"/>
              <a:t>: se ajusta fecha y se confirma.</a:t>
            </a:r>
          </a:p>
          <a:p>
            <a:r>
              <a:rPr lang="es-ES" sz="1000" b="1" dirty="0"/>
              <a:t>Manual (Memo)</a:t>
            </a:r>
            <a:r>
              <a:rPr lang="es-ES" sz="1000" dirty="0"/>
              <a:t>: se registra y luego se </a:t>
            </a:r>
            <a:r>
              <a:rPr lang="es-ES" sz="1000" b="1" dirty="0"/>
              <a:t>depura</a:t>
            </a:r>
            <a:r>
              <a:rPr lang="es-ES" sz="1000" dirty="0"/>
              <a:t> cuando llegue el real.</a:t>
            </a:r>
          </a:p>
          <a:p>
            <a:r>
              <a:rPr lang="es-ES" sz="1000" b="1" dirty="0"/>
              <a:t>Dinámica</a:t>
            </a:r>
            <a:endParaRPr lang="es-ES" sz="1000" dirty="0"/>
          </a:p>
          <a:p>
            <a:r>
              <a:rPr lang="es-ES" sz="1000" dirty="0" err="1"/>
              <a:t>Mini-pregunta</a:t>
            </a:r>
            <a:r>
              <a:rPr lang="es-ES" sz="1000" dirty="0"/>
              <a:t>: “¿Cuál nivel les exige más disciplina? (spoiler: ver guía de usuario)”</a:t>
            </a:r>
          </a:p>
          <a:p>
            <a:r>
              <a:rPr lang="es-ES" sz="1000" b="1" dirty="0"/>
              <a:t>Resultado esperado</a:t>
            </a:r>
            <a:endParaRPr lang="es-ES" sz="1000" dirty="0"/>
          </a:p>
          <a:p>
            <a:r>
              <a:rPr lang="es-ES" sz="1000" dirty="0"/>
              <a:t>Entienden por qué el “manual” requiere ciclo de vida.</a:t>
            </a:r>
          </a:p>
          <a:p>
            <a:endParaRPr lang="es-ES" sz="1000" dirty="0"/>
          </a:p>
          <a:p>
            <a:r>
              <a:rPr lang="es-ES" sz="1000" dirty="0"/>
              <a:t>En el contexto de SAP Cash Management y el </a:t>
            </a:r>
            <a:r>
              <a:rPr lang="es-ES" sz="1000" b="1" dirty="0" err="1"/>
              <a:t>Forecast</a:t>
            </a:r>
            <a:r>
              <a:rPr lang="es-ES" sz="1000" b="1" dirty="0"/>
              <a:t> de Liquidez</a:t>
            </a:r>
            <a:r>
              <a:rPr lang="es-ES" sz="1000" dirty="0"/>
              <a:t>, el término </a:t>
            </a:r>
            <a:r>
              <a:rPr lang="es-ES" sz="1000" b="1" dirty="0"/>
              <a:t>RFC</a:t>
            </a:r>
            <a:r>
              <a:rPr lang="es-ES" sz="1000" dirty="0"/>
              <a:t> (Residual </a:t>
            </a:r>
            <a:r>
              <a:rPr lang="es-ES" sz="1000" dirty="0" err="1"/>
              <a:t>Forecast</a:t>
            </a:r>
            <a:r>
              <a:rPr lang="es-ES" sz="1000" dirty="0"/>
              <a:t>) o </a:t>
            </a:r>
            <a:r>
              <a:rPr lang="es-ES" sz="1000" b="1" dirty="0"/>
              <a:t>Previsión Residual</a:t>
            </a:r>
            <a:r>
              <a:rPr lang="es-ES" sz="1000" dirty="0"/>
              <a:t> se refiere a una funcionalidad avanzada que intenta solucionar, de manera matemática,  </a:t>
            </a:r>
            <a:r>
              <a:rPr lang="es-ES" sz="1000" b="1" dirty="0"/>
              <a:t>el vacío que dejan los pedidos que aún no existen.</a:t>
            </a:r>
            <a:endParaRPr lang="es-ES" sz="1000" dirty="0"/>
          </a:p>
          <a:p>
            <a:r>
              <a:rPr lang="es-ES" sz="1000" b="1" dirty="0"/>
              <a:t>1. ¿Qué es la Previsión Residual (RFC)?</a:t>
            </a:r>
          </a:p>
          <a:p>
            <a:r>
              <a:rPr lang="es-ES" sz="1000" dirty="0"/>
              <a:t>Es un mecanismo de SAP para evitar que el </a:t>
            </a:r>
            <a:r>
              <a:rPr lang="es-ES" sz="1000" dirty="0" err="1"/>
              <a:t>forecast</a:t>
            </a:r>
            <a:r>
              <a:rPr lang="es-ES" sz="1000" dirty="0"/>
              <a:t> "se caiga" o desaparezca a medida que nos alejamos en el tiempo. SAP toma un </a:t>
            </a:r>
            <a:r>
              <a:rPr lang="es-ES" sz="1000" b="1" dirty="0"/>
              <a:t>Presupuesto (Plan)</a:t>
            </a:r>
            <a:r>
              <a:rPr lang="es-ES" sz="1000" dirty="0"/>
              <a:t> y le resta lo que ya se ha ejecutado o comprometido (Pedidos/Facturas). Lo que queda de esa resta es el </a:t>
            </a:r>
            <a:r>
              <a:rPr lang="es-ES" sz="1000" b="1" dirty="0"/>
              <a:t>"Residuo"</a:t>
            </a:r>
            <a:r>
              <a:rPr lang="es-ES" sz="1000" dirty="0"/>
              <a:t>.</a:t>
            </a:r>
          </a:p>
          <a:p>
            <a:r>
              <a:rPr lang="es-ES" sz="1000" b="1" dirty="0"/>
              <a:t>Fórmula Teórica:</a:t>
            </a:r>
            <a:r>
              <a:rPr lang="es-ES" sz="1000" dirty="0"/>
              <a:t> </a:t>
            </a:r>
            <a:r>
              <a:rPr lang="es-E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Presupuesto Total - (Pedidos Reales + Facturas) = Previsión Residual (RFC)</a:t>
            </a:r>
            <a:endParaRPr lang="es-ES" sz="1000" dirty="0"/>
          </a:p>
          <a:p>
            <a:r>
              <a:rPr lang="es-ES" sz="1000" b="1" dirty="0"/>
              <a:t>2. ¿Cómo funciona en los Niveles de Certeza?</a:t>
            </a:r>
          </a:p>
          <a:p>
            <a:r>
              <a:rPr lang="es-ES" sz="1000" dirty="0"/>
              <a:t>Cuando consulto un reporte de Cash Flow, el nivel </a:t>
            </a:r>
            <a:r>
              <a:rPr lang="es-ES" sz="1000" b="1" dirty="0"/>
              <a:t>RFC</a:t>
            </a:r>
            <a:r>
              <a:rPr lang="es-ES" sz="1000" dirty="0"/>
              <a:t> actúa como un "comodín":</a:t>
            </a:r>
          </a:p>
          <a:p>
            <a:r>
              <a:rPr lang="es-ES" sz="1000" b="1" dirty="0"/>
              <a:t>A corto plazo:</a:t>
            </a:r>
            <a:r>
              <a:rPr lang="es-ES" sz="1000" dirty="0"/>
              <a:t> Tenemos muchos Pedidos y Facturas. El valor de RFC es pequeño porque la realidad ya cubrió casi todo el plan.</a:t>
            </a:r>
          </a:p>
          <a:p>
            <a:r>
              <a:rPr lang="es-ES" sz="1000" b="1" dirty="0"/>
              <a:t>A largo plazo:</a:t>
            </a:r>
            <a:r>
              <a:rPr lang="es-ES" sz="1000" dirty="0"/>
              <a:t> No tenemos pedidos aún. El valor de RFC es alto, ocupando todo el espacio del presupuesto para que la </a:t>
            </a:r>
            <a:r>
              <a:rPr lang="es-ES" sz="1000" dirty="0" err="1"/>
              <a:t>tesoreria</a:t>
            </a:r>
            <a:r>
              <a:rPr lang="es-ES" sz="1000" dirty="0"/>
              <a:t> pueda ver una proyección de flujo de caja completa.</a:t>
            </a:r>
          </a:p>
          <a:p>
            <a:r>
              <a:rPr lang="es-ES" sz="1000" b="1" dirty="0"/>
              <a:t>3. Diferencia entre Registro Individual (Memo </a:t>
            </a:r>
            <a:r>
              <a:rPr lang="es-ES" sz="1000" b="1" dirty="0" err="1"/>
              <a:t>Record</a:t>
            </a:r>
            <a:r>
              <a:rPr lang="es-ES" sz="1000" b="1" dirty="0"/>
              <a:t>) y RFC</a:t>
            </a:r>
          </a:p>
          <a:p>
            <a:r>
              <a:rPr lang="es-ES" sz="1000" dirty="0"/>
              <a:t>Es común confundirlos, pero tienen propósitos distintos en la teoría de SAP:</a:t>
            </a:r>
          </a:p>
          <a:p>
            <a:r>
              <a:rPr lang="es-ES" sz="1000" b="1" dirty="0"/>
              <a:t>Registro Individual (memo </a:t>
            </a:r>
            <a:r>
              <a:rPr lang="es-ES" sz="1000" b="1" dirty="0" err="1"/>
              <a:t>records</a:t>
            </a:r>
            <a:r>
              <a:rPr lang="es-ES" sz="1000" b="1" dirty="0"/>
              <a:t>):</a:t>
            </a:r>
            <a:r>
              <a:rPr lang="es-ES" sz="1000" dirty="0"/>
              <a:t> Es una previsión </a:t>
            </a:r>
            <a:r>
              <a:rPr lang="es-ES" sz="1000" b="1" dirty="0"/>
              <a:t>específica</a:t>
            </a:r>
            <a:r>
              <a:rPr lang="es-ES" sz="1000" dirty="0"/>
              <a:t> y con nombre (</a:t>
            </a:r>
            <a:r>
              <a:rPr lang="es-ES" sz="1000" dirty="0" err="1"/>
              <a:t>ej</a:t>
            </a:r>
            <a:r>
              <a:rPr lang="es-ES" sz="1000" dirty="0"/>
              <a:t>: "Pago de Seguro en Octubre"). Tiene un Nivel de Certeza </a:t>
            </a:r>
            <a:r>
              <a:rPr lang="es-ES" sz="1000" b="1" dirty="0"/>
              <a:t>MEMO</a:t>
            </a:r>
            <a:r>
              <a:rPr lang="es-ES" sz="1000" dirty="0"/>
              <a:t>.</a:t>
            </a:r>
          </a:p>
          <a:p>
            <a:r>
              <a:rPr lang="es-ES" sz="1000" b="1" dirty="0"/>
              <a:t>Previsión Residual (RFC):</a:t>
            </a:r>
            <a:r>
              <a:rPr lang="es-ES" sz="1000" dirty="0"/>
              <a:t> Es una previsión </a:t>
            </a:r>
            <a:r>
              <a:rPr lang="es-ES" sz="1000" b="1" dirty="0"/>
              <a:t>estadística</a:t>
            </a:r>
            <a:r>
              <a:rPr lang="es-ES" sz="1000" dirty="0"/>
              <a:t>. No tiene un documento detrás, es simplemente "lo que falta por gastar/cobrar" según el presupuesto anual cargado en SAP.</a:t>
            </a:r>
          </a:p>
          <a:p>
            <a:r>
              <a:rPr lang="es-ES" sz="1000" b="1" dirty="0"/>
              <a:t>4. ¿Por qué es importante el proceso Gestión flujo de Caja?</a:t>
            </a:r>
          </a:p>
          <a:p>
            <a:r>
              <a:rPr lang="es-ES" sz="1000" dirty="0"/>
              <a:t>Si </a:t>
            </a:r>
            <a:r>
              <a:rPr lang="es-ES" sz="1000" dirty="0" err="1"/>
              <a:t>usaramos</a:t>
            </a:r>
            <a:r>
              <a:rPr lang="es-ES" sz="1000" dirty="0"/>
              <a:t> </a:t>
            </a:r>
            <a:r>
              <a:rPr lang="es-ES" sz="1000" b="1" dirty="0"/>
              <a:t>RFC</a:t>
            </a:r>
            <a:r>
              <a:rPr lang="es-ES" sz="1000" dirty="0"/>
              <a:t>, el usuario debe ser extremadamente cuidadoso con la "limpieza" (borrado lógico):</a:t>
            </a:r>
          </a:p>
          <a:p>
            <a:r>
              <a:rPr lang="es-ES" sz="1000" dirty="0"/>
              <a:t>Si el usuario crea un </a:t>
            </a:r>
            <a:r>
              <a:rPr lang="es-ES" sz="1000" b="1" dirty="0"/>
              <a:t>Memo </a:t>
            </a:r>
            <a:r>
              <a:rPr lang="es-ES" sz="1000" b="1" dirty="0" err="1"/>
              <a:t>Record</a:t>
            </a:r>
            <a:r>
              <a:rPr lang="es-ES" sz="1000" dirty="0"/>
              <a:t> manualmente para un gasto...</a:t>
            </a:r>
          </a:p>
          <a:p>
            <a:r>
              <a:rPr lang="es-ES" sz="1000" dirty="0"/>
              <a:t>Y el sistema además calcula un </a:t>
            </a:r>
            <a:r>
              <a:rPr lang="es-ES" sz="1000" b="1" dirty="0"/>
              <a:t>RFC</a:t>
            </a:r>
            <a:r>
              <a:rPr lang="es-ES" sz="1000" dirty="0"/>
              <a:t> (Residual) para ese mismo concepto...</a:t>
            </a:r>
          </a:p>
          <a:p>
            <a:r>
              <a:rPr lang="es-ES" sz="1000" b="1" dirty="0"/>
              <a:t>El flujo se duplicará</a:t>
            </a:r>
            <a:r>
              <a:rPr lang="es-ES" sz="1000" dirty="0"/>
              <a:t> en el reporte de liquidez.</a:t>
            </a:r>
          </a:p>
          <a:p>
            <a:r>
              <a:rPr lang="es-ES" sz="1000" b="1" dirty="0"/>
              <a:t>En resumen:</a:t>
            </a:r>
            <a:r>
              <a:rPr lang="es-ES" sz="1000" dirty="0"/>
              <a:t> La Previsión Residual es la forma que tiene SAP de decir: </a:t>
            </a:r>
            <a:r>
              <a:rPr lang="es-ES" sz="1000" i="1" dirty="0"/>
              <a:t>"No veo pedidos en el sistema para esta fecha, pero como el presupuesto dice que vamos a gastar $100, mostraré estos $100 como un residuo para que tu </a:t>
            </a:r>
            <a:r>
              <a:rPr lang="es-ES" sz="1000" i="1" dirty="0" err="1"/>
              <a:t>forecast</a:t>
            </a:r>
            <a:r>
              <a:rPr lang="es-ES" sz="1000" i="1" dirty="0"/>
              <a:t> no salga en cero".</a:t>
            </a:r>
            <a:endParaRPr lang="es-ES" sz="1000" dirty="0"/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5D2872-092E-ABF7-86DD-2A8E057F8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2923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C694A-F4DC-5B8A-F487-A8D2DF264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75A163-9DC1-3FBB-F5C4-80DD98D78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7AD1C6F-143F-1447-08A9-1F928E806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“Si no ves mosaicos, casi siempre es </a:t>
            </a:r>
            <a:r>
              <a:rPr lang="es-ES" b="1" dirty="0"/>
              <a:t>rol/catálogo</a:t>
            </a:r>
            <a:r>
              <a:rPr lang="es-ES" dirty="0"/>
              <a:t>.”</a:t>
            </a:r>
          </a:p>
          <a:p>
            <a:r>
              <a:rPr lang="es-ES" dirty="0"/>
              <a:t>Puestos de trabajo: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ZCCLM-PLANIF_PRESUPEFEC: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Rol de planificación de presupuesto de efectivo </a:t>
            </a:r>
          </a:p>
          <a:p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ZCCLM-OPERA_PRESUPEFEC: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Rol para operaciones de presupuesto de efectivo.</a:t>
            </a:r>
          </a:p>
          <a:p>
            <a:endParaRPr lang="es-ES" dirty="0"/>
          </a:p>
          <a:p>
            <a:r>
              <a:rPr lang="es-ES" dirty="0"/>
              <a:t>“Trabajaremos con tres piezas: </a:t>
            </a:r>
            <a:r>
              <a:rPr lang="es-ES" b="1" dirty="0"/>
              <a:t>Importar (MRMM2)</a:t>
            </a:r>
            <a:r>
              <a:rPr lang="es-ES" dirty="0"/>
              <a:t>, </a:t>
            </a:r>
            <a:r>
              <a:rPr lang="es-ES" b="1" dirty="0"/>
              <a:t>Gestión (CMMRD)</a:t>
            </a:r>
            <a:r>
              <a:rPr lang="es-ES" dirty="0"/>
              <a:t> y </a:t>
            </a:r>
            <a:r>
              <a:rPr lang="es-ES" b="1" dirty="0"/>
              <a:t>Verificar posiciones</a:t>
            </a:r>
            <a:r>
              <a:rPr lang="es-ES" dirty="0"/>
              <a:t>.”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465D36-674D-8069-6021-8DEFF2E00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0687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E0206-4923-3846-CB97-17420CF23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48DE082-4A08-598E-D8BF-7557A82BA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7C63487-C9C7-0588-B70B-4C3F2F286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“Si no ves mosaicos, casi siempre es </a:t>
            </a:r>
            <a:r>
              <a:rPr lang="es-ES" b="1" dirty="0"/>
              <a:t>rol/catálogo</a:t>
            </a:r>
            <a:r>
              <a:rPr lang="es-ES" dirty="0"/>
              <a:t>.”</a:t>
            </a:r>
          </a:p>
          <a:p>
            <a:r>
              <a:rPr lang="es-ES" dirty="0"/>
              <a:t>Puestos de trabajo: 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ZCCLM-PLANIF_PRESUPEFEC: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Rol de planificación de presupuesto de efectivo </a:t>
            </a:r>
          </a:p>
          <a:p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ZCCLM-OPERA_PRESUPEFEC: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Rol para operaciones de presupuesto de efectivo.</a:t>
            </a:r>
          </a:p>
          <a:p>
            <a:endParaRPr lang="es-ES" dirty="0"/>
          </a:p>
          <a:p>
            <a:r>
              <a:rPr lang="es-ES" dirty="0"/>
              <a:t>“Trabajaremos con tres piezas: </a:t>
            </a:r>
            <a:r>
              <a:rPr lang="es-ES" b="1" dirty="0"/>
              <a:t>Importar (MRMM2)</a:t>
            </a:r>
            <a:r>
              <a:rPr lang="es-ES" dirty="0"/>
              <a:t>, </a:t>
            </a:r>
            <a:r>
              <a:rPr lang="es-ES" b="1" dirty="0"/>
              <a:t>Gestión (CMMRD)</a:t>
            </a:r>
            <a:r>
              <a:rPr lang="es-ES" dirty="0"/>
              <a:t> y </a:t>
            </a:r>
            <a:r>
              <a:rPr lang="es-ES" b="1" dirty="0"/>
              <a:t>Verificar posiciones</a:t>
            </a:r>
            <a:r>
              <a:rPr lang="es-ES" dirty="0"/>
              <a:t>.”</a:t>
            </a:r>
          </a:p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E46E1D-D1C9-D44E-E1DB-77359A60DD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78E18-6C09-443E-8E05-17D50BC2541A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54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7B26C94-1E70-4803-964D-D6314E2D75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95"/>
          <a:stretch/>
        </p:blipFill>
        <p:spPr>
          <a:xfrm>
            <a:off x="-1" y="0"/>
            <a:ext cx="12192000" cy="3106994"/>
          </a:xfrm>
          <a:prstGeom prst="rect">
            <a:avLst/>
          </a:prstGeom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id="{24F78EA4-C200-46AE-9C94-C932ABF59E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925" y="3429000"/>
            <a:ext cx="7054150" cy="1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7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BE96C8-2961-DB48-B144-F51962D77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3F9D0A4-C94B-4392-9891-A5B1F16DA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2150" y="2997200"/>
            <a:ext cx="5727700" cy="1524000"/>
          </a:xfrm>
        </p:spPr>
        <p:txBody>
          <a:bodyPr anchor="b">
            <a:noAutofit/>
          </a:bodyPr>
          <a:lstStyle>
            <a:lvl1pPr algn="ctr">
              <a:defRPr sz="88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¡Gracias!</a:t>
            </a:r>
            <a:endParaRPr lang="es-CO" dirty="0"/>
          </a:p>
        </p:txBody>
      </p:sp>
      <p:pic>
        <p:nvPicPr>
          <p:cNvPr id="4" name="Graphic 18">
            <a:extLst>
              <a:ext uri="{FF2B5EF4-FFF2-40B4-BE49-F238E27FC236}">
                <a16:creationId xmlns:a16="http://schemas.microsoft.com/office/drawing/2014/main" id="{CA8229B1-AD20-5556-1AAF-5D3F0101CE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5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8" y="571500"/>
            <a:ext cx="11430000" cy="9525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220980"/>
            <a:ext cx="5486400" cy="228600"/>
          </a:xfrm>
        </p:spPr>
        <p:txBody>
          <a:bodyPr tIns="0">
            <a:noAutofit/>
          </a:bodyPr>
          <a:lstStyle>
            <a:lvl1pPr>
              <a:defRPr sz="1333">
                <a:solidFill>
                  <a:schemeClr val="accent1"/>
                </a:solidFill>
              </a:defRPr>
            </a:lvl1pPr>
            <a:lvl2pPr>
              <a:defRPr sz="1333">
                <a:solidFill>
                  <a:schemeClr val="accent1"/>
                </a:solidFill>
              </a:defRPr>
            </a:lvl2pPr>
            <a:lvl3pPr>
              <a:defRPr sz="1333">
                <a:solidFill>
                  <a:schemeClr val="accent1"/>
                </a:solidFill>
              </a:defRPr>
            </a:lvl3pPr>
            <a:lvl4pPr>
              <a:defRPr sz="1333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9019" y="6515114"/>
            <a:ext cx="471765" cy="1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84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381000" y="533400"/>
            <a:ext cx="5522976" cy="1066800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1714500"/>
            <a:ext cx="5498592" cy="43362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386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373E-AA8F-4A93-A641-C62625CA0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F6F48-8BFA-4613-96E2-C692AB7E6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0A76E-E447-464D-9EB1-66F6BD8C7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F1541-D800-4E59-92EA-7D7D7991C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21D7E-7EDA-4B17-B125-CB7B270E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38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DC97-3A87-4792-8392-B77C5099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4E9BA-AA98-4574-BFC2-2E60CC710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3BE26-E49B-42C4-9A08-F9DE57F5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BF4F7-C915-4AE6-B4F0-34729C33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A4E60-E241-4A28-AB1A-C15CEF2C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64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8BEDE-AF19-471F-8FE9-D0E697AD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4C846-C509-4A48-82D5-8D80A1CBD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0B791-821E-4360-AB4B-744C7807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8C1D6-539E-4270-AEEA-E6411E134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B5368-3AE6-4CF0-AC07-61AC0F52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8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0FAC-DFA4-4A70-9E30-DD3F5A537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97976-D671-47E7-AED4-916082F1A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DD6A3-2F52-4505-8224-60223F6CA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9E2B4-4B80-468B-97E8-BC7E12DF2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B6FE2-D35D-4677-BF0F-F789A5B40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648AD-335B-42ED-8425-BF43EDCC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18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9248B-A17D-467C-9B21-B493FDDAB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00FEA-5A6A-4747-9578-1642A7BB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656E4-7FCB-429B-A851-6A243691D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8F234B-4554-4F02-B145-6413D61FF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B57A7-1476-428D-94AC-7456EDBA6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44F3F6-E63D-44AE-905B-DBF26A186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DDAFDB-FEAC-464D-B153-E2A1C5782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9CA923-CCD5-4891-8C1C-1599C7DF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09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42E6-6664-47E9-A807-451EBC7F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BFE890-166D-4E95-8B0E-E5DC31189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88C0E-0864-4FFD-B710-F5DDB27F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594F0-5DB1-48B8-A1C9-EBCA218E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0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335C6-C891-4217-9E14-6C7CEA0B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706F-A552-480B-8AF0-2DD6E1CC2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326E5-6BE2-4EAB-9201-4398A4FF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si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DA4D10-5521-1E4A-B5AB-024CF0C0EE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4888" y="3429000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sin foto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8DAEAFCE-3521-40F8-85E3-A501C29F79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5188" y="457200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13" name="Graphic 18">
            <a:extLst>
              <a:ext uri="{FF2B5EF4-FFF2-40B4-BE49-F238E27FC236}">
                <a16:creationId xmlns:a16="http://schemas.microsoft.com/office/drawing/2014/main" id="{841A51FD-95DA-AC76-695E-6209DFDAC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64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0511F-1362-4C65-9860-15593B3BA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D0F12-F0F3-4EA3-964C-486DAAB61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EFB5B-0723-4CEE-8D68-F05A3585C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6A8E27-0F44-488C-B46B-E03025CF6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A25F4-1F67-4F34-B013-25ACFC4F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D3D97-5F9C-471E-8753-AEFE1219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4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8FD2-80C5-4527-8453-DAA13DC8C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0CA95-9B19-40E5-ACD9-E39727636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08525-165A-44D4-9109-43561C6C5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05441-0176-4FA2-A25C-3273A41E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768C9-7B79-4245-8F37-062DFBCC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D82AF-28D3-4FF4-A87B-1344CD130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59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2D0A1-7720-44A8-BF23-8C61C1CD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F369E-7E2C-4740-B351-46A5737C7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2E097-E544-4837-B404-97E91043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E01C8-01C3-4860-AEED-615A300E2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F4066-E298-4F81-AA97-8473467F4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86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11265B-9D3B-42C0-91AD-44576A261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F12E0-0029-411D-A465-20758E91D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64B3-66B8-44D1-8BE9-B21A6F79E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77031-623F-40BB-A20C-805CD4D4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0DDE0-802E-41B7-BB92-6AE831A7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01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381000" y="533400"/>
            <a:ext cx="5522976" cy="1066800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1714500"/>
            <a:ext cx="5498592" cy="43362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68813" indent="0">
              <a:buNone/>
              <a:defRPr/>
            </a:lvl3pPr>
            <a:lvl4pPr marL="579960" indent="0">
              <a:buNone/>
              <a:defRPr/>
            </a:lvl4pPr>
            <a:lvl5pPr marL="84242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13" indent="0">
              <a:buNone/>
              <a:defRPr/>
            </a:lvl3pPr>
            <a:lvl4pPr marL="579960" indent="0">
              <a:buNone/>
              <a:defRPr/>
            </a:lvl4pPr>
            <a:lvl5pPr marL="84242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545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1"/>
            <a:ext cx="12192000" cy="1714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 panose="020B0503050000000000" pitchFamily="34" charset="0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220980"/>
            <a:ext cx="5486400" cy="228600"/>
          </a:xfrm>
        </p:spPr>
        <p:txBody>
          <a:bodyPr lIns="0" tIns="0" rIns="0">
            <a:noAutofit/>
          </a:bodyPr>
          <a:lstStyle>
            <a:lvl1pPr>
              <a:defRPr sz="1333">
                <a:solidFill>
                  <a:schemeClr val="accent1"/>
                </a:solidFill>
              </a:defRPr>
            </a:lvl1pPr>
            <a:lvl2pPr>
              <a:defRPr sz="1333">
                <a:solidFill>
                  <a:schemeClr val="accent1"/>
                </a:solidFill>
              </a:defRPr>
            </a:lvl2pPr>
            <a:lvl3pPr>
              <a:defRPr sz="1333">
                <a:solidFill>
                  <a:schemeClr val="accent1"/>
                </a:solidFill>
              </a:defRPr>
            </a:lvl3pPr>
            <a:lvl4pPr>
              <a:defRPr sz="1333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118860"/>
            <a:ext cx="5486400" cy="381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667" dirty="0" smtClean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Source: Edit source here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1000" y="1714501"/>
            <a:ext cx="2667000" cy="4381500"/>
          </a:xfrm>
        </p:spPr>
        <p:txBody>
          <a:bodyPr lIns="0" tIns="228600" r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23000" y="1714501"/>
            <a:ext cx="2667000" cy="4381500"/>
          </a:xfrm>
        </p:spPr>
        <p:txBody>
          <a:bodyPr lIns="0" tIns="228600" r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3302000" y="1714501"/>
            <a:ext cx="2667000" cy="4381500"/>
          </a:xfrm>
        </p:spPr>
        <p:txBody>
          <a:bodyPr lIns="0" tIns="228600" r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9144000" y="1714501"/>
            <a:ext cx="2667000" cy="4381500"/>
          </a:xfrm>
        </p:spPr>
        <p:txBody>
          <a:bodyPr lIns="0" tIns="228600" r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81000" y="571501"/>
            <a:ext cx="11430000" cy="95250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2161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7B26C94-1E70-4803-964D-D6314E2D75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95"/>
          <a:stretch/>
        </p:blipFill>
        <p:spPr>
          <a:xfrm>
            <a:off x="-1" y="0"/>
            <a:ext cx="12192000" cy="3106994"/>
          </a:xfrm>
          <a:prstGeom prst="rect">
            <a:avLst/>
          </a:prstGeom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id="{24F78EA4-C200-46AE-9C94-C932ABF59E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925" y="3429000"/>
            <a:ext cx="7054150" cy="1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20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si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DA4D10-5521-1E4A-B5AB-024CF0C0EE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4888" y="3429000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sin foto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8DAEAFCE-3521-40F8-85E3-A501C29F79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5188" y="457200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13" name="Graphic 18">
            <a:extLst>
              <a:ext uri="{FF2B5EF4-FFF2-40B4-BE49-F238E27FC236}">
                <a16:creationId xmlns:a16="http://schemas.microsoft.com/office/drawing/2014/main" id="{841A51FD-95DA-AC76-695E-6209DFDAC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05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FFD81D4-99DC-44DE-A6FB-DB881CBE2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67844" y="0"/>
            <a:ext cx="10924156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664E0D-0B70-6249-92BC-61E9CFB212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2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0E7837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9F8CBA09-0BBA-F2F1-9EC3-959C18D1D6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53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268CAD5-EFEA-4D37-9B12-0BA95F54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0" y="0"/>
            <a:ext cx="1093827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75388DE-DBC2-6D44-A3CB-4400B998A5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3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0E7837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B2957BE9-DD1D-B2D6-E24F-0450D947B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FFD81D4-99DC-44DE-A6FB-DB881CBE2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67844" y="0"/>
            <a:ext cx="10924156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664E0D-0B70-6249-92BC-61E9CFB212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2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0E7837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9F8CBA09-0BBA-F2F1-9EC3-959C18D1D6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52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ja intern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75E93E5-B42E-1444-AC46-9ECD0829D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7898609-653F-4B2C-BCD1-FDEE896A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5932AC-F36A-4863-8548-C40FA4C6B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5" name="Graphic 18">
            <a:extLst>
              <a:ext uri="{FF2B5EF4-FFF2-40B4-BE49-F238E27FC236}">
                <a16:creationId xmlns:a16="http://schemas.microsoft.com/office/drawing/2014/main" id="{410B8D97-D4E9-96D4-52E3-98A5541F9B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92079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99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oja interna si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9E23BB9-F6B3-9E4F-862F-1E7B348F5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1BC3506-C0AF-48E2-B2B6-0DD7DB9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842629"/>
            <a:ext cx="5049795" cy="803609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7EB52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D34863-9528-48D7-8AFE-C3646843B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2470" y="1825625"/>
            <a:ext cx="3787346" cy="3982051"/>
          </a:xfrm>
        </p:spPr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79FEB5-8A29-45E7-8EA7-94AC0DE77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3787346" cy="3982051"/>
          </a:xfrm>
        </p:spPr>
        <p:txBody>
          <a:bodyPr/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2894E5F5-53A4-48DD-D926-06AD7B7AC3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92079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87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ja interna sin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F550E2-BC94-0E48-A7BA-52E4D7BE35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18">
            <a:extLst>
              <a:ext uri="{FF2B5EF4-FFF2-40B4-BE49-F238E27FC236}">
                <a16:creationId xmlns:a16="http://schemas.microsoft.com/office/drawing/2014/main" id="{1D53AE68-5ADF-335A-C9CB-E15383266B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82140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6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Sitio web&#10;&#10;Descripción generada automáticamente">
            <a:extLst>
              <a:ext uri="{FF2B5EF4-FFF2-40B4-BE49-F238E27FC236}">
                <a16:creationId xmlns:a16="http://schemas.microsoft.com/office/drawing/2014/main" id="{16A98AE4-A120-45F9-AEDC-2228AECF8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E8801B-E592-894F-81E3-CF0CE72E0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475A1FAD-8F77-4625-882B-89EB3B03C249}"/>
              </a:ext>
            </a:extLst>
          </p:cNvPr>
          <p:cNvSpPr/>
          <p:nvPr userDrawn="1"/>
        </p:nvSpPr>
        <p:spPr>
          <a:xfrm>
            <a:off x="1371600" y="2540000"/>
            <a:ext cx="3810000" cy="3810000"/>
          </a:xfrm>
          <a:prstGeom prst="ellipse">
            <a:avLst/>
          </a:prstGeom>
          <a:solidFill>
            <a:srgbClr val="7AD4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98C5A098-3396-4B91-8FB2-3E68317F50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700" y="37782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5</a:t>
            </a:r>
            <a:endParaRPr lang="es-CO" dirty="0"/>
          </a:p>
        </p:txBody>
      </p:sp>
      <p:pic>
        <p:nvPicPr>
          <p:cNvPr id="8" name="Graphic 18">
            <a:extLst>
              <a:ext uri="{FF2B5EF4-FFF2-40B4-BE49-F238E27FC236}">
                <a16:creationId xmlns:a16="http://schemas.microsoft.com/office/drawing/2014/main" id="{7E79B03C-8AD0-1D6C-AAB0-2F99A61678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013" y="6231835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56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viendo, hombre, cuarto&#10;&#10;Descripción generada automáticamente">
            <a:extLst>
              <a:ext uri="{FF2B5EF4-FFF2-40B4-BE49-F238E27FC236}">
                <a16:creationId xmlns:a16="http://schemas.microsoft.com/office/drawing/2014/main" id="{E0B00FDD-E349-4D68-A8D8-EE1FE0543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2F4B63-047A-A246-8936-5C2139BB23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3C54DD5-5A6B-4779-B0B3-F42273B3B8C5}"/>
              </a:ext>
            </a:extLst>
          </p:cNvPr>
          <p:cNvSpPr/>
          <p:nvPr userDrawn="1"/>
        </p:nvSpPr>
        <p:spPr>
          <a:xfrm>
            <a:off x="7213600" y="15240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AE5C54-0154-4D9F-A4DD-CF2BBEC961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8700" y="2838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6</a:t>
            </a:r>
            <a:endParaRPr lang="es-CO" dirty="0"/>
          </a:p>
        </p:txBody>
      </p:sp>
      <p:pic>
        <p:nvPicPr>
          <p:cNvPr id="8" name="Graphic 18">
            <a:extLst>
              <a:ext uri="{FF2B5EF4-FFF2-40B4-BE49-F238E27FC236}">
                <a16:creationId xmlns:a16="http://schemas.microsoft.com/office/drawing/2014/main" id="{D0CAADD8-1F18-0CFB-2270-8900EE3A82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013" y="6221896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24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BE96C8-2961-DB48-B144-F51962D77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3F9D0A4-C94B-4392-9891-A5B1F16DA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2150" y="2997200"/>
            <a:ext cx="5727700" cy="1524000"/>
          </a:xfrm>
        </p:spPr>
        <p:txBody>
          <a:bodyPr anchor="b">
            <a:noAutofit/>
          </a:bodyPr>
          <a:lstStyle>
            <a:lvl1pPr algn="ctr">
              <a:defRPr sz="88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¡Gracias!</a:t>
            </a:r>
            <a:endParaRPr lang="es-CO" dirty="0"/>
          </a:p>
        </p:txBody>
      </p:sp>
      <p:pic>
        <p:nvPicPr>
          <p:cNvPr id="4" name="Graphic 18">
            <a:extLst>
              <a:ext uri="{FF2B5EF4-FFF2-40B4-BE49-F238E27FC236}">
                <a16:creationId xmlns:a16="http://schemas.microsoft.com/office/drawing/2014/main" id="{CA8229B1-AD20-5556-1AAF-5D3F0101CE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48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8" y="571500"/>
            <a:ext cx="11430000" cy="9525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220980"/>
            <a:ext cx="5486400" cy="228600"/>
          </a:xfrm>
        </p:spPr>
        <p:txBody>
          <a:bodyPr tIns="0">
            <a:noAutofit/>
          </a:bodyPr>
          <a:lstStyle>
            <a:lvl1pPr>
              <a:defRPr sz="1333">
                <a:solidFill>
                  <a:schemeClr val="accent1"/>
                </a:solidFill>
              </a:defRPr>
            </a:lvl1pPr>
            <a:lvl2pPr>
              <a:defRPr sz="1333">
                <a:solidFill>
                  <a:schemeClr val="accent1"/>
                </a:solidFill>
              </a:defRPr>
            </a:lvl2pPr>
            <a:lvl3pPr>
              <a:defRPr sz="1333">
                <a:solidFill>
                  <a:schemeClr val="accent1"/>
                </a:solidFill>
              </a:defRPr>
            </a:lvl3pPr>
            <a:lvl4pPr>
              <a:defRPr sz="1333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9019" y="6515114"/>
            <a:ext cx="471765" cy="1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17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381000" y="533400"/>
            <a:ext cx="5522976" cy="1066800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1714500"/>
            <a:ext cx="5498592" cy="43362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991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3CB2-B905-BAAC-22FF-1C6B8285C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4AE07-DCE9-D10A-E0DA-DA965AC9F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1C9BA-7926-4765-E163-78A945CC8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7ED0-3CC8-43ED-8294-CF1243BA19A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4A498-FCB6-0ECA-ECEB-4BC70B41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1F71A-3457-E551-0E15-18F34119E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46D2-3A3B-4E18-A83B-57B81BE05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39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3087-14AE-3AC6-4350-E0349D2D9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BF725-6E0F-CF68-75B9-C8A432CAE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8978D-FD91-4943-63DD-452B2A3F9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92510-E6DA-1794-2976-83500629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E93C2-0038-58D1-FFC8-DB53A63F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720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268CAD5-EFEA-4D37-9B12-0BA95F54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0" y="0"/>
            <a:ext cx="1093827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75388DE-DBC2-6D44-A3CB-4400B998A5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3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0E7837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B2957BE9-DD1D-B2D6-E24F-0450D947B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311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7B26C94-1E70-4803-964D-D6314E2D75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95"/>
          <a:stretch/>
        </p:blipFill>
        <p:spPr>
          <a:xfrm>
            <a:off x="-1" y="0"/>
            <a:ext cx="12192000" cy="3106994"/>
          </a:xfrm>
          <a:prstGeom prst="rect">
            <a:avLst/>
          </a:prstGeom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id="{24F78EA4-C200-46AE-9C94-C932ABF59E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925" y="3429000"/>
            <a:ext cx="7054150" cy="1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3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si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DA4D10-5521-1E4A-B5AB-024CF0C0EE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4888" y="3429000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sin foto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8DAEAFCE-3521-40F8-85E3-A501C29F79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5188" y="457200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13" name="Graphic 18">
            <a:extLst>
              <a:ext uri="{FF2B5EF4-FFF2-40B4-BE49-F238E27FC236}">
                <a16:creationId xmlns:a16="http://schemas.microsoft.com/office/drawing/2014/main" id="{841A51FD-95DA-AC76-695E-6209DFDAC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27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FFD81D4-99DC-44DE-A6FB-DB881CBE2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67844" y="0"/>
            <a:ext cx="10924156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664E0D-0B70-6249-92BC-61E9CFB212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2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0E7837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9F8CBA09-0BBA-F2F1-9EC3-959C18D1D6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04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268CAD5-EFEA-4D37-9B12-0BA95F54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0" y="0"/>
            <a:ext cx="1093827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75388DE-DBC2-6D44-A3CB-4400B998A5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3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0E7837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B2957BE9-DD1D-B2D6-E24F-0450D947B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54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ja intern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75E93E5-B42E-1444-AC46-9ECD0829D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7898609-653F-4B2C-BCD1-FDEE896A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5932AC-F36A-4863-8548-C40FA4C6B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5" name="Graphic 18">
            <a:extLst>
              <a:ext uri="{FF2B5EF4-FFF2-40B4-BE49-F238E27FC236}">
                <a16:creationId xmlns:a16="http://schemas.microsoft.com/office/drawing/2014/main" id="{410B8D97-D4E9-96D4-52E3-98A5541F9B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92079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396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oja interna si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9E23BB9-F6B3-9E4F-862F-1E7B348F5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1BC3506-C0AF-48E2-B2B6-0DD7DB9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842629"/>
            <a:ext cx="5049795" cy="803609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7EB52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D34863-9528-48D7-8AFE-C3646843B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2470" y="1825625"/>
            <a:ext cx="3787346" cy="3982051"/>
          </a:xfrm>
        </p:spPr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79FEB5-8A29-45E7-8EA7-94AC0DE77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3787346" cy="3982051"/>
          </a:xfrm>
        </p:spPr>
        <p:txBody>
          <a:bodyPr/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2894E5F5-53A4-48DD-D926-06AD7B7AC3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92079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53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ja interna sin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F550E2-BC94-0E48-A7BA-52E4D7BE35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18">
            <a:extLst>
              <a:ext uri="{FF2B5EF4-FFF2-40B4-BE49-F238E27FC236}">
                <a16:creationId xmlns:a16="http://schemas.microsoft.com/office/drawing/2014/main" id="{1D53AE68-5ADF-335A-C9CB-E15383266B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82140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13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Sitio web&#10;&#10;Descripción generada automáticamente">
            <a:extLst>
              <a:ext uri="{FF2B5EF4-FFF2-40B4-BE49-F238E27FC236}">
                <a16:creationId xmlns:a16="http://schemas.microsoft.com/office/drawing/2014/main" id="{16A98AE4-A120-45F9-AEDC-2228AECF8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E8801B-E592-894F-81E3-CF0CE72E0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475A1FAD-8F77-4625-882B-89EB3B03C249}"/>
              </a:ext>
            </a:extLst>
          </p:cNvPr>
          <p:cNvSpPr/>
          <p:nvPr userDrawn="1"/>
        </p:nvSpPr>
        <p:spPr>
          <a:xfrm>
            <a:off x="1371600" y="2540000"/>
            <a:ext cx="3810000" cy="3810000"/>
          </a:xfrm>
          <a:prstGeom prst="ellipse">
            <a:avLst/>
          </a:prstGeom>
          <a:solidFill>
            <a:srgbClr val="7AD4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98C5A098-3396-4B91-8FB2-3E68317F50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700" y="37782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5</a:t>
            </a:r>
            <a:endParaRPr lang="es-CO" dirty="0"/>
          </a:p>
        </p:txBody>
      </p:sp>
      <p:pic>
        <p:nvPicPr>
          <p:cNvPr id="8" name="Graphic 18">
            <a:extLst>
              <a:ext uri="{FF2B5EF4-FFF2-40B4-BE49-F238E27FC236}">
                <a16:creationId xmlns:a16="http://schemas.microsoft.com/office/drawing/2014/main" id="{7E79B03C-8AD0-1D6C-AAB0-2F99A61678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013" y="6231835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28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viendo, hombre, cuarto&#10;&#10;Descripción generada automáticamente">
            <a:extLst>
              <a:ext uri="{FF2B5EF4-FFF2-40B4-BE49-F238E27FC236}">
                <a16:creationId xmlns:a16="http://schemas.microsoft.com/office/drawing/2014/main" id="{E0B00FDD-E349-4D68-A8D8-EE1FE0543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2F4B63-047A-A246-8936-5C2139BB23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3C54DD5-5A6B-4779-B0B3-F42273B3B8C5}"/>
              </a:ext>
            </a:extLst>
          </p:cNvPr>
          <p:cNvSpPr/>
          <p:nvPr userDrawn="1"/>
        </p:nvSpPr>
        <p:spPr>
          <a:xfrm>
            <a:off x="7213600" y="15240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AE5C54-0154-4D9F-A4DD-CF2BBEC961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8700" y="2838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6</a:t>
            </a:r>
            <a:endParaRPr lang="es-CO" dirty="0"/>
          </a:p>
        </p:txBody>
      </p:sp>
      <p:pic>
        <p:nvPicPr>
          <p:cNvPr id="8" name="Graphic 18">
            <a:extLst>
              <a:ext uri="{FF2B5EF4-FFF2-40B4-BE49-F238E27FC236}">
                <a16:creationId xmlns:a16="http://schemas.microsoft.com/office/drawing/2014/main" id="{D0CAADD8-1F18-0CFB-2270-8900EE3A82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013" y="6221896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435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BE96C8-2961-DB48-B144-F51962D77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3F9D0A4-C94B-4392-9891-A5B1F16DA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2150" y="2997200"/>
            <a:ext cx="5727700" cy="1524000"/>
          </a:xfrm>
        </p:spPr>
        <p:txBody>
          <a:bodyPr anchor="b">
            <a:noAutofit/>
          </a:bodyPr>
          <a:lstStyle>
            <a:lvl1pPr algn="ctr">
              <a:defRPr sz="88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¡Gracias!</a:t>
            </a:r>
            <a:endParaRPr lang="es-CO" dirty="0"/>
          </a:p>
        </p:txBody>
      </p:sp>
      <p:pic>
        <p:nvPicPr>
          <p:cNvPr id="4" name="Graphic 18">
            <a:extLst>
              <a:ext uri="{FF2B5EF4-FFF2-40B4-BE49-F238E27FC236}">
                <a16:creationId xmlns:a16="http://schemas.microsoft.com/office/drawing/2014/main" id="{CA8229B1-AD20-5556-1AAF-5D3F0101CE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9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ja intern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75E93E5-B42E-1444-AC46-9ECD0829D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7898609-653F-4B2C-BCD1-FDEE896A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5932AC-F36A-4863-8548-C40FA4C6B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5" name="Graphic 18">
            <a:extLst>
              <a:ext uri="{FF2B5EF4-FFF2-40B4-BE49-F238E27FC236}">
                <a16:creationId xmlns:a16="http://schemas.microsoft.com/office/drawing/2014/main" id="{410B8D97-D4E9-96D4-52E3-98A5541F9B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92079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591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8" y="571500"/>
            <a:ext cx="11430000" cy="9525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220980"/>
            <a:ext cx="5486400" cy="228600"/>
          </a:xfrm>
        </p:spPr>
        <p:txBody>
          <a:bodyPr tIns="0">
            <a:noAutofit/>
          </a:bodyPr>
          <a:lstStyle>
            <a:lvl1pPr>
              <a:defRPr sz="1333">
                <a:solidFill>
                  <a:schemeClr val="accent1"/>
                </a:solidFill>
              </a:defRPr>
            </a:lvl1pPr>
            <a:lvl2pPr>
              <a:defRPr sz="1333">
                <a:solidFill>
                  <a:schemeClr val="accent1"/>
                </a:solidFill>
              </a:defRPr>
            </a:lvl2pPr>
            <a:lvl3pPr>
              <a:defRPr sz="1333">
                <a:solidFill>
                  <a:schemeClr val="accent1"/>
                </a:solidFill>
              </a:defRPr>
            </a:lvl3pPr>
            <a:lvl4pPr>
              <a:defRPr sz="1333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9019" y="6515114"/>
            <a:ext cx="471765" cy="1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298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381000" y="533400"/>
            <a:ext cx="5522976" cy="1066800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1714500"/>
            <a:ext cx="5498592" cy="43362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651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3CB2-B905-BAAC-22FF-1C6B8285C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4AE07-DCE9-D10A-E0DA-DA965AC9F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1C9BA-7926-4765-E163-78A945CC8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7ED0-3CC8-43ED-8294-CF1243BA19A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4A498-FCB6-0ECA-ECEB-4BC70B41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1F71A-3457-E551-0E15-18F34119E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846D2-3A3B-4E18-A83B-57B81BE05D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00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3DC3-BCB5-5141-933B-9B6EF7C1E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A1F1E-5112-7D7C-F564-65FCE9445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A3654-3B5B-DE61-BD8F-CC684A0D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CC45F-A85B-902F-A95A-83B987571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E0731-9EA6-F1F8-33D9-67D5E1A8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4272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9172D-A6E9-CB19-EDDE-844410EB9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17D58-4926-99C6-7436-5FC6C2F0B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D1DB9-AE6C-58BF-9C61-2F8F07B3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F679C-ED31-FE7F-78E0-5EEEAFD1B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651D9-A3A4-A5D9-6D03-3B2A5C21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2241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01650-6179-177E-1BE4-F8B4294DC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AB9FA-248A-C32D-6C35-F7DB9F70D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9887A-B804-34AB-669F-BF36D9DF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E778D-293C-9601-A071-D2CA8340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D94C8-1E64-AA70-DD57-1E21E908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140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16F6-669A-895E-087C-7AC19123A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68CF7-01BA-E52D-EB04-BDF25D987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E900-2B30-0F03-CE82-CBE10F4D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7319C-71E5-B787-1DD5-9B23466F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6CCCD-3AFB-E179-F16B-3B3DBB064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4526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7B26C94-1E70-4803-964D-D6314E2D75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95"/>
          <a:stretch/>
        </p:blipFill>
        <p:spPr>
          <a:xfrm>
            <a:off x="-1" y="0"/>
            <a:ext cx="12192000" cy="3106994"/>
          </a:xfrm>
          <a:prstGeom prst="rect">
            <a:avLst/>
          </a:prstGeom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id="{24F78EA4-C200-46AE-9C94-C932ABF59E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925" y="3429000"/>
            <a:ext cx="7054150" cy="1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292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si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DA4D10-5521-1E4A-B5AB-024CF0C0EE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4888" y="3429000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sin foto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8DAEAFCE-3521-40F8-85E3-A501C29F79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5188" y="457200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13" name="Graphic 18">
            <a:extLst>
              <a:ext uri="{FF2B5EF4-FFF2-40B4-BE49-F238E27FC236}">
                <a16:creationId xmlns:a16="http://schemas.microsoft.com/office/drawing/2014/main" id="{841A51FD-95DA-AC76-695E-6209DFDAC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30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FFD81D4-99DC-44DE-A6FB-DB881CBE2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67844" y="0"/>
            <a:ext cx="10924156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664E0D-0B70-6249-92BC-61E9CFB212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2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0E7837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9F8CBA09-0BBA-F2F1-9EC3-959C18D1D6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4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oja interna si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9E23BB9-F6B3-9E4F-862F-1E7B348F5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1BC3506-C0AF-48E2-B2B6-0DD7DB9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842629"/>
            <a:ext cx="5049795" cy="803609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7EB52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D34863-9528-48D7-8AFE-C3646843B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2470" y="1825625"/>
            <a:ext cx="3787346" cy="3982051"/>
          </a:xfrm>
        </p:spPr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79FEB5-8A29-45E7-8EA7-94AC0DE77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3787346" cy="3982051"/>
          </a:xfrm>
        </p:spPr>
        <p:txBody>
          <a:bodyPr/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2894E5F5-53A4-48DD-D926-06AD7B7AC3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92079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26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268CAD5-EFEA-4D37-9B12-0BA95F54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0" y="0"/>
            <a:ext cx="1093827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75388DE-DBC2-6D44-A3CB-4400B998A5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3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0E7837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B2957BE9-DD1D-B2D6-E24F-0450D947B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30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ja intern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75E93E5-B42E-1444-AC46-9ECD0829D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7898609-653F-4B2C-BCD1-FDEE896A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5932AC-F36A-4863-8548-C40FA4C6B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5" name="Graphic 18">
            <a:extLst>
              <a:ext uri="{FF2B5EF4-FFF2-40B4-BE49-F238E27FC236}">
                <a16:creationId xmlns:a16="http://schemas.microsoft.com/office/drawing/2014/main" id="{410B8D97-D4E9-96D4-52E3-98A5541F9B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92079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80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oja interna si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9E23BB9-F6B3-9E4F-862F-1E7B348F5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1BC3506-C0AF-48E2-B2B6-0DD7DB9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842629"/>
            <a:ext cx="5049795" cy="803609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7EB52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D34863-9528-48D7-8AFE-C3646843B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2470" y="1825625"/>
            <a:ext cx="3787346" cy="3982051"/>
          </a:xfrm>
        </p:spPr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79FEB5-8A29-45E7-8EA7-94AC0DE77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3787346" cy="3982051"/>
          </a:xfrm>
        </p:spPr>
        <p:txBody>
          <a:bodyPr/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2894E5F5-53A4-48DD-D926-06AD7B7AC3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92079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359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ja interna sin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F550E2-BC94-0E48-A7BA-52E4D7BE35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18">
            <a:extLst>
              <a:ext uri="{FF2B5EF4-FFF2-40B4-BE49-F238E27FC236}">
                <a16:creationId xmlns:a16="http://schemas.microsoft.com/office/drawing/2014/main" id="{1D53AE68-5ADF-335A-C9CB-E15383266B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82140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241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Sitio web&#10;&#10;Descripción generada automáticamente">
            <a:extLst>
              <a:ext uri="{FF2B5EF4-FFF2-40B4-BE49-F238E27FC236}">
                <a16:creationId xmlns:a16="http://schemas.microsoft.com/office/drawing/2014/main" id="{16A98AE4-A120-45F9-AEDC-2228AECF8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E8801B-E592-894F-81E3-CF0CE72E0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475A1FAD-8F77-4625-882B-89EB3B03C249}"/>
              </a:ext>
            </a:extLst>
          </p:cNvPr>
          <p:cNvSpPr/>
          <p:nvPr userDrawn="1"/>
        </p:nvSpPr>
        <p:spPr>
          <a:xfrm>
            <a:off x="1371600" y="2540000"/>
            <a:ext cx="3810000" cy="3810000"/>
          </a:xfrm>
          <a:prstGeom prst="ellipse">
            <a:avLst/>
          </a:prstGeom>
          <a:solidFill>
            <a:srgbClr val="7AD4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98C5A098-3396-4B91-8FB2-3E68317F50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700" y="37782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5</a:t>
            </a:r>
            <a:endParaRPr lang="es-CO" dirty="0"/>
          </a:p>
        </p:txBody>
      </p:sp>
      <p:pic>
        <p:nvPicPr>
          <p:cNvPr id="8" name="Graphic 18">
            <a:extLst>
              <a:ext uri="{FF2B5EF4-FFF2-40B4-BE49-F238E27FC236}">
                <a16:creationId xmlns:a16="http://schemas.microsoft.com/office/drawing/2014/main" id="{7E79B03C-8AD0-1D6C-AAB0-2F99A61678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013" y="6231835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556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viendo, hombre, cuarto&#10;&#10;Descripción generada automáticamente">
            <a:extLst>
              <a:ext uri="{FF2B5EF4-FFF2-40B4-BE49-F238E27FC236}">
                <a16:creationId xmlns:a16="http://schemas.microsoft.com/office/drawing/2014/main" id="{E0B00FDD-E349-4D68-A8D8-EE1FE0543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2F4B63-047A-A246-8936-5C2139BB23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3C54DD5-5A6B-4779-B0B3-F42273B3B8C5}"/>
              </a:ext>
            </a:extLst>
          </p:cNvPr>
          <p:cNvSpPr/>
          <p:nvPr userDrawn="1"/>
        </p:nvSpPr>
        <p:spPr>
          <a:xfrm>
            <a:off x="7213600" y="15240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AE5C54-0154-4D9F-A4DD-CF2BBEC961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8700" y="2838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6</a:t>
            </a:r>
            <a:endParaRPr lang="es-CO" dirty="0"/>
          </a:p>
        </p:txBody>
      </p:sp>
      <p:pic>
        <p:nvPicPr>
          <p:cNvPr id="8" name="Graphic 18">
            <a:extLst>
              <a:ext uri="{FF2B5EF4-FFF2-40B4-BE49-F238E27FC236}">
                <a16:creationId xmlns:a16="http://schemas.microsoft.com/office/drawing/2014/main" id="{D0CAADD8-1F18-0CFB-2270-8900EE3A82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013" y="6221896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6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BE96C8-2961-DB48-B144-F51962D77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3F9D0A4-C94B-4392-9891-A5B1F16DA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2150" y="2997200"/>
            <a:ext cx="5727700" cy="1524000"/>
          </a:xfrm>
        </p:spPr>
        <p:txBody>
          <a:bodyPr anchor="b">
            <a:noAutofit/>
          </a:bodyPr>
          <a:lstStyle>
            <a:lvl1pPr algn="ctr">
              <a:defRPr sz="88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¡Gracias!</a:t>
            </a:r>
            <a:endParaRPr lang="es-CO" dirty="0"/>
          </a:p>
        </p:txBody>
      </p:sp>
      <p:pic>
        <p:nvPicPr>
          <p:cNvPr id="4" name="Graphic 18">
            <a:extLst>
              <a:ext uri="{FF2B5EF4-FFF2-40B4-BE49-F238E27FC236}">
                <a16:creationId xmlns:a16="http://schemas.microsoft.com/office/drawing/2014/main" id="{CA8229B1-AD20-5556-1AAF-5D3F0101CE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013" y="6211957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922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8" y="571500"/>
            <a:ext cx="11430000" cy="9525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000" y="220980"/>
            <a:ext cx="5486400" cy="228600"/>
          </a:xfrm>
        </p:spPr>
        <p:txBody>
          <a:bodyPr tIns="0">
            <a:noAutofit/>
          </a:bodyPr>
          <a:lstStyle>
            <a:lvl1pPr>
              <a:defRPr sz="1333">
                <a:solidFill>
                  <a:schemeClr val="accent1"/>
                </a:solidFill>
              </a:defRPr>
            </a:lvl1pPr>
            <a:lvl2pPr>
              <a:defRPr sz="1333">
                <a:solidFill>
                  <a:schemeClr val="accent1"/>
                </a:solidFill>
              </a:defRPr>
            </a:lvl2pPr>
            <a:lvl3pPr>
              <a:defRPr sz="1333">
                <a:solidFill>
                  <a:schemeClr val="accent1"/>
                </a:solidFill>
              </a:defRPr>
            </a:lvl3pPr>
            <a:lvl4pPr>
              <a:defRPr sz="1333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9019" y="6515114"/>
            <a:ext cx="471765" cy="1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159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381000" y="533400"/>
            <a:ext cx="5522976" cy="1066800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1714500"/>
            <a:ext cx="5498592" cy="43362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0" indent="0">
              <a:spcBef>
                <a:spcPts val="0"/>
              </a:spcBef>
              <a:buNone/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8608" y="1658112"/>
            <a:ext cx="5498592" cy="433628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268809" indent="0">
              <a:buNone/>
              <a:defRPr/>
            </a:lvl3pPr>
            <a:lvl4pPr marL="579952" indent="0">
              <a:buNone/>
              <a:defRPr/>
            </a:lvl4pPr>
            <a:lvl5pPr marL="84241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43291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7DB4-F7A3-485B-0EF1-64D103F5A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B45B2-0C8A-B40A-45DF-D8353645A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521BC-461F-A014-AC98-682258C26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33FC5-4A25-F4E3-D778-6BA87338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C77F8-668F-82AA-B2F4-880E8B0B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8798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ja interna sin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F550E2-BC94-0E48-A7BA-52E4D7BE35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18">
            <a:extLst>
              <a:ext uri="{FF2B5EF4-FFF2-40B4-BE49-F238E27FC236}">
                <a16:creationId xmlns:a16="http://schemas.microsoft.com/office/drawing/2014/main" id="{1D53AE68-5ADF-335A-C9CB-E15383266B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1552" y="6182140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45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335C6-C891-4217-9E14-6C7CEA0B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706F-A552-480B-8AF0-2DD6E1CC2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326E5-6BE2-4EAB-9201-4398A4FF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401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53804-4BB7-8983-6265-C4DC1D40D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51C16-9349-ACFB-2634-3F2E493E8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054A5-3ABD-CA80-D726-47622D71F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A7201-30B6-3D10-3841-700D61BE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A28BD-A965-B992-924C-FFFC8682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40889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848C-01A4-AF1F-AD51-2EE695889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A8CE8-61E9-F4DD-A956-D2AC4E670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4819F-3FDC-DF58-EA73-93FB93385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813E0-20EC-A92B-C77D-84E68E5DC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E2B6C-9ED8-9B69-DCBE-4C0457CB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26746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61C-BA28-F10E-867F-27AD2A7F7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25D0A-4C08-0FDB-BFB1-D557EE0AE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5E48-00D1-A2A2-8372-3B82AE816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D346F-648E-87B1-6C05-82FE06E3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8A1E2-FAAE-4AA4-7FDD-92BB292D2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0053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3087-14AE-3AC6-4350-E0349D2D9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BF725-6E0F-CF68-75B9-C8A432CAE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8978D-FD91-4943-63DD-452B2A3F9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92510-E6DA-1794-2976-83500629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E93C2-0038-58D1-FFC8-DB53A63F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902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Sitio web&#10;&#10;Descripción generada automáticamente">
            <a:extLst>
              <a:ext uri="{FF2B5EF4-FFF2-40B4-BE49-F238E27FC236}">
                <a16:creationId xmlns:a16="http://schemas.microsoft.com/office/drawing/2014/main" id="{16A98AE4-A120-45F9-AEDC-2228AECF8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E8801B-E592-894F-81E3-CF0CE72E0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475A1FAD-8F77-4625-882B-89EB3B03C249}"/>
              </a:ext>
            </a:extLst>
          </p:cNvPr>
          <p:cNvSpPr/>
          <p:nvPr userDrawn="1"/>
        </p:nvSpPr>
        <p:spPr>
          <a:xfrm>
            <a:off x="1371600" y="2540000"/>
            <a:ext cx="3810000" cy="3810000"/>
          </a:xfrm>
          <a:prstGeom prst="ellipse">
            <a:avLst/>
          </a:prstGeom>
          <a:solidFill>
            <a:srgbClr val="7AD4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98C5A098-3396-4B91-8FB2-3E68317F50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700" y="37782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5</a:t>
            </a:r>
            <a:endParaRPr lang="es-CO" dirty="0"/>
          </a:p>
        </p:txBody>
      </p:sp>
      <p:pic>
        <p:nvPicPr>
          <p:cNvPr id="8" name="Graphic 18">
            <a:extLst>
              <a:ext uri="{FF2B5EF4-FFF2-40B4-BE49-F238E27FC236}">
                <a16:creationId xmlns:a16="http://schemas.microsoft.com/office/drawing/2014/main" id="{7E79B03C-8AD0-1D6C-AAB0-2F99A61678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013" y="6231835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viendo, hombre, cuarto&#10;&#10;Descripción generada automáticamente">
            <a:extLst>
              <a:ext uri="{FF2B5EF4-FFF2-40B4-BE49-F238E27FC236}">
                <a16:creationId xmlns:a16="http://schemas.microsoft.com/office/drawing/2014/main" id="{E0B00FDD-E349-4D68-A8D8-EE1FE0543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2F4B63-047A-A246-8936-5C2139BB23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3C54DD5-5A6B-4779-B0B3-F42273B3B8C5}"/>
              </a:ext>
            </a:extLst>
          </p:cNvPr>
          <p:cNvSpPr/>
          <p:nvPr userDrawn="1"/>
        </p:nvSpPr>
        <p:spPr>
          <a:xfrm>
            <a:off x="7213600" y="15240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AE5C54-0154-4D9F-A4DD-CF2BBEC961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8700" y="2838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6</a:t>
            </a:r>
            <a:endParaRPr lang="es-CO" dirty="0"/>
          </a:p>
        </p:txBody>
      </p:sp>
      <p:pic>
        <p:nvPicPr>
          <p:cNvPr id="8" name="Graphic 18">
            <a:extLst>
              <a:ext uri="{FF2B5EF4-FFF2-40B4-BE49-F238E27FC236}">
                <a16:creationId xmlns:a16="http://schemas.microsoft.com/office/drawing/2014/main" id="{D0CAADD8-1F18-0CFB-2270-8900EE3A82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013" y="6221896"/>
            <a:ext cx="1138733" cy="4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6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4.sv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4.sv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4.sv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4.sv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4.sv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sv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sv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4.sv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A8A8A"/>
            </a:gs>
            <a:gs pos="97000">
              <a:srgbClr val="4D4D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2" y="333171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 capítulo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402F4-E43F-465A-B6B5-0BD50B27A656}" type="datetimeFigureOut">
              <a:rPr lang="es-CO" smtClean="0"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94856-3D36-4730-8E02-557B215100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437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rgbClr val="7EB52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A8A8A"/>
            </a:gs>
            <a:gs pos="97000">
              <a:srgbClr val="4D4D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2" y="333171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 capítulo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402F4-E43F-465A-B6B5-0BD50B27A656}" type="datetimeFigureOut">
              <a:rPr lang="es-CO" smtClean="0"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94856-3D36-4730-8E02-557B215100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200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rgbClr val="7EB52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52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383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389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52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354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036253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102084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323384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623225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6F38AD-D1FA-41CC-83FD-FD523E35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1F32E-9BD6-4411-85BD-7224B496E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E21B9-2EBC-40A9-916D-647862A3B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A8CE0-E2BB-4ABF-8903-075716CCCDA8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5BBE4-6709-4587-B482-69A114B7D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01C8E-D31B-47EC-B1A6-9C45CD324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5129-6AB1-48B9-A9DE-4D8337FD0A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4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306222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560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A8A8A"/>
            </a:gs>
            <a:gs pos="97000">
              <a:srgbClr val="4D4D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2" y="333171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 capítulo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402F4-E43F-465A-B6B5-0BD50B27A656}" type="datetimeFigureOut">
              <a:rPr lang="es-CO" smtClean="0"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94856-3D36-4730-8E02-557B215100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70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rgbClr val="7EB52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39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A8A8A"/>
            </a:gs>
            <a:gs pos="97000">
              <a:srgbClr val="4D4D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2" y="333171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 capítulo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402F4-E43F-465A-B6B5-0BD50B27A656}" type="datetimeFigureOut">
              <a:rPr lang="es-CO" smtClean="0"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94856-3D36-4730-8E02-557B215100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17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rgbClr val="7EB52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67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121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445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DD277BF6-40FF-FD94-1735-C2D900D23D36}"/>
              </a:ext>
            </a:extLst>
          </p:cNvPr>
          <p:cNvSpPr/>
          <p:nvPr userDrawn="1"/>
        </p:nvSpPr>
        <p:spPr>
          <a:xfrm>
            <a:off x="0" y="-39757"/>
            <a:ext cx="12192000" cy="6897757"/>
          </a:xfrm>
          <a:prstGeom prst="frame">
            <a:avLst>
              <a:gd name="adj1" fmla="val 1113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A60EB0-E025-485E-0E51-90B81969D7A3}"/>
              </a:ext>
            </a:extLst>
          </p:cNvPr>
          <p:cNvSpPr/>
          <p:nvPr userDrawn="1"/>
        </p:nvSpPr>
        <p:spPr>
          <a:xfrm>
            <a:off x="0" y="-17639"/>
            <a:ext cx="12201090" cy="893020"/>
          </a:xfrm>
          <a:prstGeom prst="rect">
            <a:avLst/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41DCB146-C642-B035-23AA-AE47CB558F81}"/>
              </a:ext>
            </a:extLst>
          </p:cNvPr>
          <p:cNvGrpSpPr/>
          <p:nvPr userDrawn="1"/>
        </p:nvGrpSpPr>
        <p:grpSpPr>
          <a:xfrm>
            <a:off x="109379" y="-39757"/>
            <a:ext cx="4901160" cy="804059"/>
            <a:chOff x="376432" y="23260"/>
            <a:chExt cx="4901160" cy="80405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1B34C1B-1F07-ED9C-652B-7AD5037294FB}"/>
                </a:ext>
              </a:extLst>
            </p:cNvPr>
            <p:cNvSpPr txBox="1"/>
            <p:nvPr/>
          </p:nvSpPr>
          <p:spPr>
            <a:xfrm>
              <a:off x="974868" y="218660"/>
              <a:ext cx="4302724" cy="55156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Body)"/>
                  <a:ea typeface="IBM Plex Sans" charset="0"/>
                  <a:cs typeface="Arial"/>
                </a:rPr>
                <a:t>LC – Tecnología de Información</a:t>
              </a:r>
              <a:endPara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Body)"/>
                <a:ea typeface="IBM Plex Sans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6" descr="Group brainstorm with solid fill">
              <a:extLst>
                <a:ext uri="{FF2B5EF4-FFF2-40B4-BE49-F238E27FC236}">
                  <a16:creationId xmlns:a16="http://schemas.microsoft.com/office/drawing/2014/main" id="{A010491A-EA05-FE6A-6D93-7C4787F1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432" y="23260"/>
              <a:ext cx="705564" cy="804059"/>
            </a:xfrm>
            <a:prstGeom prst="rect">
              <a:avLst/>
            </a:prstGeom>
          </p:spPr>
        </p:pic>
      </p:grp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93" y="996954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 capítulo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A8402F4-E43F-465A-B6B5-0BD50B27A656}" type="datetimeFigureOut">
              <a:rPr lang="es-CO" smtClean="0"/>
              <a:pPr/>
              <a:t>11/01/2026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E94856-3D36-4730-8E02-557B215100F3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627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5787_8FAA014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vhepmwd2wd01.hec.corp.epm.com.co:44381/sap/bc/ui2/flp?sap-client=212&amp;sap-language=ES#Shell-home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E599-65D0-1E83-1FF3-58D811062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308" y="127000"/>
            <a:ext cx="5753621" cy="1647953"/>
          </a:xfrm>
        </p:spPr>
        <p:txBody>
          <a:bodyPr/>
          <a:lstStyle/>
          <a:p>
            <a:r>
              <a:rPr lang="es-CO" dirty="0"/>
              <a:t>Proyecto SAPHIRO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8D7AF-4883-FA97-F515-8D9788D7A6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82782" y="1856416"/>
            <a:ext cx="3462671" cy="495300"/>
          </a:xfrm>
        </p:spPr>
        <p:txBody>
          <a:bodyPr>
            <a:noAutofit/>
          </a:bodyPr>
          <a:lstStyle/>
          <a:p>
            <a:r>
              <a:rPr lang="es-CO" sz="2000" dirty="0"/>
              <a:t>Capacitación en SAP Cash &amp; Liquidity Management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18DFA-B48D-5A87-ADDC-F9F7AE7F51D0}"/>
              </a:ext>
            </a:extLst>
          </p:cNvPr>
          <p:cNvSpPr/>
          <p:nvPr/>
        </p:nvSpPr>
        <p:spPr>
          <a:xfrm>
            <a:off x="114300" y="6081365"/>
            <a:ext cx="1638300" cy="649635"/>
          </a:xfrm>
          <a:prstGeom prst="rect">
            <a:avLst/>
          </a:prstGeom>
          <a:solidFill>
            <a:srgbClr val="007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12B366-595E-89F8-0BBF-C9868502D14F}"/>
              </a:ext>
            </a:extLst>
          </p:cNvPr>
          <p:cNvCxnSpPr/>
          <p:nvPr/>
        </p:nvCxnSpPr>
        <p:spPr>
          <a:xfrm>
            <a:off x="1584161" y="1774953"/>
            <a:ext cx="3721100" cy="0"/>
          </a:xfrm>
          <a:prstGeom prst="line">
            <a:avLst/>
          </a:prstGeom>
          <a:ln>
            <a:solidFill>
              <a:schemeClr val="bg1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2833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17895-3CE8-7489-6226-C570017D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BBED25-1CE3-9B62-E19C-F0E306DFB774}"/>
              </a:ext>
            </a:extLst>
          </p:cNvPr>
          <p:cNvGrpSpPr/>
          <p:nvPr/>
        </p:nvGrpSpPr>
        <p:grpSpPr>
          <a:xfrm>
            <a:off x="81493" y="19544"/>
            <a:ext cx="5212486" cy="1304342"/>
            <a:chOff x="202341" y="329019"/>
            <a:chExt cx="5212486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951EF0-7156-3B5C-4E3A-61814737A86D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887C8F-0B2D-9825-2517-360C505365F7}"/>
                </a:ext>
              </a:extLst>
            </p:cNvPr>
            <p:cNvSpPr txBox="1"/>
            <p:nvPr/>
          </p:nvSpPr>
          <p:spPr>
            <a:xfrm>
              <a:off x="1491573" y="774482"/>
              <a:ext cx="3923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s-CO" sz="2400" dirty="0">
                  <a:solidFill>
                    <a:schemeClr val="bg1"/>
                  </a:solidFill>
                </a:rPr>
                <a:t>Ingreso a SAP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7D734F9-CA57-0E6C-A493-9A30F9766B26}"/>
                </a:ext>
              </a:extLst>
            </p:cNvPr>
            <p:cNvGrpSpPr/>
            <p:nvPr/>
          </p:nvGrpSpPr>
          <p:grpSpPr>
            <a:xfrm>
              <a:off x="202341" y="329019"/>
              <a:ext cx="1361452" cy="1304342"/>
              <a:chOff x="3769102" y="419226"/>
              <a:chExt cx="1361452" cy="130434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6A4FC15-AEF0-0B94-7145-397E5254A47E}"/>
                  </a:ext>
                </a:extLst>
              </p:cNvPr>
              <p:cNvSpPr/>
              <p:nvPr/>
            </p:nvSpPr>
            <p:spPr>
              <a:xfrm>
                <a:off x="3769102" y="419226"/>
                <a:ext cx="1361452" cy="1304342"/>
              </a:xfrm>
              <a:prstGeom prst="ellipse">
                <a:avLst/>
              </a:prstGeom>
              <a:solidFill>
                <a:srgbClr val="007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Graphic 32" descr="Checkbox Checked with solid fill">
                <a:extLst>
                  <a:ext uri="{FF2B5EF4-FFF2-40B4-BE49-F238E27FC236}">
                    <a16:creationId xmlns:a16="http://schemas.microsoft.com/office/drawing/2014/main" id="{3CE70055-641F-B4FC-166D-3ED9303F9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41322" y="457326"/>
                <a:ext cx="1217012" cy="1217012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El ojo crítico de los medios | elojocriticodelosmedios">
            <a:extLst>
              <a:ext uri="{FF2B5EF4-FFF2-40B4-BE49-F238E27FC236}">
                <a16:creationId xmlns:a16="http://schemas.microsoft.com/office/drawing/2014/main" id="{52CAE6DB-43A0-9336-6151-6E31F911C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499">
            <a:off x="323210" y="2125263"/>
            <a:ext cx="1113369" cy="11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8F19007-54D2-6E10-513B-73E60439DBB4}"/>
              </a:ext>
            </a:extLst>
          </p:cNvPr>
          <p:cNvSpPr txBox="1"/>
          <p:nvPr/>
        </p:nvSpPr>
        <p:spPr>
          <a:xfrm>
            <a:off x="1696722" y="1513547"/>
            <a:ext cx="99364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USUARIO  : </a:t>
            </a:r>
            <a:r>
              <a:rPr lang="es-CO" sz="4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ZPRUEBACLM1</a:t>
            </a:r>
            <a:endParaRPr lang="es-CO" sz="4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6E69E9-D541-E7DC-E682-2DDCE09B5225}"/>
              </a:ext>
            </a:extLst>
          </p:cNvPr>
          <p:cNvSpPr txBox="1"/>
          <p:nvPr/>
        </p:nvSpPr>
        <p:spPr>
          <a:xfrm>
            <a:off x="1696722" y="2463778"/>
            <a:ext cx="102539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CLAVE  : </a:t>
            </a:r>
            <a:r>
              <a:rPr lang="es-CO" sz="4400" dirty="0">
                <a:solidFill>
                  <a:srgbClr val="000000"/>
                </a:solidFill>
                <a:latin typeface="Calibri" panose="020F0502020204030204" pitchFamily="34" charset="0"/>
              </a:rPr>
              <a:t>Jmts2025******9876</a:t>
            </a:r>
          </a:p>
          <a:p>
            <a:endParaRPr lang="es-CO" sz="4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1BF306C-CCD8-F133-5702-C305F11DD6A9}"/>
              </a:ext>
            </a:extLst>
          </p:cNvPr>
          <p:cNvSpPr txBox="1"/>
          <p:nvPr/>
        </p:nvSpPr>
        <p:spPr>
          <a:xfrm>
            <a:off x="1696722" y="3525607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4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LINK  :  </a:t>
            </a:r>
            <a:r>
              <a:rPr lang="es-CO" sz="4400" dirty="0">
                <a:hlinkClick r:id="rId6"/>
              </a:rPr>
              <a:t>Página de inicio</a:t>
            </a:r>
            <a:endParaRPr lang="es-CO" sz="4400" dirty="0"/>
          </a:p>
        </p:txBody>
      </p:sp>
      <p:grpSp>
        <p:nvGrpSpPr>
          <p:cNvPr id="13" name="Group 37">
            <a:extLst>
              <a:ext uri="{FF2B5EF4-FFF2-40B4-BE49-F238E27FC236}">
                <a16:creationId xmlns:a16="http://schemas.microsoft.com/office/drawing/2014/main" id="{A4777DE6-97C3-3978-BF13-8D0A9155734D}"/>
              </a:ext>
            </a:extLst>
          </p:cNvPr>
          <p:cNvGrpSpPr/>
          <p:nvPr/>
        </p:nvGrpSpPr>
        <p:grpSpPr>
          <a:xfrm>
            <a:off x="96607" y="6158349"/>
            <a:ext cx="1891079" cy="410964"/>
            <a:chOff x="116985" y="6288030"/>
            <a:chExt cx="2154127" cy="468129"/>
          </a:xfrm>
        </p:grpSpPr>
        <p:cxnSp>
          <p:nvCxnSpPr>
            <p:cNvPr id="14" name="Straight Connector 39">
              <a:extLst>
                <a:ext uri="{FF2B5EF4-FFF2-40B4-BE49-F238E27FC236}">
                  <a16:creationId xmlns:a16="http://schemas.microsoft.com/office/drawing/2014/main" id="{3C5F4FE3-C090-E2BA-A80F-8DBF4246C294}"/>
                </a:ext>
              </a:extLst>
            </p:cNvPr>
            <p:cNvCxnSpPr/>
            <p:nvPr/>
          </p:nvCxnSpPr>
          <p:spPr>
            <a:xfrm>
              <a:off x="2271112" y="6317351"/>
              <a:ext cx="0" cy="377238"/>
            </a:xfrm>
            <a:prstGeom prst="line">
              <a:avLst/>
            </a:prstGeom>
            <a:ln>
              <a:solidFill>
                <a:schemeClr val="accent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D97E21E-BE3A-C6CA-9958-4564E234C38C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85" y="6288030"/>
              <a:ext cx="2070780" cy="468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707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A2887-B570-2BB1-18A9-7445FE25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C5A0A9-4233-2442-B70F-C6CBCA4624E3}"/>
              </a:ext>
            </a:extLst>
          </p:cNvPr>
          <p:cNvGrpSpPr/>
          <p:nvPr/>
        </p:nvGrpSpPr>
        <p:grpSpPr>
          <a:xfrm>
            <a:off x="81493" y="19544"/>
            <a:ext cx="5094618" cy="1304342"/>
            <a:chOff x="202341" y="329019"/>
            <a:chExt cx="5094618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A424B3-01E0-CED8-C997-8337F425A988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2C01D6-9F3C-17F8-89C3-1EFF46B57627}"/>
                </a:ext>
              </a:extLst>
            </p:cNvPr>
            <p:cNvSpPr txBox="1"/>
            <p:nvPr/>
          </p:nvSpPr>
          <p:spPr>
            <a:xfrm>
              <a:off x="1373705" y="799097"/>
              <a:ext cx="3923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Notas técnicas importantes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6DE2E8-8C6F-F6AF-4787-92B7E63CE041}"/>
                </a:ext>
              </a:extLst>
            </p:cNvPr>
            <p:cNvGrpSpPr/>
            <p:nvPr/>
          </p:nvGrpSpPr>
          <p:grpSpPr>
            <a:xfrm>
              <a:off x="202341" y="329019"/>
              <a:ext cx="1361452" cy="1304342"/>
              <a:chOff x="3769102" y="419226"/>
              <a:chExt cx="1361452" cy="130434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BFE0187-C599-12D0-4342-71D8F44CF229}"/>
                  </a:ext>
                </a:extLst>
              </p:cNvPr>
              <p:cNvSpPr/>
              <p:nvPr/>
            </p:nvSpPr>
            <p:spPr>
              <a:xfrm>
                <a:off x="3769102" y="419226"/>
                <a:ext cx="1361452" cy="1304342"/>
              </a:xfrm>
              <a:prstGeom prst="ellipse">
                <a:avLst/>
              </a:prstGeom>
              <a:solidFill>
                <a:srgbClr val="007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Graphic 32" descr="Checkbox Checked with solid fill">
                <a:extLst>
                  <a:ext uri="{FF2B5EF4-FFF2-40B4-BE49-F238E27FC236}">
                    <a16:creationId xmlns:a16="http://schemas.microsoft.com/office/drawing/2014/main" id="{00EC9729-CEAD-F9D7-90C6-900A3BE9E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41322" y="457326"/>
                <a:ext cx="1217012" cy="1217012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El ojo crítico de los medios | elojocriticodelosmedios">
            <a:extLst>
              <a:ext uri="{FF2B5EF4-FFF2-40B4-BE49-F238E27FC236}">
                <a16:creationId xmlns:a16="http://schemas.microsoft.com/office/drawing/2014/main" id="{0A80C8F7-6261-6BF7-CFBE-D369D299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499">
            <a:off x="163402" y="1858563"/>
            <a:ext cx="1113369" cy="11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3B4E1A0-3300-73C5-C55C-630373896BFA}"/>
              </a:ext>
            </a:extLst>
          </p:cNvPr>
          <p:cNvSpPr txBox="1"/>
          <p:nvPr/>
        </p:nvSpPr>
        <p:spPr>
          <a:xfrm>
            <a:off x="1370725" y="1509953"/>
            <a:ext cx="10651997" cy="472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🖥️ </a:t>
            </a:r>
            <a:r>
              <a:rPr lang="es-CO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Ambiente y mandante (cliente):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 Realice la operación exclusivamente en el Mandante 300, entorno definido y autorizado para este proceso de tesorería. </a:t>
            </a:r>
            <a:endParaRPr lang="es-CO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🌍 </a:t>
            </a:r>
            <a:r>
              <a:rPr lang="es-CO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Idioma y formatos: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 Ingrese al sistema en Español (ES). El uso de otros idiomas puede cambiar el formato de fecha y el separador decimal, generando errores de validación y el rechazo del archivo durante la carga. </a:t>
            </a:r>
            <a:endParaRPr lang="es-CO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🌐 </a:t>
            </a:r>
            <a:r>
              <a:rPr lang="es-CO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Compatibilidad de navegador: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 Se recomienda Microsoft Edge o Google Chrome para asegurar el correcto funcionamiento de la interfaz Fiori y la visualización/procesamiento de campos y dimensiones (</a:t>
            </a:r>
            <a:r>
              <a:rPr lang="es-CO" sz="1800" dirty="0" err="1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CeBe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, </a:t>
            </a:r>
            <a:r>
              <a:rPr lang="es-CO" sz="1800" dirty="0" err="1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CeCo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, PEP/WBS). </a:t>
            </a:r>
            <a:endParaRPr lang="es-CO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🆔 </a:t>
            </a:r>
            <a:r>
              <a:rPr lang="es-CO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Referencia de la aplicación: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 Para fines de búsqueda en el </a:t>
            </a:r>
            <a:r>
              <a:rPr lang="es-CO" sz="1800" dirty="0" err="1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Launchpad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, utilice el nombre “Importar registros individuales 2.0”. Aunque su referencia técnica corresponde a la App ID F6124, el nombre funcional es el que se utiliza en esta guía. </a:t>
            </a:r>
            <a:endParaRPr lang="es-CO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🧩 </a:t>
            </a:r>
            <a:r>
              <a:rPr lang="es-CO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Soporte de acceso: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 Si no visualiza el </a:t>
            </a:r>
            <a:r>
              <a:rPr lang="es-CO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grupo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 o el </a:t>
            </a:r>
            <a:r>
              <a:rPr lang="es-CO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mosaico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 en el </a:t>
            </a:r>
            <a:r>
              <a:rPr lang="es-CO" sz="1800" dirty="0" err="1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Launchpad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, solicite a TI la validación de </a:t>
            </a:r>
            <a:r>
              <a:rPr lang="es-CO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roles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 asignados y del </a:t>
            </a:r>
            <a:r>
              <a:rPr lang="es-CO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catálogo/grupos Fiori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 habilitados para su usuario.</a:t>
            </a:r>
            <a:endParaRPr lang="es-CO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37">
            <a:extLst>
              <a:ext uri="{FF2B5EF4-FFF2-40B4-BE49-F238E27FC236}">
                <a16:creationId xmlns:a16="http://schemas.microsoft.com/office/drawing/2014/main" id="{82134DF0-BF89-4DE7-571F-C05E4C7856BE}"/>
              </a:ext>
            </a:extLst>
          </p:cNvPr>
          <p:cNvGrpSpPr/>
          <p:nvPr/>
        </p:nvGrpSpPr>
        <p:grpSpPr>
          <a:xfrm>
            <a:off x="96608" y="6158348"/>
            <a:ext cx="1361452" cy="420251"/>
            <a:chOff x="116985" y="6288030"/>
            <a:chExt cx="2154127" cy="468129"/>
          </a:xfrm>
        </p:grpSpPr>
        <p:cxnSp>
          <p:nvCxnSpPr>
            <p:cNvPr id="13" name="Straight Connector 39">
              <a:extLst>
                <a:ext uri="{FF2B5EF4-FFF2-40B4-BE49-F238E27FC236}">
                  <a16:creationId xmlns:a16="http://schemas.microsoft.com/office/drawing/2014/main" id="{4C633FAF-2F79-1395-C23B-7A18267D5492}"/>
                </a:ext>
              </a:extLst>
            </p:cNvPr>
            <p:cNvCxnSpPr/>
            <p:nvPr/>
          </p:nvCxnSpPr>
          <p:spPr>
            <a:xfrm>
              <a:off x="2271112" y="6317351"/>
              <a:ext cx="0" cy="377238"/>
            </a:xfrm>
            <a:prstGeom prst="line">
              <a:avLst/>
            </a:prstGeom>
            <a:ln>
              <a:solidFill>
                <a:schemeClr val="accent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03AD8AD-D0F9-BB30-A448-F39F015A33D0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85" y="6288030"/>
              <a:ext cx="2070780" cy="468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2949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687ED-CBD5-8E43-70A3-46C3359C2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0AEC0B-AD53-3183-C62A-E43AE59A9B11}"/>
              </a:ext>
            </a:extLst>
          </p:cNvPr>
          <p:cNvGrpSpPr/>
          <p:nvPr/>
        </p:nvGrpSpPr>
        <p:grpSpPr>
          <a:xfrm>
            <a:off x="81493" y="19544"/>
            <a:ext cx="5094618" cy="1304342"/>
            <a:chOff x="202341" y="329019"/>
            <a:chExt cx="5094618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33FDFB1-247A-BA11-13B9-DD4291E37DF7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ADEB2E-775E-0FEC-75B5-C82C8D459ECA}"/>
                </a:ext>
              </a:extLst>
            </p:cNvPr>
            <p:cNvSpPr txBox="1"/>
            <p:nvPr/>
          </p:nvSpPr>
          <p:spPr>
            <a:xfrm>
              <a:off x="1373705" y="799097"/>
              <a:ext cx="39232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Plantilla: estructura y reglas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DA10647-B829-7329-BDB4-E16E041E1060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Imagen 5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CAFAEAE9-F69C-E5D1-1EE9-BE940B3D6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98" y="1361986"/>
            <a:ext cx="11784286" cy="268618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8697923-2A19-35D1-40DA-D3BDC5E8AEAE}"/>
              </a:ext>
            </a:extLst>
          </p:cNvPr>
          <p:cNvSpPr/>
          <p:nvPr/>
        </p:nvSpPr>
        <p:spPr>
          <a:xfrm>
            <a:off x="8801100" y="2756809"/>
            <a:ext cx="914400" cy="332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 descr="Captura de pantalla de computadora&#10;&#10;El contenido generado por IA puede ser incorrecto.">
            <a:extLst>
              <a:ext uri="{FF2B5EF4-FFF2-40B4-BE49-F238E27FC236}">
                <a16:creationId xmlns:a16="http://schemas.microsoft.com/office/drawing/2014/main" id="{1FE48002-01F8-7BB6-CD54-89B0B7EBC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4" y="3905207"/>
            <a:ext cx="11681372" cy="2933249"/>
          </a:xfrm>
          <a:prstGeom prst="rect">
            <a:avLst/>
          </a:prstGeom>
        </p:spPr>
      </p:pic>
      <p:sp>
        <p:nvSpPr>
          <p:cNvPr id="16" name="TextBox 56">
            <a:extLst>
              <a:ext uri="{FF2B5EF4-FFF2-40B4-BE49-F238E27FC236}">
                <a16:creationId xmlns:a16="http://schemas.microsoft.com/office/drawing/2014/main" id="{F7CDE628-86C9-9065-7E6F-E8D224CC020C}"/>
              </a:ext>
            </a:extLst>
          </p:cNvPr>
          <p:cNvSpPr txBox="1"/>
          <p:nvPr/>
        </p:nvSpPr>
        <p:spPr>
          <a:xfrm>
            <a:off x="367373" y="240828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47473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3A679-470C-5146-7CE9-BE0B83742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DCECC0-452C-9128-5BCB-DF28D0C826DE}"/>
              </a:ext>
            </a:extLst>
          </p:cNvPr>
          <p:cNvGrpSpPr/>
          <p:nvPr/>
        </p:nvGrpSpPr>
        <p:grpSpPr>
          <a:xfrm>
            <a:off x="81493" y="19544"/>
            <a:ext cx="5094618" cy="1304342"/>
            <a:chOff x="202341" y="329019"/>
            <a:chExt cx="5094618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21CAEBD-6DE0-C80D-182E-14C7739D19C3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3D92CA-75FA-5EDD-5958-86111A00E8C4}"/>
                </a:ext>
              </a:extLst>
            </p:cNvPr>
            <p:cNvSpPr txBox="1"/>
            <p:nvPr/>
          </p:nvSpPr>
          <p:spPr>
            <a:xfrm>
              <a:off x="1373705" y="799097"/>
              <a:ext cx="39232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Plantilla: estructura y reglas</a:t>
              </a:r>
              <a:br>
                <a:rPr lang="es-CO" dirty="0"/>
              </a:br>
              <a:endParaRPr lang="es-CO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F45F67B-3D06-9391-F9C1-AFEC0449861B}"/>
                </a:ext>
              </a:extLst>
            </p:cNvPr>
            <p:cNvGrpSpPr/>
            <p:nvPr/>
          </p:nvGrpSpPr>
          <p:grpSpPr>
            <a:xfrm>
              <a:off x="202341" y="329019"/>
              <a:ext cx="1361452" cy="1304342"/>
              <a:chOff x="3769102" y="419226"/>
              <a:chExt cx="1361452" cy="130434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0B9C01E-2728-3958-D314-6C39E6C0C3AF}"/>
                  </a:ext>
                </a:extLst>
              </p:cNvPr>
              <p:cNvSpPr/>
              <p:nvPr/>
            </p:nvSpPr>
            <p:spPr>
              <a:xfrm>
                <a:off x="3769102" y="419226"/>
                <a:ext cx="1361452" cy="1304342"/>
              </a:xfrm>
              <a:prstGeom prst="ellipse">
                <a:avLst/>
              </a:prstGeom>
              <a:solidFill>
                <a:srgbClr val="007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Graphic 32" descr="Checkbox Checked with solid fill">
                <a:extLst>
                  <a:ext uri="{FF2B5EF4-FFF2-40B4-BE49-F238E27FC236}">
                    <a16:creationId xmlns:a16="http://schemas.microsoft.com/office/drawing/2014/main" id="{7AE676AD-00C3-ED04-6683-5F69F9719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41322" y="457326"/>
                <a:ext cx="1217012" cy="1217012"/>
              </a:xfrm>
              <a:prstGeom prst="rect">
                <a:avLst/>
              </a:prstGeom>
            </p:spPr>
          </p:pic>
        </p:grp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F81E755-D39C-F49F-0CBB-E1A0F195E1BA}"/>
              </a:ext>
            </a:extLst>
          </p:cNvPr>
          <p:cNvSpPr txBox="1"/>
          <p:nvPr/>
        </p:nvSpPr>
        <p:spPr>
          <a:xfrm>
            <a:off x="904288" y="1422478"/>
            <a:ext cx="6880812" cy="480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1000"/>
              </a:spcAft>
              <a:buNone/>
              <a:defRPr sz="2400" b="1">
                <a:solidFill>
                  <a:srgbClr val="008000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defRPr>
            </a:lvl1pPr>
          </a:lstStyle>
          <a:p>
            <a:r>
              <a:rPr lang="es-CO" dirty="0"/>
              <a:t>Tips para evitar rechazos en la carga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8E2AAE1-E37F-315D-98E5-0F975645BD3C}"/>
              </a:ext>
            </a:extLst>
          </p:cNvPr>
          <p:cNvSpPr txBox="1"/>
          <p:nvPr/>
        </p:nvSpPr>
        <p:spPr>
          <a:xfrm>
            <a:off x="904288" y="2257926"/>
            <a:ext cx="9791700" cy="3847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🚫</a:t>
            </a: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sz="24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 fórmulas:</a:t>
            </a: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antes de importar, convierta todo a </a:t>
            </a:r>
            <a:r>
              <a:rPr lang="es-CO" sz="24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valores</a:t>
            </a: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(pegar como valores).</a:t>
            </a:r>
            <a:endParaRPr lang="es-CO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📏</a:t>
            </a: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sz="24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Longitudes:</a:t>
            </a: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respete longitudes máximas (p. ej., </a:t>
            </a:r>
            <a:r>
              <a:rPr lang="es-CO" sz="24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caracteres</a:t>
            </a: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CECO/CEBE). Si excede, SAP rechazará la fila.</a:t>
            </a:r>
            <a:endParaRPr lang="es-CO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📅</a:t>
            </a: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sz="24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Formato de celdas:</a:t>
            </a: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 modifique el formato original de la plantilla (especialmente fechas y decimales).</a:t>
            </a:r>
            <a:endParaRPr lang="es-CO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🔒</a:t>
            </a: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O" sz="24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Archivo sin bloqueos:</a:t>
            </a:r>
            <a:r>
              <a:rPr lang="es-CO" sz="24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cierre el Excel antes de cargarlo y evite restricciones de “solo lectura” o bloqueo por estar abierto.</a:t>
            </a:r>
            <a:endParaRPr lang="es-CO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33A1AE-DFD0-D0B8-E03A-4D313CC3DC7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" y="6158349"/>
            <a:ext cx="1817910" cy="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93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8F576-8C85-D501-E056-70D62F4FC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6ACBC3-85E3-C049-5CC0-E0E7F9DF2DE9}"/>
              </a:ext>
            </a:extLst>
          </p:cNvPr>
          <p:cNvGrpSpPr/>
          <p:nvPr/>
        </p:nvGrpSpPr>
        <p:grpSpPr>
          <a:xfrm>
            <a:off x="81493" y="19544"/>
            <a:ext cx="5094618" cy="1304342"/>
            <a:chOff x="202341" y="329019"/>
            <a:chExt cx="5094618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DADCFA7-E0E9-A7BD-2619-62D273461FA8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F9FA61-CECA-261B-AE20-57338B3FC97B}"/>
                </a:ext>
              </a:extLst>
            </p:cNvPr>
            <p:cNvSpPr txBox="1"/>
            <p:nvPr/>
          </p:nvSpPr>
          <p:spPr>
            <a:xfrm>
              <a:off x="1373705" y="799097"/>
              <a:ext cx="39232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Practica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12243E-C214-9C1A-0031-A49CD425A929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52364FB-41CC-8B3D-0FB5-29797E310EA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" y="6158349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30A734E2-F5AF-66D0-1D18-1A856D3340C0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9" name="Imagen 8" descr="Aplicación&#10;&#10;El contenido generado por IA puede ser incorrecto.">
            <a:extLst>
              <a:ext uri="{FF2B5EF4-FFF2-40B4-BE49-F238E27FC236}">
                <a16:creationId xmlns:a16="http://schemas.microsoft.com/office/drawing/2014/main" id="{C34F6D94-8684-C3E2-E106-80A8C1C9B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73" y="1700868"/>
            <a:ext cx="10884459" cy="1943200"/>
          </a:xfrm>
          <a:prstGeom prst="rect">
            <a:avLst/>
          </a:prstGeom>
        </p:spPr>
      </p:pic>
      <p:pic>
        <p:nvPicPr>
          <p:cNvPr id="16" name="Imagen 15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0D4558FA-F018-CAB4-1C36-28E111143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74" y="3834900"/>
            <a:ext cx="10859058" cy="185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73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8252F-87F6-DC86-2E13-8FE149498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83C4A2A-E09E-AF21-C6C6-AAA704C752F8}"/>
              </a:ext>
            </a:extLst>
          </p:cNvPr>
          <p:cNvGrpSpPr/>
          <p:nvPr/>
        </p:nvGrpSpPr>
        <p:grpSpPr>
          <a:xfrm>
            <a:off x="81493" y="19544"/>
            <a:ext cx="4873136" cy="1469472"/>
            <a:chOff x="202341" y="329019"/>
            <a:chExt cx="4904530" cy="146947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37443E6-D1B5-752A-B075-C1E59315D22B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B6EDD0-DEEC-A2F6-1BBB-ED25256E179E}"/>
                </a:ext>
              </a:extLst>
            </p:cNvPr>
            <p:cNvSpPr txBox="1"/>
            <p:nvPr/>
          </p:nvSpPr>
          <p:spPr>
            <a:xfrm>
              <a:off x="387808" y="598162"/>
              <a:ext cx="45896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Importación </a:t>
              </a:r>
            </a:p>
            <a:p>
              <a:r>
                <a:rPr lang="es-CO" dirty="0"/>
                <a:t>lectura del log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0C114C8-B8CB-E122-D385-7D25165E9360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FE3E9AD-853E-66CB-0469-F407F68776F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" y="6158349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8E2A4910-2F4C-2426-7DF8-917B7F1F302E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6525D8-17D7-20D5-8EEA-7E38E85ED6C5}"/>
              </a:ext>
            </a:extLst>
          </p:cNvPr>
          <p:cNvSpPr txBox="1"/>
          <p:nvPr/>
        </p:nvSpPr>
        <p:spPr>
          <a:xfrm>
            <a:off x="1279516" y="1304350"/>
            <a:ext cx="7559683" cy="480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1000"/>
              </a:spcAft>
              <a:buNone/>
              <a:defRPr sz="2400" b="1">
                <a:solidFill>
                  <a:srgbClr val="008000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defRPr>
            </a:lvl1pPr>
          </a:lstStyle>
          <a:p>
            <a:r>
              <a:rPr lang="es-ES" dirty="0"/>
              <a:t>Importación + lectura del log + errores típicos </a:t>
            </a:r>
            <a:endParaRPr lang="es-CO" dirty="0"/>
          </a:p>
        </p:txBody>
      </p:sp>
      <p:pic>
        <p:nvPicPr>
          <p:cNvPr id="13" name="Imagen 12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F210FD62-3FD9-1B7B-32E0-963D3B772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72728"/>
            <a:ext cx="12141824" cy="244487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4146E31-9299-BD4E-DB75-2A3A03D52901}"/>
              </a:ext>
            </a:extLst>
          </p:cNvPr>
          <p:cNvSpPr/>
          <p:nvPr/>
        </p:nvSpPr>
        <p:spPr>
          <a:xfrm>
            <a:off x="3663950" y="3778612"/>
            <a:ext cx="11049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E5E7397-8C44-1986-B240-C916FD158C14}"/>
              </a:ext>
            </a:extLst>
          </p:cNvPr>
          <p:cNvSpPr/>
          <p:nvPr/>
        </p:nvSpPr>
        <p:spPr>
          <a:xfrm>
            <a:off x="9817100" y="3704408"/>
            <a:ext cx="6096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3134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E7897-6EC6-3338-86ED-638F8343A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9024FB-7654-03A4-91B8-5C6504FD476A}"/>
              </a:ext>
            </a:extLst>
          </p:cNvPr>
          <p:cNvGrpSpPr/>
          <p:nvPr/>
        </p:nvGrpSpPr>
        <p:grpSpPr>
          <a:xfrm>
            <a:off x="81493" y="19544"/>
            <a:ext cx="4873136" cy="1469472"/>
            <a:chOff x="202341" y="329019"/>
            <a:chExt cx="4904530" cy="146947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176998-5D81-DB69-756C-E7EDA4EE26C6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FE5B31-1FED-74AB-AFB1-ED5E0F3313F0}"/>
                </a:ext>
              </a:extLst>
            </p:cNvPr>
            <p:cNvSpPr txBox="1"/>
            <p:nvPr/>
          </p:nvSpPr>
          <p:spPr>
            <a:xfrm>
              <a:off x="387808" y="598162"/>
              <a:ext cx="45896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Importación </a:t>
              </a:r>
            </a:p>
            <a:p>
              <a:r>
                <a:rPr lang="es-CO" dirty="0"/>
                <a:t>lectura del log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9997EE-307F-338A-C77B-3F0F4BB182B6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6F612AA-E141-7027-76A1-E8E368B3A21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" y="6158349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929B45B4-B2E8-5E1D-ED8D-6286F297A5DE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8CC0D4-A1FC-4A08-7BFD-072CD607C2F0}"/>
              </a:ext>
            </a:extLst>
          </p:cNvPr>
          <p:cNvSpPr txBox="1"/>
          <p:nvPr/>
        </p:nvSpPr>
        <p:spPr>
          <a:xfrm>
            <a:off x="1279516" y="1304350"/>
            <a:ext cx="7559683" cy="480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1000"/>
              </a:spcAft>
              <a:buNone/>
              <a:defRPr sz="2400" b="1">
                <a:solidFill>
                  <a:srgbClr val="008000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defRPr>
            </a:lvl1pPr>
          </a:lstStyle>
          <a:p>
            <a:r>
              <a:rPr lang="es-ES" dirty="0"/>
              <a:t>Importación + lectura del log + errores típicos </a:t>
            </a:r>
            <a:endParaRPr lang="es-CO" dirty="0"/>
          </a:p>
        </p:txBody>
      </p:sp>
      <p:pic>
        <p:nvPicPr>
          <p:cNvPr id="17" name="Imagen 16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6D25B1B3-15A2-2F7A-AF1C-FD8321C54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86" y="1953804"/>
            <a:ext cx="10878014" cy="39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82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3BBD0-48D3-4268-9BFF-E8AFD114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B63697-8E54-B0C0-EA7F-3DF1006828E4}"/>
              </a:ext>
            </a:extLst>
          </p:cNvPr>
          <p:cNvGrpSpPr/>
          <p:nvPr/>
        </p:nvGrpSpPr>
        <p:grpSpPr>
          <a:xfrm>
            <a:off x="81493" y="19544"/>
            <a:ext cx="5125445" cy="1304342"/>
            <a:chOff x="202341" y="329019"/>
            <a:chExt cx="5158464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72BE991-C37A-816D-AD44-B85E9154BDD9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F82A4F-2332-97DF-506E-028C63BDFC85}"/>
                </a:ext>
              </a:extLst>
            </p:cNvPr>
            <p:cNvSpPr txBox="1"/>
            <p:nvPr/>
          </p:nvSpPr>
          <p:spPr>
            <a:xfrm>
              <a:off x="771200" y="759121"/>
              <a:ext cx="45896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Verificación post-carga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E1E5DEA-4E4E-3F6A-4D16-050EFA4D56B3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D81A875-05C3-0211-D118-E4FA443253B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" y="6158349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D3EFD587-CADC-F671-2722-2FCF118CE57D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A3B05E-E8D7-46F4-D4F9-03FF6118FD76}"/>
              </a:ext>
            </a:extLst>
          </p:cNvPr>
          <p:cNvSpPr txBox="1"/>
          <p:nvPr/>
        </p:nvSpPr>
        <p:spPr>
          <a:xfrm>
            <a:off x="1270002" y="1323886"/>
            <a:ext cx="8623298" cy="480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1000"/>
              </a:spcAft>
              <a:buNone/>
              <a:defRPr sz="2400" b="1">
                <a:solidFill>
                  <a:srgbClr val="008000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defRPr>
            </a:lvl1pPr>
          </a:lstStyle>
          <a:p>
            <a:r>
              <a:rPr lang="es-ES" dirty="0"/>
              <a:t>Verificación post-carga: Gestión de Registros Individuales </a:t>
            </a:r>
            <a:endParaRPr lang="es-CO" dirty="0"/>
          </a:p>
        </p:txBody>
      </p:sp>
      <p:pic>
        <p:nvPicPr>
          <p:cNvPr id="8" name="Imagen 7" descr="Texto&#10;&#10;El contenido generado por IA puede ser incorrecto.">
            <a:extLst>
              <a:ext uri="{FF2B5EF4-FFF2-40B4-BE49-F238E27FC236}">
                <a16:creationId xmlns:a16="http://schemas.microsoft.com/office/drawing/2014/main" id="{BD819277-F92F-B0F6-3EC2-975833CBB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373" y="609466"/>
            <a:ext cx="1219263" cy="1409843"/>
          </a:xfrm>
          <a:prstGeom prst="rect">
            <a:avLst/>
          </a:prstGeom>
        </p:spPr>
      </p:pic>
      <p:pic>
        <p:nvPicPr>
          <p:cNvPr id="15" name="Imagen 14" descr="Interfaz de usuario gráfica, Aplicación, Tabla&#10;&#10;El contenido generado por IA puede ser incorrecto.">
            <a:extLst>
              <a:ext uri="{FF2B5EF4-FFF2-40B4-BE49-F238E27FC236}">
                <a16:creationId xmlns:a16="http://schemas.microsoft.com/office/drawing/2014/main" id="{EC57C2F8-7899-0DB7-282F-659F28E49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7" y="1989917"/>
            <a:ext cx="10573588" cy="48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8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C6722-5E84-83D1-CAA6-7DD2A21A0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A5F5CF-5F28-3F18-EFDA-0EAEAF627C2E}"/>
              </a:ext>
            </a:extLst>
          </p:cNvPr>
          <p:cNvGrpSpPr/>
          <p:nvPr/>
        </p:nvGrpSpPr>
        <p:grpSpPr>
          <a:xfrm>
            <a:off x="81493" y="19544"/>
            <a:ext cx="5125445" cy="1304342"/>
            <a:chOff x="202341" y="329019"/>
            <a:chExt cx="5158464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695DBD8-E875-EA68-5C7A-B81EF52F9060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8A6240-545C-8E9F-C2CA-31C0DD316974}"/>
                </a:ext>
              </a:extLst>
            </p:cNvPr>
            <p:cNvSpPr txBox="1"/>
            <p:nvPr/>
          </p:nvSpPr>
          <p:spPr>
            <a:xfrm>
              <a:off x="771200" y="759121"/>
              <a:ext cx="45896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Verificación post-carga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7EB1EEE-17AA-B106-3E06-CDF38D390CF7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4EC53D4-3BB3-B6AF-B013-76F073D6DA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" y="6158349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BEC43D79-E249-DDEB-7AF5-FF5E49F3A63A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C51E2A-1C84-D348-9129-731869FCE3D8}"/>
              </a:ext>
            </a:extLst>
          </p:cNvPr>
          <p:cNvSpPr txBox="1"/>
          <p:nvPr/>
        </p:nvSpPr>
        <p:spPr>
          <a:xfrm>
            <a:off x="1270002" y="1323886"/>
            <a:ext cx="8623298" cy="480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1000"/>
              </a:spcAft>
              <a:buNone/>
              <a:defRPr sz="2400" b="1">
                <a:solidFill>
                  <a:srgbClr val="008000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defRPr>
            </a:lvl1pPr>
          </a:lstStyle>
          <a:p>
            <a:r>
              <a:rPr lang="es-ES" dirty="0"/>
              <a:t>Verificación post-carga: Gestión de Registros Individuales </a:t>
            </a:r>
            <a:endParaRPr lang="es-CO" dirty="0"/>
          </a:p>
        </p:txBody>
      </p:sp>
      <p:pic>
        <p:nvPicPr>
          <p:cNvPr id="8" name="Imagen 7" descr="Texto&#10;&#10;El contenido generado por IA puede ser incorrecto.">
            <a:extLst>
              <a:ext uri="{FF2B5EF4-FFF2-40B4-BE49-F238E27FC236}">
                <a16:creationId xmlns:a16="http://schemas.microsoft.com/office/drawing/2014/main" id="{C54BED75-EB54-3156-46B4-555B2E4B0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373" y="609466"/>
            <a:ext cx="1219263" cy="1409843"/>
          </a:xfrm>
          <a:prstGeom prst="rect">
            <a:avLst/>
          </a:prstGeom>
        </p:spPr>
      </p:pic>
      <p:pic>
        <p:nvPicPr>
          <p:cNvPr id="3" name="Imagen 2" descr="Captura de pantalla de computadora&#10;&#10;El contenido generado por IA puede ser incorrecto.">
            <a:extLst>
              <a:ext uri="{FF2B5EF4-FFF2-40B4-BE49-F238E27FC236}">
                <a16:creationId xmlns:a16="http://schemas.microsoft.com/office/drawing/2014/main" id="{9EDA1BA0-E5C6-2CE6-3118-0F917E1DD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4253"/>
            <a:ext cx="12135474" cy="334027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1CB775E-C17A-0539-7FD8-8F94BB995656}"/>
              </a:ext>
            </a:extLst>
          </p:cNvPr>
          <p:cNvSpPr/>
          <p:nvPr/>
        </p:nvSpPr>
        <p:spPr>
          <a:xfrm>
            <a:off x="11303000" y="4457700"/>
            <a:ext cx="6604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6786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6C254-C53D-D8E0-D4DF-D156FE3EC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2BC5744B-90A9-B9A9-938D-8AC0FEBF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3" y="1538225"/>
            <a:ext cx="10863493" cy="49983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9A8A7C-FCF3-0046-0E3D-319E9B88BF88}"/>
              </a:ext>
            </a:extLst>
          </p:cNvPr>
          <p:cNvGrpSpPr/>
          <p:nvPr/>
        </p:nvGrpSpPr>
        <p:grpSpPr>
          <a:xfrm>
            <a:off x="81493" y="19544"/>
            <a:ext cx="5125445" cy="1304342"/>
            <a:chOff x="202341" y="329019"/>
            <a:chExt cx="5158464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3D4A930-6877-C38D-C866-B86099B6F623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8EFB29-EA55-25C6-7C44-2D950BD8D1E0}"/>
                </a:ext>
              </a:extLst>
            </p:cNvPr>
            <p:cNvSpPr txBox="1"/>
            <p:nvPr/>
          </p:nvSpPr>
          <p:spPr>
            <a:xfrm>
              <a:off x="771200" y="759121"/>
              <a:ext cx="45896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ES" dirty="0"/>
                <a:t>Edición y corrección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293206-81BE-9D1E-8BFC-D158DF801C19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953215-2E4A-8D18-F09A-E05B4C1E7A5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" y="6500757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5E79DEAF-B975-F463-8137-7B95AF09CF3D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636DBD3-1BD9-8666-E142-AC2D8609E09A}"/>
              </a:ext>
            </a:extLst>
          </p:cNvPr>
          <p:cNvSpPr/>
          <p:nvPr/>
        </p:nvSpPr>
        <p:spPr>
          <a:xfrm>
            <a:off x="9651104" y="2018806"/>
            <a:ext cx="6604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33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BD9F6C-D4E4-7B7E-23C9-29F0C063F8C4}"/>
              </a:ext>
            </a:extLst>
          </p:cNvPr>
          <p:cNvGrpSpPr/>
          <p:nvPr/>
        </p:nvGrpSpPr>
        <p:grpSpPr>
          <a:xfrm>
            <a:off x="250175" y="331428"/>
            <a:ext cx="4904530" cy="1304342"/>
            <a:chOff x="202341" y="329019"/>
            <a:chExt cx="4904530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7CF5634-AC40-C8AD-F93B-38659036B162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F061F0-79BD-4BA2-B24C-59BEA4F389BB}"/>
                </a:ext>
              </a:extLst>
            </p:cNvPr>
            <p:cNvSpPr txBox="1"/>
            <p:nvPr/>
          </p:nvSpPr>
          <p:spPr>
            <a:xfrm>
              <a:off x="1604959" y="641943"/>
              <a:ext cx="2686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Agenda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8DC8733-613B-02F0-F207-1092AD50EEE2}"/>
                </a:ext>
              </a:extLst>
            </p:cNvPr>
            <p:cNvGrpSpPr/>
            <p:nvPr/>
          </p:nvGrpSpPr>
          <p:grpSpPr>
            <a:xfrm>
              <a:off x="202341" y="329019"/>
              <a:ext cx="1361452" cy="1304342"/>
              <a:chOff x="3769102" y="419226"/>
              <a:chExt cx="1361452" cy="130434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A77EBCD-EB0C-A7AF-053C-76D125D2AB96}"/>
                  </a:ext>
                </a:extLst>
              </p:cNvPr>
              <p:cNvSpPr/>
              <p:nvPr/>
            </p:nvSpPr>
            <p:spPr>
              <a:xfrm>
                <a:off x="3769102" y="419226"/>
                <a:ext cx="1361452" cy="1304342"/>
              </a:xfrm>
              <a:prstGeom prst="ellipse">
                <a:avLst/>
              </a:prstGeom>
              <a:solidFill>
                <a:srgbClr val="007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Graphic 32" descr="Checkbox Checked with solid fill">
                <a:extLst>
                  <a:ext uri="{FF2B5EF4-FFF2-40B4-BE49-F238E27FC236}">
                    <a16:creationId xmlns:a16="http://schemas.microsoft.com/office/drawing/2014/main" id="{0D5FDE5D-5E01-A4B4-2DC6-54EEAD0A2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41322" y="457326"/>
                <a:ext cx="1217012" cy="1217012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033DD5-B0FF-5D5D-8C7D-5F22516AB96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6607" y="6158349"/>
            <a:ext cx="1891079" cy="410964"/>
            <a:chOff x="116985" y="6288030"/>
            <a:chExt cx="2154127" cy="46812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105E51D-6CF7-0565-DD30-78840B7C900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2271112" y="6317351"/>
              <a:ext cx="0" cy="377238"/>
            </a:xfrm>
            <a:prstGeom prst="line">
              <a:avLst/>
            </a:prstGeom>
            <a:ln>
              <a:solidFill>
                <a:schemeClr val="accent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5110E8A-BE47-6972-BA91-168DF6A14A7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85" y="6288030"/>
              <a:ext cx="2070780" cy="468129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818D787-E401-886A-95AC-A49138606B04}"/>
              </a:ext>
            </a:extLst>
          </p:cNvPr>
          <p:cNvSpPr txBox="1"/>
          <p:nvPr/>
        </p:nvSpPr>
        <p:spPr>
          <a:xfrm>
            <a:off x="597811" y="4965826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409427-EA27-79CC-013A-DEA8100A56AE}"/>
              </a:ext>
            </a:extLst>
          </p:cNvPr>
          <p:cNvGrpSpPr/>
          <p:nvPr/>
        </p:nvGrpSpPr>
        <p:grpSpPr>
          <a:xfrm>
            <a:off x="471657" y="1624953"/>
            <a:ext cx="848295" cy="861774"/>
            <a:chOff x="453012" y="2402895"/>
            <a:chExt cx="848295" cy="86177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CE7658A-5F2E-E1C1-CCAA-56B0E3AF6F3A}"/>
                </a:ext>
              </a:extLst>
            </p:cNvPr>
            <p:cNvSpPr/>
            <p:nvPr/>
          </p:nvSpPr>
          <p:spPr>
            <a:xfrm>
              <a:off x="453012" y="2439057"/>
              <a:ext cx="848295" cy="823503"/>
            </a:xfrm>
            <a:prstGeom prst="ellipse">
              <a:avLst/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5DF404E-30FA-5ED9-841A-C5DFCE35A243}"/>
                </a:ext>
              </a:extLst>
            </p:cNvPr>
            <p:cNvSpPr txBox="1"/>
            <p:nvPr/>
          </p:nvSpPr>
          <p:spPr>
            <a:xfrm>
              <a:off x="527467" y="2402895"/>
              <a:ext cx="7112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FDC151-7042-5F5A-321D-6218111737EF}"/>
              </a:ext>
            </a:extLst>
          </p:cNvPr>
          <p:cNvGrpSpPr/>
          <p:nvPr/>
        </p:nvGrpSpPr>
        <p:grpSpPr>
          <a:xfrm>
            <a:off x="479946" y="2699694"/>
            <a:ext cx="848295" cy="861774"/>
            <a:chOff x="534388" y="3222980"/>
            <a:chExt cx="848295" cy="86177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9E19F29-6630-5A37-5702-CB1B3689DC55}"/>
                </a:ext>
              </a:extLst>
            </p:cNvPr>
            <p:cNvSpPr/>
            <p:nvPr/>
          </p:nvSpPr>
          <p:spPr>
            <a:xfrm>
              <a:off x="534388" y="3259142"/>
              <a:ext cx="848295" cy="823503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ADF57B9-9952-3D6E-7623-832CB4A9650A}"/>
                </a:ext>
              </a:extLst>
            </p:cNvPr>
            <p:cNvSpPr txBox="1"/>
            <p:nvPr/>
          </p:nvSpPr>
          <p:spPr>
            <a:xfrm>
              <a:off x="584328" y="3222980"/>
              <a:ext cx="7112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2" name="TextBox 17">
            <a:extLst>
              <a:ext uri="{FF2B5EF4-FFF2-40B4-BE49-F238E27FC236}">
                <a16:creationId xmlns:a16="http://schemas.microsoft.com/office/drawing/2014/main" id="{074E5068-0FE3-C5E5-F2FB-40F67ECCF581}"/>
              </a:ext>
            </a:extLst>
          </p:cNvPr>
          <p:cNvSpPr txBox="1"/>
          <p:nvPr/>
        </p:nvSpPr>
        <p:spPr>
          <a:xfrm>
            <a:off x="1355579" y="1926286"/>
            <a:ext cx="330330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s-ES" dirty="0"/>
              <a:t>Apertura y marco CLM (10 min)</a:t>
            </a:r>
            <a:endParaRPr lang="es-CO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32E3B725-D2A4-9209-7AAB-636110894BAA}"/>
              </a:ext>
            </a:extLst>
          </p:cNvPr>
          <p:cNvGrpSpPr/>
          <p:nvPr/>
        </p:nvGrpSpPr>
        <p:grpSpPr>
          <a:xfrm>
            <a:off x="460715" y="3780766"/>
            <a:ext cx="848295" cy="861774"/>
            <a:chOff x="534388" y="3222980"/>
            <a:chExt cx="848295" cy="861774"/>
          </a:xfrm>
          <a:solidFill>
            <a:srgbClr val="7DD227"/>
          </a:solidFill>
        </p:grpSpPr>
        <p:sp>
          <p:nvSpPr>
            <p:cNvPr id="18" name="Oval 50">
              <a:extLst>
                <a:ext uri="{FF2B5EF4-FFF2-40B4-BE49-F238E27FC236}">
                  <a16:creationId xmlns:a16="http://schemas.microsoft.com/office/drawing/2014/main" id="{C73A635A-2F63-2DC1-184E-566FFBE97CA0}"/>
                </a:ext>
              </a:extLst>
            </p:cNvPr>
            <p:cNvSpPr/>
            <p:nvPr/>
          </p:nvSpPr>
          <p:spPr>
            <a:xfrm>
              <a:off x="534388" y="3259142"/>
              <a:ext cx="848295" cy="8235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53">
              <a:extLst>
                <a:ext uri="{FF2B5EF4-FFF2-40B4-BE49-F238E27FC236}">
                  <a16:creationId xmlns:a16="http://schemas.microsoft.com/office/drawing/2014/main" id="{A5D362AD-7291-D1B5-D5C5-F141F37F1197}"/>
                </a:ext>
              </a:extLst>
            </p:cNvPr>
            <p:cNvSpPr txBox="1"/>
            <p:nvPr/>
          </p:nvSpPr>
          <p:spPr>
            <a:xfrm>
              <a:off x="584328" y="3222980"/>
              <a:ext cx="7112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20" name="TextBox 12">
            <a:extLst>
              <a:ext uri="{FF2B5EF4-FFF2-40B4-BE49-F238E27FC236}">
                <a16:creationId xmlns:a16="http://schemas.microsoft.com/office/drawing/2014/main" id="{7AFF8C68-C08A-F578-B766-82BB4C28AD80}"/>
              </a:ext>
            </a:extLst>
          </p:cNvPr>
          <p:cNvSpPr txBox="1"/>
          <p:nvPr/>
        </p:nvSpPr>
        <p:spPr>
          <a:xfrm>
            <a:off x="1383465" y="3932508"/>
            <a:ext cx="4583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</a:lstStyle>
          <a:p>
            <a:r>
              <a:rPr lang="es-ES" dirty="0"/>
              <a:t>Plantilla: estructura y reglas de diligenciamiento (20 min)</a:t>
            </a:r>
            <a:endParaRPr lang="es-CO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0BE867-596F-660F-664C-F260FA812AED}"/>
              </a:ext>
            </a:extLst>
          </p:cNvPr>
          <p:cNvSpPr txBox="1"/>
          <p:nvPr/>
        </p:nvSpPr>
        <p:spPr>
          <a:xfrm>
            <a:off x="1355579" y="2962673"/>
            <a:ext cx="442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Conceptos clave + niveles de certeza (15 min)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CD69C8-A1D4-EC11-60C8-ED3665934B4C}"/>
              </a:ext>
            </a:extLst>
          </p:cNvPr>
          <p:cNvGrpSpPr/>
          <p:nvPr/>
        </p:nvGrpSpPr>
        <p:grpSpPr>
          <a:xfrm>
            <a:off x="6329624" y="3663620"/>
            <a:ext cx="848295" cy="861774"/>
            <a:chOff x="453012" y="2402895"/>
            <a:chExt cx="848295" cy="86177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901621-B655-522D-FEE5-C91E70948048}"/>
                </a:ext>
              </a:extLst>
            </p:cNvPr>
            <p:cNvSpPr/>
            <p:nvPr/>
          </p:nvSpPr>
          <p:spPr>
            <a:xfrm>
              <a:off x="453012" y="2439057"/>
              <a:ext cx="848295" cy="823503"/>
            </a:xfrm>
            <a:prstGeom prst="ellipse">
              <a:avLst/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C4680B-3E72-52EB-444F-6E04E2C0ECA8}"/>
                </a:ext>
              </a:extLst>
            </p:cNvPr>
            <p:cNvSpPr txBox="1"/>
            <p:nvPr/>
          </p:nvSpPr>
          <p:spPr>
            <a:xfrm>
              <a:off x="527467" y="2402895"/>
              <a:ext cx="7112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EBA6ED-0371-F61F-2AFA-BB4C33419746}"/>
              </a:ext>
            </a:extLst>
          </p:cNvPr>
          <p:cNvGrpSpPr/>
          <p:nvPr/>
        </p:nvGrpSpPr>
        <p:grpSpPr>
          <a:xfrm>
            <a:off x="6342882" y="2666753"/>
            <a:ext cx="848295" cy="861774"/>
            <a:chOff x="534388" y="3222980"/>
            <a:chExt cx="848295" cy="86177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2344733-218E-2114-BFC6-300CF4E86527}"/>
                </a:ext>
              </a:extLst>
            </p:cNvPr>
            <p:cNvSpPr/>
            <p:nvPr/>
          </p:nvSpPr>
          <p:spPr>
            <a:xfrm>
              <a:off x="534388" y="3259142"/>
              <a:ext cx="848295" cy="823503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729988-7CFC-567E-3DAF-434D91061A62}"/>
                </a:ext>
              </a:extLst>
            </p:cNvPr>
            <p:cNvSpPr txBox="1"/>
            <p:nvPr/>
          </p:nvSpPr>
          <p:spPr>
            <a:xfrm>
              <a:off x="584328" y="3222980"/>
              <a:ext cx="7112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96D5D9E-D8A6-FAEF-EFBC-87A053BB0939}"/>
              </a:ext>
            </a:extLst>
          </p:cNvPr>
          <p:cNvSpPr txBox="1"/>
          <p:nvPr/>
        </p:nvSpPr>
        <p:spPr>
          <a:xfrm>
            <a:off x="7274613" y="3886341"/>
            <a:ext cx="329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Edición y corrección (10 min)</a:t>
            </a:r>
            <a:endParaRPr lang="es-CO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55D07D-A71E-E968-A5CD-2328150D8737}"/>
              </a:ext>
            </a:extLst>
          </p:cNvPr>
          <p:cNvGrpSpPr/>
          <p:nvPr/>
        </p:nvGrpSpPr>
        <p:grpSpPr>
          <a:xfrm>
            <a:off x="6329624" y="1592082"/>
            <a:ext cx="848295" cy="861774"/>
            <a:chOff x="453012" y="2402895"/>
            <a:chExt cx="848295" cy="8617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4DC4CC-6B2F-5A81-AD99-BEB38C9A6E63}"/>
                </a:ext>
              </a:extLst>
            </p:cNvPr>
            <p:cNvSpPr/>
            <p:nvPr/>
          </p:nvSpPr>
          <p:spPr>
            <a:xfrm>
              <a:off x="453012" y="2439057"/>
              <a:ext cx="848295" cy="823503"/>
            </a:xfrm>
            <a:prstGeom prst="ellipse">
              <a:avLst/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D786B4-E7CD-4EA9-E7DE-328F32C06120}"/>
                </a:ext>
              </a:extLst>
            </p:cNvPr>
            <p:cNvSpPr txBox="1"/>
            <p:nvPr/>
          </p:nvSpPr>
          <p:spPr>
            <a:xfrm>
              <a:off x="527467" y="2402895"/>
              <a:ext cx="7112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9CC5524-8F5F-934F-A0D3-9E762B857A02}"/>
              </a:ext>
            </a:extLst>
          </p:cNvPr>
          <p:cNvSpPr txBox="1"/>
          <p:nvPr/>
        </p:nvSpPr>
        <p:spPr>
          <a:xfrm>
            <a:off x="7274613" y="2839016"/>
            <a:ext cx="446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Verificación post-carga: Gestión de Registros Individuales (15 min)</a:t>
            </a:r>
            <a:endParaRPr lang="es-CO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2CF5B6-6C8F-E760-237B-95B59A78CC24}"/>
              </a:ext>
            </a:extLst>
          </p:cNvPr>
          <p:cNvGrpSpPr/>
          <p:nvPr/>
        </p:nvGrpSpPr>
        <p:grpSpPr>
          <a:xfrm>
            <a:off x="510655" y="4869894"/>
            <a:ext cx="848295" cy="861774"/>
            <a:chOff x="534388" y="3222980"/>
            <a:chExt cx="848295" cy="86177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5A53FB5-A156-1B1F-9727-A0177F90B400}"/>
                </a:ext>
              </a:extLst>
            </p:cNvPr>
            <p:cNvSpPr/>
            <p:nvPr/>
          </p:nvSpPr>
          <p:spPr>
            <a:xfrm>
              <a:off x="534388" y="3259142"/>
              <a:ext cx="848295" cy="823503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C596EC-4B40-94A8-F6B8-B9312D648B31}"/>
                </a:ext>
              </a:extLst>
            </p:cNvPr>
            <p:cNvSpPr txBox="1"/>
            <p:nvPr/>
          </p:nvSpPr>
          <p:spPr>
            <a:xfrm>
              <a:off x="584328" y="3222980"/>
              <a:ext cx="7112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A393FC7-A949-802A-E197-6A50866FAB46}"/>
              </a:ext>
            </a:extLst>
          </p:cNvPr>
          <p:cNvSpPr txBox="1"/>
          <p:nvPr/>
        </p:nvSpPr>
        <p:spPr>
          <a:xfrm>
            <a:off x="1408890" y="4992944"/>
            <a:ext cx="4587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Ejercicio guiado: construir 6 registros “bien hechos” (15 min)</a:t>
            </a:r>
            <a:endParaRPr lang="es-CO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274818-B5FC-72B6-D20B-C4FBB71F88B8}"/>
              </a:ext>
            </a:extLst>
          </p:cNvPr>
          <p:cNvSpPr txBox="1"/>
          <p:nvPr/>
        </p:nvSpPr>
        <p:spPr>
          <a:xfrm>
            <a:off x="7274614" y="1726111"/>
            <a:ext cx="446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Importación + lectura del log + errores típicos (20 min)</a:t>
            </a:r>
            <a:endParaRPr lang="es-CO" dirty="0"/>
          </a:p>
        </p:txBody>
      </p:sp>
      <p:sp>
        <p:nvSpPr>
          <p:cNvPr id="13" name="TextBox 46">
            <a:extLst>
              <a:ext uri="{FF2B5EF4-FFF2-40B4-BE49-F238E27FC236}">
                <a16:creationId xmlns:a16="http://schemas.microsoft.com/office/drawing/2014/main" id="{2763A796-AB50-FC40-8FC7-8A3BF1B9A8FD}"/>
              </a:ext>
            </a:extLst>
          </p:cNvPr>
          <p:cNvSpPr txBox="1"/>
          <p:nvPr/>
        </p:nvSpPr>
        <p:spPr>
          <a:xfrm>
            <a:off x="6411430" y="4756481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7" name="Group 25">
            <a:extLst>
              <a:ext uri="{FF2B5EF4-FFF2-40B4-BE49-F238E27FC236}">
                <a16:creationId xmlns:a16="http://schemas.microsoft.com/office/drawing/2014/main" id="{8478D8B5-7886-CA71-8AF9-04A162DC28FE}"/>
              </a:ext>
            </a:extLst>
          </p:cNvPr>
          <p:cNvGrpSpPr/>
          <p:nvPr/>
        </p:nvGrpSpPr>
        <p:grpSpPr>
          <a:xfrm>
            <a:off x="6373074" y="4702130"/>
            <a:ext cx="848295" cy="861774"/>
            <a:chOff x="534388" y="3222980"/>
            <a:chExt cx="848295" cy="861774"/>
          </a:xfrm>
        </p:grpSpPr>
        <p:sp>
          <p:nvSpPr>
            <p:cNvPr id="31" name="Oval 26">
              <a:extLst>
                <a:ext uri="{FF2B5EF4-FFF2-40B4-BE49-F238E27FC236}">
                  <a16:creationId xmlns:a16="http://schemas.microsoft.com/office/drawing/2014/main" id="{33A4DAF1-C23E-8621-C94D-C546ED2B9517}"/>
                </a:ext>
              </a:extLst>
            </p:cNvPr>
            <p:cNvSpPr/>
            <p:nvPr/>
          </p:nvSpPr>
          <p:spPr>
            <a:xfrm>
              <a:off x="534388" y="3259142"/>
              <a:ext cx="848295" cy="823503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BDD407A1-0AF3-D861-09BB-1188C98DC023}"/>
                </a:ext>
              </a:extLst>
            </p:cNvPr>
            <p:cNvSpPr txBox="1"/>
            <p:nvPr/>
          </p:nvSpPr>
          <p:spPr>
            <a:xfrm>
              <a:off x="584328" y="3222980"/>
              <a:ext cx="7112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35" name="TextBox 28">
            <a:extLst>
              <a:ext uri="{FF2B5EF4-FFF2-40B4-BE49-F238E27FC236}">
                <a16:creationId xmlns:a16="http://schemas.microsoft.com/office/drawing/2014/main" id="{84AFC7B2-EC68-E8D6-5679-0526588AEA90}"/>
              </a:ext>
            </a:extLst>
          </p:cNvPr>
          <p:cNvSpPr txBox="1"/>
          <p:nvPr/>
        </p:nvSpPr>
        <p:spPr>
          <a:xfrm>
            <a:off x="7271309" y="4906056"/>
            <a:ext cx="458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Borrado lógico y depuración (15 min)</a:t>
            </a:r>
            <a:endParaRPr lang="es-CO" dirty="0"/>
          </a:p>
        </p:txBody>
      </p:sp>
      <p:grpSp>
        <p:nvGrpSpPr>
          <p:cNvPr id="36" name="Group 52">
            <a:extLst>
              <a:ext uri="{FF2B5EF4-FFF2-40B4-BE49-F238E27FC236}">
                <a16:creationId xmlns:a16="http://schemas.microsoft.com/office/drawing/2014/main" id="{0786FB33-3AAD-6275-C6C7-09BF83F6C813}"/>
              </a:ext>
            </a:extLst>
          </p:cNvPr>
          <p:cNvGrpSpPr/>
          <p:nvPr/>
        </p:nvGrpSpPr>
        <p:grpSpPr>
          <a:xfrm>
            <a:off x="6346304" y="5737268"/>
            <a:ext cx="848295" cy="861774"/>
            <a:chOff x="453012" y="2402895"/>
            <a:chExt cx="848295" cy="861774"/>
          </a:xfrm>
        </p:grpSpPr>
        <p:sp>
          <p:nvSpPr>
            <p:cNvPr id="42" name="Oval 55">
              <a:extLst>
                <a:ext uri="{FF2B5EF4-FFF2-40B4-BE49-F238E27FC236}">
                  <a16:creationId xmlns:a16="http://schemas.microsoft.com/office/drawing/2014/main" id="{B3DC861B-9260-2E39-6509-1D878AED50BD}"/>
                </a:ext>
              </a:extLst>
            </p:cNvPr>
            <p:cNvSpPr/>
            <p:nvPr/>
          </p:nvSpPr>
          <p:spPr>
            <a:xfrm>
              <a:off x="453012" y="2439057"/>
              <a:ext cx="848295" cy="823503"/>
            </a:xfrm>
            <a:prstGeom prst="ellipse">
              <a:avLst/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4D9F0FCC-B3D7-3E85-BE9D-04D7754C9B6A}"/>
                </a:ext>
              </a:extLst>
            </p:cNvPr>
            <p:cNvSpPr txBox="1"/>
            <p:nvPr/>
          </p:nvSpPr>
          <p:spPr>
            <a:xfrm>
              <a:off x="527467" y="2402895"/>
              <a:ext cx="7112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+mn-cs"/>
                </a:rPr>
                <a:t>9</a:t>
              </a:r>
            </a:p>
          </p:txBody>
        </p:sp>
      </p:grpSp>
      <p:sp>
        <p:nvSpPr>
          <p:cNvPr id="44" name="TextBox 17">
            <a:extLst>
              <a:ext uri="{FF2B5EF4-FFF2-40B4-BE49-F238E27FC236}">
                <a16:creationId xmlns:a16="http://schemas.microsoft.com/office/drawing/2014/main" id="{35AB24AD-9CFB-A1D7-2716-2C23C72B4B56}"/>
              </a:ext>
            </a:extLst>
          </p:cNvPr>
          <p:cNvSpPr txBox="1"/>
          <p:nvPr/>
        </p:nvSpPr>
        <p:spPr>
          <a:xfrm>
            <a:off x="7269054" y="5831013"/>
            <a:ext cx="4893690" cy="71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s-ES" dirty="0"/>
              <a:t>Buenas prácticas + checklist final + 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s-ES" dirty="0"/>
              <a:t>Q&amp;A (15 min)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6689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C8A02-1238-159F-C05B-048F16EED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7015BD-D8EB-34C6-DD33-EF57528FE740}"/>
              </a:ext>
            </a:extLst>
          </p:cNvPr>
          <p:cNvGrpSpPr/>
          <p:nvPr/>
        </p:nvGrpSpPr>
        <p:grpSpPr>
          <a:xfrm>
            <a:off x="81493" y="19544"/>
            <a:ext cx="5125445" cy="1304342"/>
            <a:chOff x="202341" y="329019"/>
            <a:chExt cx="5158464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1B88D23-1BBC-291C-A3DD-AB875CB5692D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BADDCC-539F-3BD0-BF24-422DE362AD5A}"/>
                </a:ext>
              </a:extLst>
            </p:cNvPr>
            <p:cNvSpPr txBox="1"/>
            <p:nvPr/>
          </p:nvSpPr>
          <p:spPr>
            <a:xfrm>
              <a:off x="771200" y="759121"/>
              <a:ext cx="45896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ES" dirty="0"/>
                <a:t>Edición y corrección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FD1A5D9-975C-CF62-0576-B1C58E0FDC5C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E04789-2DD6-94B6-3567-A09525B7940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" y="6500757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D9A4AF89-75BA-3090-13C2-21BC4A03D9FA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13" name="Imagen 12" descr="Interfaz de usuario gráfica, Aplicación, Teams&#10;&#10;El contenido generado por IA puede ser incorrecto.">
            <a:extLst>
              <a:ext uri="{FF2B5EF4-FFF2-40B4-BE49-F238E27FC236}">
                <a16:creationId xmlns:a16="http://schemas.microsoft.com/office/drawing/2014/main" id="{4D77611B-1826-3B47-6ADE-EAAAF421C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699" y="1851025"/>
            <a:ext cx="10068235" cy="46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98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0C125-54DE-0E3C-FE2D-005955B5A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19963AB-A72B-E031-ACCC-002E146DB88C}"/>
              </a:ext>
            </a:extLst>
          </p:cNvPr>
          <p:cNvGrpSpPr/>
          <p:nvPr/>
        </p:nvGrpSpPr>
        <p:grpSpPr>
          <a:xfrm>
            <a:off x="81493" y="19544"/>
            <a:ext cx="5125445" cy="1304342"/>
            <a:chOff x="202341" y="329019"/>
            <a:chExt cx="5158464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A5AD289-62BF-A855-ADDB-19D55254C3E1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A03B05-2FF0-6CCD-7322-23FD38ADDEF3}"/>
                </a:ext>
              </a:extLst>
            </p:cNvPr>
            <p:cNvSpPr txBox="1"/>
            <p:nvPr/>
          </p:nvSpPr>
          <p:spPr>
            <a:xfrm>
              <a:off x="771200" y="759121"/>
              <a:ext cx="45896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ES" dirty="0"/>
                <a:t>Edición y corrección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A4644CD-8447-FAA9-166B-7C69B7096EEF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97B622-73EC-59DF-F6A0-B123569861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" y="6500757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C4740B13-3BEE-26A3-7D4A-EAC23659E983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7" name="Imagen 6" descr="Captura de pantalla de computadora&#10;&#10;El contenido generado por IA puede ser incorrecto.">
            <a:extLst>
              <a:ext uri="{FF2B5EF4-FFF2-40B4-BE49-F238E27FC236}">
                <a16:creationId xmlns:a16="http://schemas.microsoft.com/office/drawing/2014/main" id="{EC94D255-4608-D058-7ACC-7E1CDE3F6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21" y="1366012"/>
            <a:ext cx="10681879" cy="504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06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641B5-83A0-6D31-C230-D9B59C29A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8B0A76D-1C32-16C7-A225-B4AC8A55FB1A}"/>
              </a:ext>
            </a:extLst>
          </p:cNvPr>
          <p:cNvGrpSpPr/>
          <p:nvPr/>
        </p:nvGrpSpPr>
        <p:grpSpPr>
          <a:xfrm>
            <a:off x="81493" y="19544"/>
            <a:ext cx="5125445" cy="1304342"/>
            <a:chOff x="202341" y="329019"/>
            <a:chExt cx="5158464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5FB54BE-8F13-64B2-2815-A5507DFF03DD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C7803F-D042-41A8-13D8-47E95551936F}"/>
                </a:ext>
              </a:extLst>
            </p:cNvPr>
            <p:cNvSpPr txBox="1"/>
            <p:nvPr/>
          </p:nvSpPr>
          <p:spPr>
            <a:xfrm>
              <a:off x="771200" y="759121"/>
              <a:ext cx="45896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ES" dirty="0"/>
                <a:t>Edición y corrección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7459F80-E18F-D0E1-697F-73DBBD97EA26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D5A2D7-7217-FF2E-F161-001E0E71166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" y="6500757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F5CDE0E8-8C7D-A06A-5387-3DE21E9AA085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5" name="Imagen 4" descr="Una captura de pantalla de una computadora&#10;&#10;El contenido generado por IA puede ser incorrecto.">
            <a:extLst>
              <a:ext uri="{FF2B5EF4-FFF2-40B4-BE49-F238E27FC236}">
                <a16:creationId xmlns:a16="http://schemas.microsoft.com/office/drawing/2014/main" id="{4B03C3F8-A32F-0C78-2604-390415271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73" y="1242116"/>
            <a:ext cx="11037911" cy="521539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02CB162-F10E-7392-B7D3-ACEED9DFCD94}"/>
              </a:ext>
            </a:extLst>
          </p:cNvPr>
          <p:cNvSpPr/>
          <p:nvPr/>
        </p:nvSpPr>
        <p:spPr>
          <a:xfrm>
            <a:off x="10537902" y="2397512"/>
            <a:ext cx="1326996" cy="3791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457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AA2E5-EE28-6D23-F640-643F86E38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Captura de pantalla de computadora&#10;&#10;El contenido generado por IA puede ser incorrecto.">
            <a:extLst>
              <a:ext uri="{FF2B5EF4-FFF2-40B4-BE49-F238E27FC236}">
                <a16:creationId xmlns:a16="http://schemas.microsoft.com/office/drawing/2014/main" id="{9D265F04-9044-5066-4DB6-018ED04D7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6" y="1762039"/>
            <a:ext cx="12021168" cy="33339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F8FC96F-94B9-851F-0612-895AB3AA8018}"/>
              </a:ext>
            </a:extLst>
          </p:cNvPr>
          <p:cNvGrpSpPr/>
          <p:nvPr/>
        </p:nvGrpSpPr>
        <p:grpSpPr>
          <a:xfrm>
            <a:off x="81493" y="19544"/>
            <a:ext cx="5377756" cy="1314219"/>
            <a:chOff x="202341" y="329019"/>
            <a:chExt cx="5412400" cy="13142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E20A1FD-0231-CE1A-E7B5-F236A22C2EE0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03C38D-FFF3-4DB1-933C-5C7AA12B263C}"/>
                </a:ext>
              </a:extLst>
            </p:cNvPr>
            <p:cNvSpPr txBox="1"/>
            <p:nvPr/>
          </p:nvSpPr>
          <p:spPr>
            <a:xfrm>
              <a:off x="1025136" y="812241"/>
              <a:ext cx="45896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ES" dirty="0"/>
                <a:t>Borrado lógico y depuración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DBE51B3-115A-8426-69D5-A430C0B95A78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CDB7044-AE0A-B86D-C9DF-BDAD532641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" y="6500757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C170CC65-152E-FBEC-6A97-9A0F7D7AFED5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16C2165-077A-D63A-1FB4-C90EF6672BE1}"/>
              </a:ext>
            </a:extLst>
          </p:cNvPr>
          <p:cNvSpPr/>
          <p:nvPr/>
        </p:nvSpPr>
        <p:spPr>
          <a:xfrm>
            <a:off x="249862" y="3962400"/>
            <a:ext cx="508000" cy="33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7938D35-0363-63E5-BDED-0A78F2EEA0AA}"/>
              </a:ext>
            </a:extLst>
          </p:cNvPr>
          <p:cNvSpPr/>
          <p:nvPr/>
        </p:nvSpPr>
        <p:spPr>
          <a:xfrm>
            <a:off x="10003462" y="3428999"/>
            <a:ext cx="508000" cy="33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654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A0FA4-330C-B6DF-E99F-57C2567B2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A1A831-21B1-48BC-AEEE-3C572E70B371}"/>
              </a:ext>
            </a:extLst>
          </p:cNvPr>
          <p:cNvGrpSpPr/>
          <p:nvPr/>
        </p:nvGrpSpPr>
        <p:grpSpPr>
          <a:xfrm>
            <a:off x="81493" y="19544"/>
            <a:ext cx="5377756" cy="1314219"/>
            <a:chOff x="202341" y="329019"/>
            <a:chExt cx="5412400" cy="13142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BD178CD-F1AD-B7B0-4669-BDC03E69959F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1F9D5B-7606-D113-92F6-870A2583D60F}"/>
                </a:ext>
              </a:extLst>
            </p:cNvPr>
            <p:cNvSpPr txBox="1"/>
            <p:nvPr/>
          </p:nvSpPr>
          <p:spPr>
            <a:xfrm>
              <a:off x="1025136" y="812241"/>
              <a:ext cx="45896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ES" dirty="0"/>
                <a:t>Borrado lógico y depuración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3DC548F-A04F-A7D5-982B-FDE805EB8A6C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B4EB01-9B6C-35B2-3522-C15D375B36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" y="6500757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B0D8A419-525E-0CCF-4D13-967EBAB1D11A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5" name="Imagen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15D78020-A94A-B15F-D5C0-71219B35C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" y="1581055"/>
            <a:ext cx="12091021" cy="369589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9E20055-F187-A4BA-68A9-A5BF09D80399}"/>
              </a:ext>
            </a:extLst>
          </p:cNvPr>
          <p:cNvSpPr/>
          <p:nvPr/>
        </p:nvSpPr>
        <p:spPr>
          <a:xfrm>
            <a:off x="6731000" y="3517900"/>
            <a:ext cx="1117600" cy="55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9514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A1114-8EEC-9657-D413-4F8438C0B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F4366D-2A69-79FA-FC7E-DD18729C0D0D}"/>
              </a:ext>
            </a:extLst>
          </p:cNvPr>
          <p:cNvGrpSpPr/>
          <p:nvPr/>
        </p:nvGrpSpPr>
        <p:grpSpPr>
          <a:xfrm>
            <a:off x="81493" y="19544"/>
            <a:ext cx="5377756" cy="1314219"/>
            <a:chOff x="202341" y="329019"/>
            <a:chExt cx="5412400" cy="13142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5E9B529-732B-8753-64C0-7AE5947A4F8E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63D996-001E-E61A-B70E-2D82E1E1EF4C}"/>
                </a:ext>
              </a:extLst>
            </p:cNvPr>
            <p:cNvSpPr txBox="1"/>
            <p:nvPr/>
          </p:nvSpPr>
          <p:spPr>
            <a:xfrm>
              <a:off x="1025136" y="812241"/>
              <a:ext cx="45896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ES" dirty="0"/>
                <a:t>Borrado lógico y depuración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C078ABA-0A0A-38A8-BB1E-FAADEFCD5B21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343A32-777B-7EA2-FF34-A7E58A552A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" y="6500757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84F88474-E943-2F81-F0D2-ACCB8EA95F17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7" name="Imagen 6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AC003BE0-5DA0-8065-87F3-129F3FDD8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62" y="1333763"/>
            <a:ext cx="10404782" cy="47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00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1896B-1EEE-EB2D-2AB3-CA5505B3A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132EE8-4789-3C58-5F38-B355E9778538}"/>
              </a:ext>
            </a:extLst>
          </p:cNvPr>
          <p:cNvGrpSpPr/>
          <p:nvPr/>
        </p:nvGrpSpPr>
        <p:grpSpPr>
          <a:xfrm>
            <a:off x="81493" y="19544"/>
            <a:ext cx="5377756" cy="1700991"/>
            <a:chOff x="202341" y="329019"/>
            <a:chExt cx="5412400" cy="170099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F172E3-189D-6BEE-9BEB-7E47B029485B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142BF0-522A-9DDB-4662-0683AE9C17A6}"/>
                </a:ext>
              </a:extLst>
            </p:cNvPr>
            <p:cNvSpPr txBox="1"/>
            <p:nvPr/>
          </p:nvSpPr>
          <p:spPr>
            <a:xfrm>
              <a:off x="1025136" y="812241"/>
              <a:ext cx="4589605" cy="121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ct val="90000"/>
                </a:lnSpc>
                <a:spcBef>
                  <a:spcPts val="1000"/>
                </a:spcBef>
                <a:defRPr/>
              </a:pPr>
              <a:r>
                <a:rPr lang="es-ES" dirty="0"/>
                <a:t>Buenas prácticas  </a:t>
              </a:r>
            </a:p>
            <a:p>
              <a:pPr>
                <a:lnSpc>
                  <a:spcPct val="90000"/>
                </a:lnSpc>
                <a:spcBef>
                  <a:spcPts val="1000"/>
                </a:spcBef>
                <a:defRPr/>
              </a:pPr>
              <a:r>
                <a:rPr lang="es-ES" dirty="0"/>
                <a:t>Q&amp;A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79922A0-0EAB-3480-6A73-BD59FE2D6671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E96DB2F-46BE-BF96-2168-4DFB3D47F17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" y="6500757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2F289720-066F-72D4-2848-66F061A9E770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C19C85-B135-608B-54B5-438C2C48ADDC}"/>
              </a:ext>
            </a:extLst>
          </p:cNvPr>
          <p:cNvSpPr txBox="1"/>
          <p:nvPr/>
        </p:nvSpPr>
        <p:spPr>
          <a:xfrm>
            <a:off x="1320800" y="1146593"/>
            <a:ext cx="9080500" cy="480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ct val="115000"/>
              </a:lnSpc>
              <a:spcAft>
                <a:spcPts val="1000"/>
              </a:spcAft>
              <a:buNone/>
              <a:defRPr sz="2400" b="1">
                <a:solidFill>
                  <a:srgbClr val="008000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defRPr>
            </a:lvl1pPr>
          </a:lstStyle>
          <a:p>
            <a:r>
              <a:rPr lang="pt-BR" dirty="0"/>
              <a:t>✅ Checklist operativo (CLM / Memo Records 2.0)</a:t>
            </a:r>
            <a:endParaRPr lang="es-CO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872D436-946E-F8A1-4F11-C22C1C3B9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49" y="1967713"/>
            <a:ext cx="10947401" cy="3966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altLang="es-CO" sz="2400" dirty="0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🔎 Antes de cargar: validar datos maestros (CEBE/CECO/PEP/</a:t>
            </a:r>
            <a:r>
              <a:rPr lang="es-CO" altLang="es-CO" sz="2400" dirty="0" err="1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Pos</a:t>
            </a:r>
            <a:r>
              <a:rPr lang="es-CO" altLang="es-CO" sz="2400" dirty="0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. liquidez) + revisar duplicidad en Verificar posiciones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altLang="es-CO" sz="2400" dirty="0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📤 Al cargar: leer el Estado y el Log (éxito/error) y corregir el Excel si aplica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altLang="es-CO" sz="2400" dirty="0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🧾 Después: verificar en CMMRD que se visualicen bien CEBE / CECO / PEP y demás campos críticos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altLang="es-CO" sz="2400" dirty="0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♻️ Durante el mes: depurar (borrado lógico) cuando el flujo real reemplace al previsto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altLang="es-CO" sz="2400" dirty="0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🗂️ Siempre: descripción clara + soporte documental listo para auditoría</a:t>
            </a:r>
          </a:p>
        </p:txBody>
      </p:sp>
    </p:spTree>
    <p:extLst>
      <p:ext uri="{BB962C8B-B14F-4D97-AF65-F5344CB8AC3E}">
        <p14:creationId xmlns:p14="http://schemas.microsoft.com/office/powerpoint/2010/main" val="2847329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20B44-57C2-6553-13F5-E75FD9AAD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1F53E-C2E6-F418-AF8A-DA3A7A69A543}"/>
              </a:ext>
            </a:extLst>
          </p:cNvPr>
          <p:cNvGrpSpPr/>
          <p:nvPr/>
        </p:nvGrpSpPr>
        <p:grpSpPr>
          <a:xfrm>
            <a:off x="81493" y="19544"/>
            <a:ext cx="5377756" cy="1700991"/>
            <a:chOff x="202341" y="329019"/>
            <a:chExt cx="5412400" cy="170099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718C34D-8B44-D165-0553-BF484157F500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00BC22-F95A-04AC-9269-4D9B2FDCD63B}"/>
                </a:ext>
              </a:extLst>
            </p:cNvPr>
            <p:cNvSpPr txBox="1"/>
            <p:nvPr/>
          </p:nvSpPr>
          <p:spPr>
            <a:xfrm>
              <a:off x="1025136" y="812241"/>
              <a:ext cx="4589605" cy="121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ct val="90000"/>
                </a:lnSpc>
                <a:spcBef>
                  <a:spcPts val="1000"/>
                </a:spcBef>
                <a:defRPr/>
              </a:pPr>
              <a:r>
                <a:rPr lang="es-ES" dirty="0"/>
                <a:t>Buenas prácticas  </a:t>
              </a:r>
            </a:p>
            <a:p>
              <a:pPr>
                <a:lnSpc>
                  <a:spcPct val="90000"/>
                </a:lnSpc>
                <a:spcBef>
                  <a:spcPts val="1000"/>
                </a:spcBef>
                <a:defRPr/>
              </a:pPr>
              <a:r>
                <a:rPr lang="es-ES" dirty="0"/>
                <a:t>Q&amp;A</a:t>
              </a:r>
              <a:br>
                <a:rPr lang="es-CO" dirty="0"/>
              </a:br>
              <a:endParaRPr lang="es-CO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FCB5744-4237-7508-3537-89DB78D3825E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E2B75A-E1A3-AC72-F827-3BFFF8F052F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" y="6500757"/>
            <a:ext cx="1817910" cy="410964"/>
          </a:xfrm>
          <a:prstGeom prst="rect">
            <a:avLst/>
          </a:prstGeom>
        </p:spPr>
      </p:pic>
      <p:sp>
        <p:nvSpPr>
          <p:cNvPr id="2" name="TextBox 56">
            <a:extLst>
              <a:ext uri="{FF2B5EF4-FFF2-40B4-BE49-F238E27FC236}">
                <a16:creationId xmlns:a16="http://schemas.microsoft.com/office/drawing/2014/main" id="{B8AD75DB-3E2E-309F-510F-ACFDD3599236}"/>
              </a:ext>
            </a:extLst>
          </p:cNvPr>
          <p:cNvSpPr txBox="1"/>
          <p:nvPr/>
        </p:nvSpPr>
        <p:spPr>
          <a:xfrm>
            <a:off x="367373" y="178579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C2AA8F6-9E1D-BED6-600A-9418B483E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73" y="1348856"/>
            <a:ext cx="11337596" cy="5112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altLang="es-CO" sz="2400" dirty="0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🧾🔍 Trazabilidad: Registre descripciones claras y mantenga soporte documental disponible (contratos, cronogramas, aprobaciones, calendarios tributarios, etc.) para auditorías y revisiones posteriores.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altLang="es-CO" sz="2400" dirty="0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🧠✅ Calidad del dato: Evite descripciones genéricas (p. ej., “Estimado”). Use textos que permitan identificar el hecho económico y su origen.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altLang="es-CO" sz="2400" dirty="0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⏱️📅 Oportunidad: Cumpla los plazos internos de actualización definidos. Un presupuesto desactualizado induce decisiones financieras erróneas (inversiones basadas en excedentes ficticios o fondeo tardío ante déficits).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altLang="es-CO" sz="2400" dirty="0"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🤝❓ Consulta ante dudas: Si existe incertidumbre sobre la Posición de liquidez, el nivel de planificación o la acción correcta (editar vs. eliminar), consulte con Tesorería antes de realizar cambios.</a:t>
            </a:r>
          </a:p>
        </p:txBody>
      </p:sp>
    </p:spTree>
    <p:extLst>
      <p:ext uri="{BB962C8B-B14F-4D97-AF65-F5344CB8AC3E}">
        <p14:creationId xmlns:p14="http://schemas.microsoft.com/office/powerpoint/2010/main" val="9803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2CD07-7F4F-6025-C9CB-67F9DD435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A8B2E8-03E4-B133-EFCA-830686F92C92}"/>
              </a:ext>
            </a:extLst>
          </p:cNvPr>
          <p:cNvGrpSpPr/>
          <p:nvPr/>
        </p:nvGrpSpPr>
        <p:grpSpPr>
          <a:xfrm>
            <a:off x="81493" y="19544"/>
            <a:ext cx="5094618" cy="1304342"/>
            <a:chOff x="202341" y="329019"/>
            <a:chExt cx="5094618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6B8106-D2A8-6804-05DE-B6097C1F9F9B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E885ED-C83F-B598-EFB4-DEB6A7298666}"/>
                </a:ext>
              </a:extLst>
            </p:cNvPr>
            <p:cNvSpPr txBox="1"/>
            <p:nvPr/>
          </p:nvSpPr>
          <p:spPr>
            <a:xfrm>
              <a:off x="1373705" y="799097"/>
              <a:ext cx="3923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Notas técnicas importantes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CE50765-1463-8E82-134A-E0C7028D7064}"/>
                </a:ext>
              </a:extLst>
            </p:cNvPr>
            <p:cNvGrpSpPr/>
            <p:nvPr/>
          </p:nvGrpSpPr>
          <p:grpSpPr>
            <a:xfrm>
              <a:off x="202341" y="329019"/>
              <a:ext cx="1361452" cy="1304342"/>
              <a:chOff x="3769102" y="419226"/>
              <a:chExt cx="1361452" cy="130434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48DFF6D-A695-16D4-4A0A-60C44DA76571}"/>
                  </a:ext>
                </a:extLst>
              </p:cNvPr>
              <p:cNvSpPr/>
              <p:nvPr/>
            </p:nvSpPr>
            <p:spPr>
              <a:xfrm>
                <a:off x="3769102" y="419226"/>
                <a:ext cx="1361452" cy="1304342"/>
              </a:xfrm>
              <a:prstGeom prst="ellipse">
                <a:avLst/>
              </a:prstGeom>
              <a:solidFill>
                <a:srgbClr val="007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Graphic 32" descr="Checkbox Checked with solid fill">
                <a:extLst>
                  <a:ext uri="{FF2B5EF4-FFF2-40B4-BE49-F238E27FC236}">
                    <a16:creationId xmlns:a16="http://schemas.microsoft.com/office/drawing/2014/main" id="{48796C72-4276-9784-3577-41FBC3929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41322" y="457326"/>
                <a:ext cx="1217012" cy="1217012"/>
              </a:xfrm>
              <a:prstGeom prst="rect">
                <a:avLst/>
              </a:prstGeom>
            </p:spPr>
          </p:pic>
        </p:grpSp>
      </p:grpSp>
      <p:pic>
        <p:nvPicPr>
          <p:cNvPr id="2" name="Graphic 3" descr="Brain in head outline">
            <a:extLst>
              <a:ext uri="{FF2B5EF4-FFF2-40B4-BE49-F238E27FC236}">
                <a16:creationId xmlns:a16="http://schemas.microsoft.com/office/drawing/2014/main" id="{20F6B6FC-3741-4BC1-0BCF-6988363D1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5116" y="1164657"/>
            <a:ext cx="3910263" cy="39102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DB62F24-BB7B-E3A6-2BE8-3F2F7895B927}"/>
              </a:ext>
            </a:extLst>
          </p:cNvPr>
          <p:cNvSpPr txBox="1"/>
          <p:nvPr/>
        </p:nvSpPr>
        <p:spPr>
          <a:xfrm>
            <a:off x="832104" y="5074920"/>
            <a:ext cx="10899648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dirty="0">
                <a:solidFill>
                  <a:srgbClr val="7DD227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DUDAS, PREGUNTAS, SUGERENCIAS</a:t>
            </a:r>
            <a:endParaRPr lang="es-CO" sz="4800" dirty="0">
              <a:solidFill>
                <a:srgbClr val="7DD227"/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4328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F5A83-FBF7-F1B5-FC5F-A5D043087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F3E38AB-083D-F3F2-7B77-C6B40869E6B9}"/>
              </a:ext>
            </a:extLst>
          </p:cNvPr>
          <p:cNvGrpSpPr/>
          <p:nvPr/>
        </p:nvGrpSpPr>
        <p:grpSpPr>
          <a:xfrm>
            <a:off x="81493" y="19544"/>
            <a:ext cx="5094618" cy="1304342"/>
            <a:chOff x="202341" y="329019"/>
            <a:chExt cx="5094618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6DAC8A2-DB2B-7871-AF3E-5851C34A69F7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FDD0E3-B38E-E1E0-42F6-515D7441E833}"/>
                </a:ext>
              </a:extLst>
            </p:cNvPr>
            <p:cNvSpPr txBox="1"/>
            <p:nvPr/>
          </p:nvSpPr>
          <p:spPr>
            <a:xfrm>
              <a:off x="1373705" y="799097"/>
              <a:ext cx="3923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Notas técnicas importantes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727EC67-123D-2F81-AF54-E9E3B5F61719}"/>
                </a:ext>
              </a:extLst>
            </p:cNvPr>
            <p:cNvGrpSpPr/>
            <p:nvPr/>
          </p:nvGrpSpPr>
          <p:grpSpPr>
            <a:xfrm>
              <a:off x="202341" y="329019"/>
              <a:ext cx="1361452" cy="1304342"/>
              <a:chOff x="3769102" y="419226"/>
              <a:chExt cx="1361452" cy="130434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D505619-244B-19AF-9714-BFBA6B42FA18}"/>
                  </a:ext>
                </a:extLst>
              </p:cNvPr>
              <p:cNvSpPr/>
              <p:nvPr/>
            </p:nvSpPr>
            <p:spPr>
              <a:xfrm>
                <a:off x="3769102" y="419226"/>
                <a:ext cx="1361452" cy="1304342"/>
              </a:xfrm>
              <a:prstGeom prst="ellipse">
                <a:avLst/>
              </a:prstGeom>
              <a:solidFill>
                <a:srgbClr val="007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Graphic 32" descr="Checkbox Checked with solid fill">
                <a:extLst>
                  <a:ext uri="{FF2B5EF4-FFF2-40B4-BE49-F238E27FC236}">
                    <a16:creationId xmlns:a16="http://schemas.microsoft.com/office/drawing/2014/main" id="{2D82DD98-9FDA-866B-0FA8-90A54B0A9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41322" y="457326"/>
                <a:ext cx="1217012" cy="12170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06291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472E51-2881-6C97-A174-EF36763A2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140250-C83D-77A5-784D-324C841126B2}"/>
              </a:ext>
            </a:extLst>
          </p:cNvPr>
          <p:cNvSpPr/>
          <p:nvPr/>
        </p:nvSpPr>
        <p:spPr>
          <a:xfrm>
            <a:off x="1072970" y="708410"/>
            <a:ext cx="4081735" cy="643827"/>
          </a:xfrm>
          <a:prstGeom prst="roundRect">
            <a:avLst>
              <a:gd name="adj" fmla="val 50000"/>
            </a:avLst>
          </a:prstGeom>
          <a:solidFill>
            <a:srgbClr val="7A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903EF-B772-D0FD-A818-EE048075D8B4}"/>
              </a:ext>
            </a:extLst>
          </p:cNvPr>
          <p:cNvSpPr txBox="1"/>
          <p:nvPr/>
        </p:nvSpPr>
        <p:spPr>
          <a:xfrm>
            <a:off x="1611627" y="768713"/>
            <a:ext cx="3923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800" dirty="0">
                <a:solidFill>
                  <a:schemeClr val="bg1"/>
                </a:solidFill>
              </a:rPr>
              <a:t>¿Qué es CLM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0CF993A-8F27-199D-F653-7A36FDAEF1A5}"/>
              </a:ext>
            </a:extLst>
          </p:cNvPr>
          <p:cNvSpPr/>
          <p:nvPr/>
        </p:nvSpPr>
        <p:spPr>
          <a:xfrm>
            <a:off x="35213" y="378152"/>
            <a:ext cx="1361452" cy="1304342"/>
          </a:xfrm>
          <a:prstGeom prst="ellipse">
            <a:avLst/>
          </a:prstGeom>
          <a:solidFill>
            <a:srgbClr val="007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9FC0BE-7DA2-3E0B-CA61-AE199E54F3F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20379" y="5984099"/>
            <a:ext cx="12232758" cy="721501"/>
            <a:chOff x="-20379" y="5984099"/>
            <a:chExt cx="12232758" cy="72150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4FF4EA0-DFAB-0045-5E47-B637CBCED6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20379" y="5984099"/>
              <a:ext cx="12232758" cy="721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CB7ABDA-B3C8-AEA6-AD7D-3F6D1081805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6607" y="6158349"/>
              <a:ext cx="1891079" cy="410964"/>
              <a:chOff x="116985" y="6288030"/>
              <a:chExt cx="2154127" cy="468129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D8E8D1A-DEF6-F566-1069-D21C4FDC547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2271112" y="6317351"/>
                <a:ext cx="0" cy="377238"/>
              </a:xfrm>
              <a:prstGeom prst="line">
                <a:avLst/>
              </a:prstGeom>
              <a:ln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21D548B9-1C1E-7FC5-B352-4F85181D4A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985" y="6288030"/>
                <a:ext cx="2070780" cy="468129"/>
              </a:xfrm>
              <a:prstGeom prst="rect">
                <a:avLst/>
              </a:prstGeom>
            </p:spPr>
          </p:pic>
        </p:grpSp>
      </p:grpSp>
      <p:pic>
        <p:nvPicPr>
          <p:cNvPr id="14" name="Imagen 1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986A8BDF-660C-D543-D9BD-81A222DDC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08" y="1635770"/>
            <a:ext cx="10186679" cy="5119060"/>
          </a:xfrm>
          <a:prstGeom prst="rect">
            <a:avLst/>
          </a:prstGeom>
          <a:noFill/>
        </p:spPr>
      </p:pic>
      <p:sp>
        <p:nvSpPr>
          <p:cNvPr id="20" name="TextBox 56">
            <a:extLst>
              <a:ext uri="{FF2B5EF4-FFF2-40B4-BE49-F238E27FC236}">
                <a16:creationId xmlns:a16="http://schemas.microsoft.com/office/drawing/2014/main" id="{2238F411-0D65-BBA1-41F3-4991CFB57D7D}"/>
              </a:ext>
            </a:extLst>
          </p:cNvPr>
          <p:cNvSpPr txBox="1"/>
          <p:nvPr/>
        </p:nvSpPr>
        <p:spPr>
          <a:xfrm>
            <a:off x="326143" y="578856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14639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02834EED-402B-5CBD-7FEF-87F67CFD14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81E32C9-EEAE-FF43-1742-B04C1F797CA9}"/>
              </a:ext>
            </a:extLst>
          </p:cNvPr>
          <p:cNvSpPr txBox="1">
            <a:spLocks/>
          </p:cNvSpPr>
          <p:nvPr/>
        </p:nvSpPr>
        <p:spPr>
          <a:xfrm>
            <a:off x="7052435" y="6092554"/>
            <a:ext cx="4726526" cy="4212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500" i="1" dirty="0">
                <a:solidFill>
                  <a:schemeClr val="bg1"/>
                </a:solidFill>
                <a:latin typeface="+mn-lt"/>
              </a:rPr>
              <a:t>- Juntos lo hacemos posible -</a:t>
            </a:r>
            <a:endParaRPr kumimoji="0" lang="en-US" sz="25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966786E-AFD2-6526-E342-F98E80E92A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1861" y="6120368"/>
            <a:ext cx="1177021" cy="76784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E25FCD9-5E4E-5045-2D5F-3C4D2E2E4A56}"/>
              </a:ext>
            </a:extLst>
          </p:cNvPr>
          <p:cNvSpPr txBox="1">
            <a:spLocks/>
          </p:cNvSpPr>
          <p:nvPr/>
        </p:nvSpPr>
        <p:spPr>
          <a:xfrm>
            <a:off x="764400" y="1030497"/>
            <a:ext cx="5057948" cy="486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Proyecto SAPHIRO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8FD32CF-84D6-B2A6-9B90-6EFE50B1B936}"/>
              </a:ext>
            </a:extLst>
          </p:cNvPr>
          <p:cNvSpPr txBox="1">
            <a:spLocks/>
          </p:cNvSpPr>
          <p:nvPr/>
        </p:nvSpPr>
        <p:spPr>
          <a:xfrm>
            <a:off x="677315" y="384298"/>
            <a:ext cx="5057948" cy="6820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¡Gracias!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3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D928-2340-CC07-31EF-3DFA1CAF5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F8607BD-539A-706D-32CD-1DC8743CB5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20379" y="5984099"/>
            <a:ext cx="12232758" cy="721501"/>
            <a:chOff x="-20379" y="5984099"/>
            <a:chExt cx="12232758" cy="72150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362CE07-A545-ACBB-0CE3-151C70B77A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20379" y="5984099"/>
              <a:ext cx="12232758" cy="721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463EE9A-8975-0348-503A-2B8D9304592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6607" y="6158349"/>
              <a:ext cx="1891079" cy="410964"/>
              <a:chOff x="116985" y="6288030"/>
              <a:chExt cx="2154127" cy="468129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0A467EC-AAB2-6756-06AD-269829C9D54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2271112" y="6317351"/>
                <a:ext cx="0" cy="377238"/>
              </a:xfrm>
              <a:prstGeom prst="line">
                <a:avLst/>
              </a:prstGeom>
              <a:ln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E01E83A8-55FE-0D62-5786-A4DD2E29F8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985" y="6288030"/>
                <a:ext cx="2070780" cy="468129"/>
              </a:xfrm>
              <a:prstGeom prst="rect">
                <a:avLst/>
              </a:prstGeom>
            </p:spPr>
          </p:pic>
        </p:grpSp>
      </p:grpSp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D0E12F57-3836-CFF7-A417-AF38F5B4D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26" y="1412540"/>
            <a:ext cx="8116957" cy="5411305"/>
          </a:xfrm>
          <a:prstGeom prst="rect">
            <a:avLst/>
          </a:prstGeom>
        </p:spPr>
      </p:pic>
      <p:grpSp>
        <p:nvGrpSpPr>
          <p:cNvPr id="9" name="Group 3">
            <a:extLst>
              <a:ext uri="{FF2B5EF4-FFF2-40B4-BE49-F238E27FC236}">
                <a16:creationId xmlns:a16="http://schemas.microsoft.com/office/drawing/2014/main" id="{86766651-CBC7-9A08-2447-D554F9D9F05C}"/>
              </a:ext>
            </a:extLst>
          </p:cNvPr>
          <p:cNvGrpSpPr/>
          <p:nvPr/>
        </p:nvGrpSpPr>
        <p:grpSpPr>
          <a:xfrm>
            <a:off x="96607" y="108198"/>
            <a:ext cx="5284706" cy="1304342"/>
            <a:chOff x="202341" y="329019"/>
            <a:chExt cx="5284706" cy="1304342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9B438BCD-7BDD-DD6C-D472-6C951193B22D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623FB75-75F5-FB34-0100-7CD216F0E93D}"/>
                </a:ext>
              </a:extLst>
            </p:cNvPr>
            <p:cNvSpPr txBox="1"/>
            <p:nvPr/>
          </p:nvSpPr>
          <p:spPr>
            <a:xfrm>
              <a:off x="1563793" y="747397"/>
              <a:ext cx="3923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CO" sz="2800" dirty="0">
                  <a:solidFill>
                    <a:schemeClr val="bg1"/>
                  </a:solidFill>
                </a:rPr>
                <a:t>Niveles de certeza</a:t>
              </a:r>
            </a:p>
          </p:txBody>
        </p:sp>
        <p:grpSp>
          <p:nvGrpSpPr>
            <p:cNvPr id="15" name="Group 44">
              <a:extLst>
                <a:ext uri="{FF2B5EF4-FFF2-40B4-BE49-F238E27FC236}">
                  <a16:creationId xmlns:a16="http://schemas.microsoft.com/office/drawing/2014/main" id="{026B6663-D859-2D4F-41B4-7E520AB31655}"/>
                </a:ext>
              </a:extLst>
            </p:cNvPr>
            <p:cNvGrpSpPr/>
            <p:nvPr/>
          </p:nvGrpSpPr>
          <p:grpSpPr>
            <a:xfrm>
              <a:off x="202341" y="329019"/>
              <a:ext cx="1361452" cy="1304342"/>
              <a:chOff x="3769102" y="419226"/>
              <a:chExt cx="1361452" cy="1304342"/>
            </a:xfrm>
          </p:grpSpPr>
          <p:sp>
            <p:nvSpPr>
              <p:cNvPr id="16" name="Oval 33">
                <a:extLst>
                  <a:ext uri="{FF2B5EF4-FFF2-40B4-BE49-F238E27FC236}">
                    <a16:creationId xmlns:a16="http://schemas.microsoft.com/office/drawing/2014/main" id="{57AB6ADD-C0F2-2846-7012-B06955C7A4AC}"/>
                  </a:ext>
                </a:extLst>
              </p:cNvPr>
              <p:cNvSpPr/>
              <p:nvPr/>
            </p:nvSpPr>
            <p:spPr>
              <a:xfrm>
                <a:off x="3769102" y="419226"/>
                <a:ext cx="1361452" cy="1304342"/>
              </a:xfrm>
              <a:prstGeom prst="ellipse">
                <a:avLst/>
              </a:prstGeom>
              <a:solidFill>
                <a:srgbClr val="007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Graphic 32" descr="Checkbox Checked with solid fill">
                <a:extLst>
                  <a:ext uri="{FF2B5EF4-FFF2-40B4-BE49-F238E27FC236}">
                    <a16:creationId xmlns:a16="http://schemas.microsoft.com/office/drawing/2014/main" id="{3209F903-F86A-005C-12AD-509C14DCF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841322" y="457326"/>
                <a:ext cx="1217012" cy="12170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07818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87DA3-E231-9678-579A-A4F649FFC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D5EF9-90EF-8655-D5E3-BC2687CA26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20379" y="5984099"/>
            <a:ext cx="12232758" cy="721501"/>
            <a:chOff x="-20379" y="5984099"/>
            <a:chExt cx="12232758" cy="72150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F8AD375-0158-D87F-3939-A0519D41CC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20379" y="5984099"/>
              <a:ext cx="12232758" cy="721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4E5AA15-B53E-4707-59DD-A414AAA1ECC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6607" y="6158349"/>
              <a:ext cx="1891079" cy="410964"/>
              <a:chOff x="116985" y="6288030"/>
              <a:chExt cx="2154127" cy="468129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4A61F0C-4306-6117-78B1-E2BCD761852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2271112" y="6317351"/>
                <a:ext cx="0" cy="377238"/>
              </a:xfrm>
              <a:prstGeom prst="line">
                <a:avLst/>
              </a:prstGeom>
              <a:ln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E2AC7E57-05DA-E427-1DA2-26B345D3FF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985" y="6288030"/>
                <a:ext cx="2070780" cy="468129"/>
              </a:xfrm>
              <a:prstGeom prst="rect">
                <a:avLst/>
              </a:prstGeom>
            </p:spPr>
          </p:pic>
        </p:grp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CE494F10-A090-7123-0F5C-F5B0D78A6BC3}"/>
              </a:ext>
            </a:extLst>
          </p:cNvPr>
          <p:cNvGrpSpPr/>
          <p:nvPr/>
        </p:nvGrpSpPr>
        <p:grpSpPr>
          <a:xfrm>
            <a:off x="96607" y="108198"/>
            <a:ext cx="5284706" cy="1304342"/>
            <a:chOff x="202341" y="329019"/>
            <a:chExt cx="5284706" cy="1304342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CAC350F2-0743-8BF6-3727-1019C95D7668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3F0779C2-F090-0100-A128-2358D0795932}"/>
                </a:ext>
              </a:extLst>
            </p:cNvPr>
            <p:cNvSpPr txBox="1"/>
            <p:nvPr/>
          </p:nvSpPr>
          <p:spPr>
            <a:xfrm>
              <a:off x="1563793" y="747397"/>
              <a:ext cx="3923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CO" sz="2800" dirty="0">
                  <a:solidFill>
                    <a:schemeClr val="bg1"/>
                  </a:solidFill>
                </a:rPr>
                <a:t>Niveles de certeza</a:t>
              </a:r>
            </a:p>
          </p:txBody>
        </p:sp>
        <p:grpSp>
          <p:nvGrpSpPr>
            <p:cNvPr id="15" name="Group 44">
              <a:extLst>
                <a:ext uri="{FF2B5EF4-FFF2-40B4-BE49-F238E27FC236}">
                  <a16:creationId xmlns:a16="http://schemas.microsoft.com/office/drawing/2014/main" id="{6A34B6D7-F147-9EF0-A32F-8F0C49A63407}"/>
                </a:ext>
              </a:extLst>
            </p:cNvPr>
            <p:cNvGrpSpPr/>
            <p:nvPr/>
          </p:nvGrpSpPr>
          <p:grpSpPr>
            <a:xfrm>
              <a:off x="202341" y="329019"/>
              <a:ext cx="1361452" cy="1304342"/>
              <a:chOff x="3769102" y="419226"/>
              <a:chExt cx="1361452" cy="1304342"/>
            </a:xfrm>
          </p:grpSpPr>
          <p:sp>
            <p:nvSpPr>
              <p:cNvPr id="16" name="Oval 33">
                <a:extLst>
                  <a:ext uri="{FF2B5EF4-FFF2-40B4-BE49-F238E27FC236}">
                    <a16:creationId xmlns:a16="http://schemas.microsoft.com/office/drawing/2014/main" id="{BA6DD6B5-A1C0-6265-FDEC-5F62A3B634E3}"/>
                  </a:ext>
                </a:extLst>
              </p:cNvPr>
              <p:cNvSpPr/>
              <p:nvPr/>
            </p:nvSpPr>
            <p:spPr>
              <a:xfrm>
                <a:off x="3769102" y="419226"/>
                <a:ext cx="1361452" cy="1304342"/>
              </a:xfrm>
              <a:prstGeom prst="ellipse">
                <a:avLst/>
              </a:prstGeom>
              <a:solidFill>
                <a:srgbClr val="007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Graphic 32" descr="Checkbox Checked with solid fill">
                <a:extLst>
                  <a:ext uri="{FF2B5EF4-FFF2-40B4-BE49-F238E27FC236}">
                    <a16:creationId xmlns:a16="http://schemas.microsoft.com/office/drawing/2014/main" id="{C82CE722-840F-8605-E2C9-FAD1F9E66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841322" y="457326"/>
                <a:ext cx="1217012" cy="1217012"/>
              </a:xfrm>
              <a:prstGeom prst="rect">
                <a:avLst/>
              </a:prstGeom>
            </p:spPr>
          </p:pic>
        </p:grpSp>
      </p:grpSp>
      <p:pic>
        <p:nvPicPr>
          <p:cNvPr id="7" name="Imagen 6" descr="Diagrama&#10;&#10;El contenido generado por IA puede ser incorrecto.">
            <a:extLst>
              <a:ext uri="{FF2B5EF4-FFF2-40B4-BE49-F238E27FC236}">
                <a16:creationId xmlns:a16="http://schemas.microsoft.com/office/drawing/2014/main" id="{49C271C8-63FD-E0F9-B429-77202A7CB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95" y="1129007"/>
            <a:ext cx="8129489" cy="54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014F6-E7F7-18C0-E460-0D635C067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205888-5C74-D426-A397-67460710691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20379" y="5984099"/>
            <a:ext cx="12232758" cy="721501"/>
            <a:chOff x="-20379" y="5984099"/>
            <a:chExt cx="12232758" cy="72150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821F9BB-175F-9093-8A0F-C33E2ADBAA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20379" y="5984099"/>
              <a:ext cx="12232758" cy="721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8B18826-168B-5A13-50F2-5B41CF767E2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6607" y="6158349"/>
              <a:ext cx="1891079" cy="410964"/>
              <a:chOff x="116985" y="6288030"/>
              <a:chExt cx="2154127" cy="468129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55EA960-07BC-F452-F2CF-A5260A4C399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2271112" y="6317351"/>
                <a:ext cx="0" cy="377238"/>
              </a:xfrm>
              <a:prstGeom prst="line">
                <a:avLst/>
              </a:prstGeom>
              <a:ln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F87DF0B-3BC1-1016-9814-D1AD5B01D8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985" y="6288030"/>
                <a:ext cx="2070780" cy="468129"/>
              </a:xfrm>
              <a:prstGeom prst="rect">
                <a:avLst/>
              </a:prstGeom>
            </p:spPr>
          </p:pic>
        </p:grp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CBFD3D94-5A8B-BA83-3D10-9711A1A9F540}"/>
              </a:ext>
            </a:extLst>
          </p:cNvPr>
          <p:cNvGrpSpPr/>
          <p:nvPr/>
        </p:nvGrpSpPr>
        <p:grpSpPr>
          <a:xfrm>
            <a:off x="96607" y="108198"/>
            <a:ext cx="5284706" cy="1304342"/>
            <a:chOff x="202341" y="329019"/>
            <a:chExt cx="5284706" cy="1304342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F28ED5F9-A51F-8480-B924-227D1E36C380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E17EDC0B-BB62-89E5-0B7E-337E8BF0C41E}"/>
                </a:ext>
              </a:extLst>
            </p:cNvPr>
            <p:cNvSpPr txBox="1"/>
            <p:nvPr/>
          </p:nvSpPr>
          <p:spPr>
            <a:xfrm>
              <a:off x="1563793" y="747397"/>
              <a:ext cx="3923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CO" sz="2800" dirty="0">
                  <a:solidFill>
                    <a:schemeClr val="bg1"/>
                  </a:solidFill>
                </a:rPr>
                <a:t>Niveles de certeza</a:t>
              </a:r>
            </a:p>
          </p:txBody>
        </p:sp>
        <p:grpSp>
          <p:nvGrpSpPr>
            <p:cNvPr id="15" name="Group 44">
              <a:extLst>
                <a:ext uri="{FF2B5EF4-FFF2-40B4-BE49-F238E27FC236}">
                  <a16:creationId xmlns:a16="http://schemas.microsoft.com/office/drawing/2014/main" id="{7550FA30-C463-67CC-FC19-9C14D7456C45}"/>
                </a:ext>
              </a:extLst>
            </p:cNvPr>
            <p:cNvGrpSpPr/>
            <p:nvPr/>
          </p:nvGrpSpPr>
          <p:grpSpPr>
            <a:xfrm>
              <a:off x="202341" y="329019"/>
              <a:ext cx="1361452" cy="1304342"/>
              <a:chOff x="3769102" y="419226"/>
              <a:chExt cx="1361452" cy="1304342"/>
            </a:xfrm>
          </p:grpSpPr>
          <p:sp>
            <p:nvSpPr>
              <p:cNvPr id="16" name="Oval 33">
                <a:extLst>
                  <a:ext uri="{FF2B5EF4-FFF2-40B4-BE49-F238E27FC236}">
                    <a16:creationId xmlns:a16="http://schemas.microsoft.com/office/drawing/2014/main" id="{FA3D5AD4-4522-3454-80DF-402F0B500008}"/>
                  </a:ext>
                </a:extLst>
              </p:cNvPr>
              <p:cNvSpPr/>
              <p:nvPr/>
            </p:nvSpPr>
            <p:spPr>
              <a:xfrm>
                <a:off x="3769102" y="419226"/>
                <a:ext cx="1361452" cy="1304342"/>
              </a:xfrm>
              <a:prstGeom prst="ellipse">
                <a:avLst/>
              </a:prstGeom>
              <a:solidFill>
                <a:srgbClr val="007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Graphic 32" descr="Checkbox Checked with solid fill">
                <a:extLst>
                  <a:ext uri="{FF2B5EF4-FFF2-40B4-BE49-F238E27FC236}">
                    <a16:creationId xmlns:a16="http://schemas.microsoft.com/office/drawing/2014/main" id="{1EB1FF94-9632-F6B8-DFFA-F80892753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841322" y="457326"/>
                <a:ext cx="1217012" cy="1217012"/>
              </a:xfrm>
              <a:prstGeom prst="rect">
                <a:avLst/>
              </a:prstGeom>
            </p:spPr>
          </p:pic>
        </p:grpSp>
      </p:grpSp>
      <p:pic>
        <p:nvPicPr>
          <p:cNvPr id="7" name="Imagen 6" descr="Imagen que contiene Escala de tiempo&#10;&#10;El contenido generado por IA puede ser incorrecto.">
            <a:extLst>
              <a:ext uri="{FF2B5EF4-FFF2-40B4-BE49-F238E27FC236}">
                <a16:creationId xmlns:a16="http://schemas.microsoft.com/office/drawing/2014/main" id="{3BB3B2E9-E8D5-4B6B-2AE0-37AFE5E76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16" y="1181458"/>
            <a:ext cx="10000590" cy="567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8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BEB56-FEAA-D7B9-F395-096BE8411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6BC7D9F-846B-CACB-B583-A7DA015699D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20379" y="5984099"/>
            <a:ext cx="12232758" cy="721501"/>
            <a:chOff x="-20379" y="5984099"/>
            <a:chExt cx="12232758" cy="72150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5029AF8-3252-2029-DFD7-05EA6D1E6B8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20379" y="5984099"/>
              <a:ext cx="12232758" cy="721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E8C196C-C733-7DCA-1407-EC7B3D3802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6607" y="6158349"/>
              <a:ext cx="1891079" cy="410964"/>
              <a:chOff x="116985" y="6288030"/>
              <a:chExt cx="2154127" cy="468129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BB1F685-49CC-73B0-03B4-E8EE1AAD1CC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2271112" y="6317351"/>
                <a:ext cx="0" cy="377238"/>
              </a:xfrm>
              <a:prstGeom prst="line">
                <a:avLst/>
              </a:prstGeom>
              <a:ln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104606B-93F5-2AAA-9B0F-974A0A8A73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985" y="6288030"/>
                <a:ext cx="2070780" cy="468129"/>
              </a:xfrm>
              <a:prstGeom prst="rect">
                <a:avLst/>
              </a:prstGeom>
            </p:spPr>
          </p:pic>
        </p:grp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91288E2D-C794-379A-EED9-C42D1A7B5368}"/>
              </a:ext>
            </a:extLst>
          </p:cNvPr>
          <p:cNvGrpSpPr/>
          <p:nvPr/>
        </p:nvGrpSpPr>
        <p:grpSpPr>
          <a:xfrm>
            <a:off x="96607" y="108198"/>
            <a:ext cx="5284706" cy="1304342"/>
            <a:chOff x="202341" y="329019"/>
            <a:chExt cx="5284706" cy="1304342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9667FD4B-A4F6-58C2-FC28-E7C5E419524F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138D6154-C6C9-F21B-C5E6-870B88378AE0}"/>
                </a:ext>
              </a:extLst>
            </p:cNvPr>
            <p:cNvSpPr txBox="1"/>
            <p:nvPr/>
          </p:nvSpPr>
          <p:spPr>
            <a:xfrm>
              <a:off x="1563793" y="747397"/>
              <a:ext cx="3923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CO" sz="2800" dirty="0">
                  <a:solidFill>
                    <a:schemeClr val="bg1"/>
                  </a:solidFill>
                </a:rPr>
                <a:t>Niveles de certeza</a:t>
              </a:r>
            </a:p>
          </p:txBody>
        </p:sp>
        <p:grpSp>
          <p:nvGrpSpPr>
            <p:cNvPr id="15" name="Group 44">
              <a:extLst>
                <a:ext uri="{FF2B5EF4-FFF2-40B4-BE49-F238E27FC236}">
                  <a16:creationId xmlns:a16="http://schemas.microsoft.com/office/drawing/2014/main" id="{CC1F2A3B-D4C9-8AC7-2798-99396AB85F56}"/>
                </a:ext>
              </a:extLst>
            </p:cNvPr>
            <p:cNvGrpSpPr/>
            <p:nvPr/>
          </p:nvGrpSpPr>
          <p:grpSpPr>
            <a:xfrm>
              <a:off x="202341" y="329019"/>
              <a:ext cx="1361452" cy="1304342"/>
              <a:chOff x="3769102" y="419226"/>
              <a:chExt cx="1361452" cy="1304342"/>
            </a:xfrm>
          </p:grpSpPr>
          <p:sp>
            <p:nvSpPr>
              <p:cNvPr id="16" name="Oval 33">
                <a:extLst>
                  <a:ext uri="{FF2B5EF4-FFF2-40B4-BE49-F238E27FC236}">
                    <a16:creationId xmlns:a16="http://schemas.microsoft.com/office/drawing/2014/main" id="{8AF8AE92-180C-CCC1-D47C-9E9616AB29D6}"/>
                  </a:ext>
                </a:extLst>
              </p:cNvPr>
              <p:cNvSpPr/>
              <p:nvPr/>
            </p:nvSpPr>
            <p:spPr>
              <a:xfrm>
                <a:off x="3769102" y="419226"/>
                <a:ext cx="1361452" cy="1304342"/>
              </a:xfrm>
              <a:prstGeom prst="ellipse">
                <a:avLst/>
              </a:prstGeom>
              <a:solidFill>
                <a:srgbClr val="007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Graphic 32" descr="Checkbox Checked with solid fill">
                <a:extLst>
                  <a:ext uri="{FF2B5EF4-FFF2-40B4-BE49-F238E27FC236}">
                    <a16:creationId xmlns:a16="http://schemas.microsoft.com/office/drawing/2014/main" id="{7D5633A8-9E98-4FD0-857F-D91E034EF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841322" y="457326"/>
                <a:ext cx="1217012" cy="1217012"/>
              </a:xfrm>
              <a:prstGeom prst="rect">
                <a:avLst/>
              </a:prstGeom>
            </p:spPr>
          </p:pic>
        </p:grpSp>
      </p:grpSp>
      <p:pic>
        <p:nvPicPr>
          <p:cNvPr id="5" name="Imagen 4" descr="Una captura de pantalla de una red social&#10;&#10;El contenido generado por IA puede ser incorrecto.">
            <a:extLst>
              <a:ext uri="{FF2B5EF4-FFF2-40B4-BE49-F238E27FC236}">
                <a16:creationId xmlns:a16="http://schemas.microsoft.com/office/drawing/2014/main" id="{60FCA165-3691-9DA3-827F-52CDC544D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839" y="1303257"/>
            <a:ext cx="10637334" cy="49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4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F0D20-D723-F197-FF30-B4BC85C79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4A2EEC-2447-B9FD-765F-14FB20E673EF}"/>
              </a:ext>
            </a:extLst>
          </p:cNvPr>
          <p:cNvGrpSpPr/>
          <p:nvPr/>
        </p:nvGrpSpPr>
        <p:grpSpPr>
          <a:xfrm>
            <a:off x="212075" y="342738"/>
            <a:ext cx="5284706" cy="1304342"/>
            <a:chOff x="202341" y="329019"/>
            <a:chExt cx="5284706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3A0D9C-FA65-39FF-53AE-41B05CDF2734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88F29F-89F0-5063-ABA0-A5FCBC9C438D}"/>
                </a:ext>
              </a:extLst>
            </p:cNvPr>
            <p:cNvSpPr txBox="1"/>
            <p:nvPr/>
          </p:nvSpPr>
          <p:spPr>
            <a:xfrm>
              <a:off x="1563793" y="747397"/>
              <a:ext cx="3923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" sz="2800" dirty="0"/>
                <a:t>Acceso, Fiori y Apps</a:t>
              </a:r>
              <a:endParaRPr lang="es-CO" sz="2800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A8A4C8A-E0A1-70BE-1755-279CCF82B0D7}"/>
                </a:ext>
              </a:extLst>
            </p:cNvPr>
            <p:cNvSpPr/>
            <p:nvPr/>
          </p:nvSpPr>
          <p:spPr>
            <a:xfrm>
              <a:off x="202341" y="329019"/>
              <a:ext cx="1361452" cy="1304342"/>
            </a:xfrm>
            <a:prstGeom prst="ellipse">
              <a:avLst/>
            </a:prstGeom>
            <a:solidFill>
              <a:srgbClr val="007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4EC18FE-FBC3-1F38-6AFA-2A894FEB7E9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6607" y="6158349"/>
            <a:ext cx="1891079" cy="410964"/>
            <a:chOff x="116985" y="6288030"/>
            <a:chExt cx="2154127" cy="46812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20FCB7-9EB2-EA7A-4CC4-CEB9690A68D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2271112" y="6317351"/>
              <a:ext cx="0" cy="377238"/>
            </a:xfrm>
            <a:prstGeom prst="line">
              <a:avLst/>
            </a:prstGeom>
            <a:ln>
              <a:solidFill>
                <a:schemeClr val="accent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D15C891-D8F4-0E4A-52E5-334957CEE64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85" y="6288030"/>
              <a:ext cx="2070780" cy="468129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74809BA9-849D-0C49-F176-51DDA3A33348}"/>
              </a:ext>
            </a:extLst>
          </p:cNvPr>
          <p:cNvSpPr txBox="1"/>
          <p:nvPr/>
        </p:nvSpPr>
        <p:spPr>
          <a:xfrm>
            <a:off x="1501306" y="2182078"/>
            <a:ext cx="10474793" cy="837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ZCCLM-PLANIF_PRESUPEFEC: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 Rol de planificación de presupuesto de efectivo. </a:t>
            </a:r>
            <a:endParaRPr lang="es-CO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1800" b="1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ZCCLM-OPERA_PRESUPEFEC:</a:t>
            </a:r>
            <a:r>
              <a:rPr lang="es-CO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 Rol para operaciones de presupuesto de efectivo.</a:t>
            </a:r>
            <a:endParaRPr lang="es-CO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7A4670-0118-5E45-6E40-7EEEAAAC96E9}"/>
              </a:ext>
            </a:extLst>
          </p:cNvPr>
          <p:cNvSpPr txBox="1"/>
          <p:nvPr/>
        </p:nvSpPr>
        <p:spPr>
          <a:xfrm>
            <a:off x="1501307" y="1669736"/>
            <a:ext cx="4081735" cy="48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2400" b="1" dirty="0">
                <a:solidFill>
                  <a:srgbClr val="008000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Puestos de trabajo</a:t>
            </a:r>
            <a:endParaRPr lang="es-CO" sz="2000" dirty="0">
              <a:solidFill>
                <a:srgbClr val="008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3650835F-34C2-BACA-1842-FAB5447B0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724" y="3165193"/>
            <a:ext cx="3157076" cy="3018897"/>
          </a:xfrm>
          <a:prstGeom prst="rect">
            <a:avLst/>
          </a:prstGeom>
        </p:spPr>
      </p:pic>
      <p:sp>
        <p:nvSpPr>
          <p:cNvPr id="9" name="TextBox 56">
            <a:extLst>
              <a:ext uri="{FF2B5EF4-FFF2-40B4-BE49-F238E27FC236}">
                <a16:creationId xmlns:a16="http://schemas.microsoft.com/office/drawing/2014/main" id="{C5085F02-7009-B7BC-965F-4E5651539F90}"/>
              </a:ext>
            </a:extLst>
          </p:cNvPr>
          <p:cNvSpPr txBox="1"/>
          <p:nvPr/>
        </p:nvSpPr>
        <p:spPr>
          <a:xfrm>
            <a:off x="537201" y="564022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90188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09F2D-92A7-AC40-0C9D-D4379CC33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E328AF42-F909-2632-0A80-1CB89A505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01" y="1284336"/>
            <a:ext cx="10027919" cy="271083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35702D9-B37C-36F1-4A72-FDD96A0FCFB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6607" y="6158349"/>
            <a:ext cx="1891079" cy="410964"/>
            <a:chOff x="116985" y="6288030"/>
            <a:chExt cx="2154127" cy="46812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97AE1C-62E4-1A29-E0FC-79821C7F079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2271112" y="6317351"/>
              <a:ext cx="0" cy="377238"/>
            </a:xfrm>
            <a:prstGeom prst="line">
              <a:avLst/>
            </a:prstGeom>
            <a:ln>
              <a:solidFill>
                <a:schemeClr val="accent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AF22DF0-7E52-D8E9-A571-A4686886D71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85" y="6288030"/>
              <a:ext cx="2070780" cy="468129"/>
            </a:xfrm>
            <a:prstGeom prst="rect">
              <a:avLst/>
            </a:prstGeom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BEED81DD-2CEC-5A05-8E4B-73F04605A55F}"/>
              </a:ext>
            </a:extLst>
          </p:cNvPr>
          <p:cNvGrpSpPr/>
          <p:nvPr/>
        </p:nvGrpSpPr>
        <p:grpSpPr>
          <a:xfrm>
            <a:off x="3413995" y="3855472"/>
            <a:ext cx="6837169" cy="2485196"/>
            <a:chOff x="3413995" y="3855472"/>
            <a:chExt cx="6837169" cy="2485196"/>
          </a:xfrm>
        </p:grpSpPr>
        <p:grpSp>
          <p:nvGrpSpPr>
            <p:cNvPr id="19" name="Graphic 15">
              <a:extLst>
                <a:ext uri="{FF2B5EF4-FFF2-40B4-BE49-F238E27FC236}">
                  <a16:creationId xmlns:a16="http://schemas.microsoft.com/office/drawing/2014/main" id="{8F2E05E3-3041-095D-1EF4-8409CD7A4D39}"/>
                </a:ext>
              </a:extLst>
            </p:cNvPr>
            <p:cNvGrpSpPr>
              <a:grpSpLocks/>
            </p:cNvGrpSpPr>
            <p:nvPr/>
          </p:nvGrpSpPr>
          <p:grpSpPr>
            <a:xfrm>
              <a:off x="3430803" y="3855472"/>
              <a:ext cx="6820361" cy="2485196"/>
              <a:chOff x="358594" y="3879060"/>
              <a:chExt cx="7813746" cy="2285988"/>
            </a:xfrm>
          </p:grpSpPr>
          <p:sp>
            <p:nvSpPr>
              <p:cNvPr id="23" name="Freeform: Shape 18">
                <a:extLst>
                  <a:ext uri="{FF2B5EF4-FFF2-40B4-BE49-F238E27FC236}">
                    <a16:creationId xmlns:a16="http://schemas.microsoft.com/office/drawing/2014/main" id="{7812F035-28B3-F454-430A-564AC49AAD3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8594" y="3965737"/>
                <a:ext cx="2495254" cy="2199311"/>
              </a:xfrm>
              <a:custGeom>
                <a:avLst/>
                <a:gdLst>
                  <a:gd name="connsiteX0" fmla="*/ 2154260 w 2495254"/>
                  <a:gd name="connsiteY0" fmla="*/ 0 h 2914810"/>
                  <a:gd name="connsiteX1" fmla="*/ 340930 w 2495254"/>
                  <a:gd name="connsiteY1" fmla="*/ 0 h 2914810"/>
                  <a:gd name="connsiteX2" fmla="*/ 0 w 2495254"/>
                  <a:gd name="connsiteY2" fmla="*/ 340927 h 2914810"/>
                  <a:gd name="connsiteX3" fmla="*/ 0 w 2495254"/>
                  <a:gd name="connsiteY3" fmla="*/ 2154242 h 2914810"/>
                  <a:gd name="connsiteX4" fmla="*/ 340930 w 2495254"/>
                  <a:gd name="connsiteY4" fmla="*/ 2495168 h 2914810"/>
                  <a:gd name="connsiteX5" fmla="*/ 827981 w 2495254"/>
                  <a:gd name="connsiteY5" fmla="*/ 2495168 h 2914810"/>
                  <a:gd name="connsiteX6" fmla="*/ 1247627 w 2495254"/>
                  <a:gd name="connsiteY6" fmla="*/ 2914811 h 2914810"/>
                  <a:gd name="connsiteX7" fmla="*/ 1667273 w 2495254"/>
                  <a:gd name="connsiteY7" fmla="*/ 2495168 h 2914810"/>
                  <a:gd name="connsiteX8" fmla="*/ 2154325 w 2495254"/>
                  <a:gd name="connsiteY8" fmla="*/ 2495168 h 2914810"/>
                  <a:gd name="connsiteX9" fmla="*/ 2495254 w 2495254"/>
                  <a:gd name="connsiteY9" fmla="*/ 2154242 h 2914810"/>
                  <a:gd name="connsiteX10" fmla="*/ 2495254 w 2495254"/>
                  <a:gd name="connsiteY10" fmla="*/ 340927 h 2914810"/>
                  <a:gd name="connsiteX11" fmla="*/ 2154325 w 2495254"/>
                  <a:gd name="connsiteY11" fmla="*/ 0 h 2914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95254" h="2914810">
                    <a:moveTo>
                      <a:pt x="2154260" y="0"/>
                    </a:moveTo>
                    <a:lnTo>
                      <a:pt x="340930" y="0"/>
                    </a:lnTo>
                    <a:cubicBezTo>
                      <a:pt x="152622" y="0"/>
                      <a:pt x="0" y="152621"/>
                      <a:pt x="0" y="340927"/>
                    </a:cubicBezTo>
                    <a:lnTo>
                      <a:pt x="0" y="2154242"/>
                    </a:lnTo>
                    <a:cubicBezTo>
                      <a:pt x="0" y="2342548"/>
                      <a:pt x="152622" y="2495168"/>
                      <a:pt x="340930" y="2495168"/>
                    </a:cubicBezTo>
                    <a:lnTo>
                      <a:pt x="827981" y="2495168"/>
                    </a:lnTo>
                    <a:lnTo>
                      <a:pt x="1247627" y="2914811"/>
                    </a:lnTo>
                    <a:lnTo>
                      <a:pt x="1667273" y="2495168"/>
                    </a:lnTo>
                    <a:lnTo>
                      <a:pt x="2154325" y="2495168"/>
                    </a:lnTo>
                    <a:cubicBezTo>
                      <a:pt x="2342632" y="2495168"/>
                      <a:pt x="2495254" y="2342548"/>
                      <a:pt x="2495254" y="2154242"/>
                    </a:cubicBezTo>
                    <a:lnTo>
                      <a:pt x="2495254" y="340927"/>
                    </a:lnTo>
                    <a:cubicBezTo>
                      <a:pt x="2495254" y="152621"/>
                      <a:pt x="2342632" y="0"/>
                      <a:pt x="2154325" y="0"/>
                    </a:cubicBezTo>
                    <a:close/>
                  </a:path>
                </a:pathLst>
              </a:custGeom>
              <a:solidFill>
                <a:srgbClr val="0E7837"/>
              </a:solidFill>
              <a:ln w="64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19">
                <a:extLst>
                  <a:ext uri="{FF2B5EF4-FFF2-40B4-BE49-F238E27FC236}">
                    <a16:creationId xmlns:a16="http://schemas.microsoft.com/office/drawing/2014/main" id="{4CE47739-88B6-E236-EB1B-71DCC5D1D5E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61610" y="3936283"/>
                <a:ext cx="2495253" cy="2199311"/>
              </a:xfrm>
              <a:custGeom>
                <a:avLst/>
                <a:gdLst>
                  <a:gd name="connsiteX0" fmla="*/ 2154260 w 2495253"/>
                  <a:gd name="connsiteY0" fmla="*/ 0 h 2914810"/>
                  <a:gd name="connsiteX1" fmla="*/ 340930 w 2495253"/>
                  <a:gd name="connsiteY1" fmla="*/ 0 h 2914810"/>
                  <a:gd name="connsiteX2" fmla="*/ 0 w 2495253"/>
                  <a:gd name="connsiteY2" fmla="*/ 340927 h 2914810"/>
                  <a:gd name="connsiteX3" fmla="*/ 0 w 2495253"/>
                  <a:gd name="connsiteY3" fmla="*/ 2154242 h 2914810"/>
                  <a:gd name="connsiteX4" fmla="*/ 340930 w 2495253"/>
                  <a:gd name="connsiteY4" fmla="*/ 2495168 h 2914810"/>
                  <a:gd name="connsiteX5" fmla="*/ 827981 w 2495253"/>
                  <a:gd name="connsiteY5" fmla="*/ 2495168 h 2914810"/>
                  <a:gd name="connsiteX6" fmla="*/ 1247627 w 2495253"/>
                  <a:gd name="connsiteY6" fmla="*/ 2914811 h 2914810"/>
                  <a:gd name="connsiteX7" fmla="*/ 1667273 w 2495253"/>
                  <a:gd name="connsiteY7" fmla="*/ 2495168 h 2914810"/>
                  <a:gd name="connsiteX8" fmla="*/ 2154325 w 2495253"/>
                  <a:gd name="connsiteY8" fmla="*/ 2495168 h 2914810"/>
                  <a:gd name="connsiteX9" fmla="*/ 2495254 w 2495253"/>
                  <a:gd name="connsiteY9" fmla="*/ 2154242 h 2914810"/>
                  <a:gd name="connsiteX10" fmla="*/ 2495254 w 2495253"/>
                  <a:gd name="connsiteY10" fmla="*/ 340927 h 2914810"/>
                  <a:gd name="connsiteX11" fmla="*/ 2154325 w 2495253"/>
                  <a:gd name="connsiteY11" fmla="*/ 0 h 2914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95253" h="2914810">
                    <a:moveTo>
                      <a:pt x="2154260" y="0"/>
                    </a:moveTo>
                    <a:lnTo>
                      <a:pt x="340930" y="0"/>
                    </a:lnTo>
                    <a:cubicBezTo>
                      <a:pt x="152622" y="0"/>
                      <a:pt x="0" y="152621"/>
                      <a:pt x="0" y="340927"/>
                    </a:cubicBezTo>
                    <a:lnTo>
                      <a:pt x="0" y="2154242"/>
                    </a:lnTo>
                    <a:cubicBezTo>
                      <a:pt x="0" y="2342548"/>
                      <a:pt x="152622" y="2495168"/>
                      <a:pt x="340930" y="2495168"/>
                    </a:cubicBezTo>
                    <a:lnTo>
                      <a:pt x="827981" y="2495168"/>
                    </a:lnTo>
                    <a:lnTo>
                      <a:pt x="1247627" y="2914811"/>
                    </a:lnTo>
                    <a:lnTo>
                      <a:pt x="1667273" y="2495168"/>
                    </a:lnTo>
                    <a:lnTo>
                      <a:pt x="2154325" y="2495168"/>
                    </a:lnTo>
                    <a:cubicBezTo>
                      <a:pt x="2342632" y="2495168"/>
                      <a:pt x="2495254" y="2342548"/>
                      <a:pt x="2495254" y="2154242"/>
                    </a:cubicBezTo>
                    <a:lnTo>
                      <a:pt x="2495254" y="340927"/>
                    </a:lnTo>
                    <a:cubicBezTo>
                      <a:pt x="2495254" y="152621"/>
                      <a:pt x="2342632" y="0"/>
                      <a:pt x="2154325" y="0"/>
                    </a:cubicBezTo>
                    <a:close/>
                  </a:path>
                </a:pathLst>
              </a:custGeom>
              <a:solidFill>
                <a:srgbClr val="7DD127"/>
              </a:solidFill>
              <a:ln w="64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0">
                <a:extLst>
                  <a:ext uri="{FF2B5EF4-FFF2-40B4-BE49-F238E27FC236}">
                    <a16:creationId xmlns:a16="http://schemas.microsoft.com/office/drawing/2014/main" id="{4E98723C-C5C9-FA93-1437-003A6BD0CC5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77086" y="3879060"/>
                <a:ext cx="2495254" cy="2199311"/>
              </a:xfrm>
              <a:custGeom>
                <a:avLst/>
                <a:gdLst>
                  <a:gd name="connsiteX0" fmla="*/ 2154260 w 2495254"/>
                  <a:gd name="connsiteY0" fmla="*/ 0 h 2914810"/>
                  <a:gd name="connsiteX1" fmla="*/ 340930 w 2495254"/>
                  <a:gd name="connsiteY1" fmla="*/ 0 h 2914810"/>
                  <a:gd name="connsiteX2" fmla="*/ 0 w 2495254"/>
                  <a:gd name="connsiteY2" fmla="*/ 340927 h 2914810"/>
                  <a:gd name="connsiteX3" fmla="*/ 0 w 2495254"/>
                  <a:gd name="connsiteY3" fmla="*/ 2154242 h 2914810"/>
                  <a:gd name="connsiteX4" fmla="*/ 340930 w 2495254"/>
                  <a:gd name="connsiteY4" fmla="*/ 2495168 h 2914810"/>
                  <a:gd name="connsiteX5" fmla="*/ 827981 w 2495254"/>
                  <a:gd name="connsiteY5" fmla="*/ 2495168 h 2914810"/>
                  <a:gd name="connsiteX6" fmla="*/ 1247628 w 2495254"/>
                  <a:gd name="connsiteY6" fmla="*/ 2914811 h 2914810"/>
                  <a:gd name="connsiteX7" fmla="*/ 1667273 w 2495254"/>
                  <a:gd name="connsiteY7" fmla="*/ 2495168 h 2914810"/>
                  <a:gd name="connsiteX8" fmla="*/ 2154325 w 2495254"/>
                  <a:gd name="connsiteY8" fmla="*/ 2495168 h 2914810"/>
                  <a:gd name="connsiteX9" fmla="*/ 2495254 w 2495254"/>
                  <a:gd name="connsiteY9" fmla="*/ 2154242 h 2914810"/>
                  <a:gd name="connsiteX10" fmla="*/ 2495254 w 2495254"/>
                  <a:gd name="connsiteY10" fmla="*/ 340927 h 2914810"/>
                  <a:gd name="connsiteX11" fmla="*/ 2154325 w 2495254"/>
                  <a:gd name="connsiteY11" fmla="*/ 0 h 2914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95254" h="2914810">
                    <a:moveTo>
                      <a:pt x="2154260" y="0"/>
                    </a:moveTo>
                    <a:lnTo>
                      <a:pt x="340930" y="0"/>
                    </a:lnTo>
                    <a:cubicBezTo>
                      <a:pt x="152622" y="0"/>
                      <a:pt x="0" y="152621"/>
                      <a:pt x="0" y="340927"/>
                    </a:cubicBezTo>
                    <a:lnTo>
                      <a:pt x="0" y="2154242"/>
                    </a:lnTo>
                    <a:cubicBezTo>
                      <a:pt x="0" y="2342548"/>
                      <a:pt x="152622" y="2495168"/>
                      <a:pt x="340930" y="2495168"/>
                    </a:cubicBezTo>
                    <a:lnTo>
                      <a:pt x="827981" y="2495168"/>
                    </a:lnTo>
                    <a:lnTo>
                      <a:pt x="1247628" y="2914811"/>
                    </a:lnTo>
                    <a:lnTo>
                      <a:pt x="1667273" y="2495168"/>
                    </a:lnTo>
                    <a:lnTo>
                      <a:pt x="2154325" y="2495168"/>
                    </a:lnTo>
                    <a:cubicBezTo>
                      <a:pt x="2342632" y="2495168"/>
                      <a:pt x="2495254" y="2342548"/>
                      <a:pt x="2495254" y="2154242"/>
                    </a:cubicBezTo>
                    <a:lnTo>
                      <a:pt x="2495254" y="340927"/>
                    </a:lnTo>
                    <a:cubicBezTo>
                      <a:pt x="2495254" y="152621"/>
                      <a:pt x="2342632" y="0"/>
                      <a:pt x="2154325" y="0"/>
                    </a:cubicBezTo>
                    <a:close/>
                  </a:path>
                </a:pathLst>
              </a:custGeom>
              <a:solidFill>
                <a:srgbClr val="0E7837"/>
              </a:solidFill>
              <a:ln w="64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object 86">
              <a:extLst>
                <a:ext uri="{FF2B5EF4-FFF2-40B4-BE49-F238E27FC236}">
                  <a16:creationId xmlns:a16="http://schemas.microsoft.com/office/drawing/2014/main" id="{9DE93478-0CED-E94D-3A19-84251E5750E2}"/>
                </a:ext>
              </a:extLst>
            </p:cNvPr>
            <p:cNvSpPr txBox="1">
              <a:spLocks/>
            </p:cNvSpPr>
            <p:nvPr/>
          </p:nvSpPr>
          <p:spPr>
            <a:xfrm>
              <a:off x="3536922" y="4222945"/>
              <a:ext cx="1846189" cy="29253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4EEB71FF-8D96-A483-D8A4-A335E0573764}"/>
                </a:ext>
              </a:extLst>
            </p:cNvPr>
            <p:cNvSpPr txBox="1">
              <a:spLocks/>
            </p:cNvSpPr>
            <p:nvPr/>
          </p:nvSpPr>
          <p:spPr>
            <a:xfrm>
              <a:off x="3413995" y="4262421"/>
              <a:ext cx="1991440" cy="280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endParaRPr lang="es-CO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9">
              <a:extLst>
                <a:ext uri="{FF2B5EF4-FFF2-40B4-BE49-F238E27FC236}">
                  <a16:creationId xmlns:a16="http://schemas.microsoft.com/office/drawing/2014/main" id="{8E81D36C-5520-59EE-3E2A-587081D7D537}"/>
                </a:ext>
              </a:extLst>
            </p:cNvPr>
            <p:cNvSpPr txBox="1">
              <a:spLocks/>
            </p:cNvSpPr>
            <p:nvPr/>
          </p:nvSpPr>
          <p:spPr>
            <a:xfrm>
              <a:off x="5976046" y="4101319"/>
              <a:ext cx="2015127" cy="280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just">
                <a:defRPr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77DC3D6-28A9-8882-27F7-308C73972273}"/>
              </a:ext>
            </a:extLst>
          </p:cNvPr>
          <p:cNvGrpSpPr/>
          <p:nvPr/>
        </p:nvGrpSpPr>
        <p:grpSpPr>
          <a:xfrm>
            <a:off x="212075" y="342738"/>
            <a:ext cx="5284706" cy="1304342"/>
            <a:chOff x="202341" y="329019"/>
            <a:chExt cx="5284706" cy="13043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24FF42E-D9AB-F8F3-AC13-4E82957E5840}"/>
                </a:ext>
              </a:extLst>
            </p:cNvPr>
            <p:cNvSpPr/>
            <p:nvPr/>
          </p:nvSpPr>
          <p:spPr>
            <a:xfrm>
              <a:off x="1025136" y="706001"/>
              <a:ext cx="4081735" cy="643827"/>
            </a:xfrm>
            <a:prstGeom prst="roundRect">
              <a:avLst>
                <a:gd name="adj" fmla="val 50000"/>
              </a:avLst>
            </a:prstGeom>
            <a:solidFill>
              <a:srgbClr val="7AD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2A9765-B725-F425-5407-D9FE049A7B1A}"/>
                </a:ext>
              </a:extLst>
            </p:cNvPr>
            <p:cNvSpPr txBox="1"/>
            <p:nvPr/>
          </p:nvSpPr>
          <p:spPr>
            <a:xfrm>
              <a:off x="1563793" y="747397"/>
              <a:ext cx="3923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" sz="2800" dirty="0"/>
                <a:t>Acceso, Fiori y Apps</a:t>
              </a:r>
              <a:endParaRPr lang="es-CO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9B0D4C2-B5D3-FDED-9CA8-BC3ED32502F3}"/>
                </a:ext>
              </a:extLst>
            </p:cNvPr>
            <p:cNvGrpSpPr/>
            <p:nvPr/>
          </p:nvGrpSpPr>
          <p:grpSpPr>
            <a:xfrm>
              <a:off x="202341" y="329019"/>
              <a:ext cx="1361452" cy="1304342"/>
              <a:chOff x="3769102" y="419226"/>
              <a:chExt cx="1361452" cy="130434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F3C07DE-BAE6-C610-4649-E61DAC8AFE02}"/>
                  </a:ext>
                </a:extLst>
              </p:cNvPr>
              <p:cNvSpPr/>
              <p:nvPr/>
            </p:nvSpPr>
            <p:spPr>
              <a:xfrm>
                <a:off x="3769102" y="419226"/>
                <a:ext cx="1361452" cy="1304342"/>
              </a:xfrm>
              <a:prstGeom prst="ellipse">
                <a:avLst/>
              </a:prstGeom>
              <a:solidFill>
                <a:srgbClr val="007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Graphic 32" descr="Checkbox Checked with solid fill">
                <a:extLst>
                  <a:ext uri="{FF2B5EF4-FFF2-40B4-BE49-F238E27FC236}">
                    <a16:creationId xmlns:a16="http://schemas.microsoft.com/office/drawing/2014/main" id="{96DA1CAF-DB12-42A7-149B-95F28D479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841322" y="457326"/>
                <a:ext cx="1217012" cy="1217012"/>
              </a:xfrm>
              <a:prstGeom prst="rect">
                <a:avLst/>
              </a:prstGeom>
            </p:spPr>
          </p:pic>
        </p:grp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E57B5EB-D9C7-0519-653C-AE0E871D78B4}"/>
              </a:ext>
            </a:extLst>
          </p:cNvPr>
          <p:cNvSpPr txBox="1"/>
          <p:nvPr/>
        </p:nvSpPr>
        <p:spPr>
          <a:xfrm>
            <a:off x="3559539" y="3989547"/>
            <a:ext cx="21621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Monitorear las estimaciones y realizar la depuración de registros manuales cuando el flujo real haya sido contabilizado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47899C-8C8F-E3DF-3B85-C241A393929D}"/>
              </a:ext>
            </a:extLst>
          </p:cNvPr>
          <p:cNvSpPr txBox="1"/>
          <p:nvPr/>
        </p:nvSpPr>
        <p:spPr>
          <a:xfrm>
            <a:off x="6058012" y="4072725"/>
            <a:ext cx="1981442" cy="1772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1600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Gestión manual de registros (búsqueda, consulta, edición) ya cargados en el sistema.</a:t>
            </a:r>
            <a:endParaRPr lang="es-CO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FDC44D7-05DE-3E79-94D6-D5275379E4B4}"/>
              </a:ext>
            </a:extLst>
          </p:cNvPr>
          <p:cNvSpPr txBox="1"/>
          <p:nvPr/>
        </p:nvSpPr>
        <p:spPr>
          <a:xfrm>
            <a:off x="8234808" y="4101319"/>
            <a:ext cx="2121295" cy="1489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s-CO" sz="1600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Realizar la carga masiva del archivo Excel con las proyecciones a 365 días.</a:t>
            </a:r>
            <a:endParaRPr lang="es-CO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39354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84A1E9C5C498C48BD5A40BC79C32E5F" ma:contentTypeVersion="9" ma:contentTypeDescription="Crear nuevo documento." ma:contentTypeScope="" ma:versionID="f594bb8decda086dc701153e37027caf">
  <xsd:schema xmlns:xsd="http://www.w3.org/2001/XMLSchema" xmlns:xs="http://www.w3.org/2001/XMLSchema" xmlns:p="http://schemas.microsoft.com/office/2006/metadata/properties" xmlns:ns2="60e429a3-df1d-452c-93b2-bb6858a7ba2d" targetNamespace="http://schemas.microsoft.com/office/2006/metadata/properties" ma:root="true" ma:fieldsID="507996943131c04bd4563d0b9a4bfda8" ns2:_="">
    <xsd:import namespace="60e429a3-df1d-452c-93b2-bb6858a7ba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e429a3-df1d-452c-93b2-bb6858a7ba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eca7b523-58f5-4d52-b53c-05f253e3dc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0e429a3-df1d-452c-93b2-bb6858a7ba2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17E363-1CDA-422D-8729-57A7835AA5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e429a3-df1d-452c-93b2-bb6858a7ba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F0FB66-C6C3-4B28-8F82-FD665D975C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7E1840-362F-44BD-BF2F-22533670D8DB}">
  <ds:schemaRefs>
    <ds:schemaRef ds:uri="http://schemas.microsoft.com/office/2006/metadata/properties"/>
    <ds:schemaRef ds:uri="http://schemas.microsoft.com/office/infopath/2007/PartnerControls"/>
    <ds:schemaRef ds:uri="60e429a3-df1d-452c-93b2-bb6858a7ba2d"/>
  </ds:schemaRefs>
</ds:datastoreItem>
</file>

<file path=docMetadata/LabelInfo.xml><?xml version="1.0" encoding="utf-8"?>
<clbl:labelList xmlns:clbl="http://schemas.microsoft.com/office/2020/mipLabelMetadata">
  <clbl:label id="{5d8abea6-f7bf-4d7f-aa7c-07b94d6e5785}" enabled="1" method="Privileged" siteId="{bf1ce8b5-5d39-4bc5-ad6e-07b3e4d7d67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59012</TotalTime>
  <Words>4013</Words>
  <Application>Microsoft Office PowerPoint</Application>
  <PresentationFormat>Panorámica</PresentationFormat>
  <Paragraphs>311</Paragraphs>
  <Slides>30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21</vt:i4>
      </vt:variant>
      <vt:variant>
        <vt:lpstr>Títulos de diapositiva</vt:lpstr>
      </vt:variant>
      <vt:variant>
        <vt:i4>30</vt:i4>
      </vt:variant>
    </vt:vector>
  </HeadingPairs>
  <TitlesOfParts>
    <vt:vector size="60" baseType="lpstr">
      <vt:lpstr>Aptos</vt:lpstr>
      <vt:lpstr>Arial</vt:lpstr>
      <vt:lpstr>Arial Rounded MT Bold</vt:lpstr>
      <vt:lpstr>Calibri</vt:lpstr>
      <vt:lpstr>Calibri (Body)</vt:lpstr>
      <vt:lpstr>Calibri Light</vt:lpstr>
      <vt:lpstr>IBM Plex Sans</vt:lpstr>
      <vt:lpstr>IBM Plex Sans Light</vt:lpstr>
      <vt:lpstr>Segoe UI Emoji</vt:lpstr>
      <vt:lpstr>1_Tema de Office</vt:lpstr>
      <vt:lpstr>Office Theme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10_Tema de Office</vt:lpstr>
      <vt:lpstr>11_Tema de Office</vt:lpstr>
      <vt:lpstr>12_Tema de Office</vt:lpstr>
      <vt:lpstr>13_Tema de Office</vt:lpstr>
      <vt:lpstr>14_Tema de Office</vt:lpstr>
      <vt:lpstr>15_Tema de Office</vt:lpstr>
      <vt:lpstr>16_Tema de Office</vt:lpstr>
      <vt:lpstr>17_Tema de Office</vt:lpstr>
      <vt:lpstr>18_Tema de Office</vt:lpstr>
      <vt:lpstr>19_Tema de Office</vt:lpstr>
      <vt:lpstr>20_Tema de Office</vt:lpstr>
      <vt:lpstr>Proyecto SAPHIRO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EDWING ARLEY MUNERA BEDOYA</dc:creator>
  <cp:lastModifiedBy>JORGE WILSON TOBON TOBON</cp:lastModifiedBy>
  <cp:revision>1767</cp:revision>
  <dcterms:created xsi:type="dcterms:W3CDTF">2022-09-08T00:17:44Z</dcterms:created>
  <dcterms:modified xsi:type="dcterms:W3CDTF">2026-01-14T12:13:20Z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6bb131-2344-48ed-84db-fe1e84a9fae2_Enabled">
    <vt:lpwstr>true</vt:lpwstr>
  </property>
  <property fmtid="{D5CDD505-2E9C-101B-9397-08002B2CF9AE}" pid="3" name="MSIP_Label_666bb131-2344-48ed-84db-fe1e84a9fae2_SetDate">
    <vt:lpwstr>2022-09-08T00:17:44Z</vt:lpwstr>
  </property>
  <property fmtid="{D5CDD505-2E9C-101B-9397-08002B2CF9AE}" pid="4" name="MSIP_Label_666bb131-2344-48ed-84db-fe1e84a9fae2_Method">
    <vt:lpwstr>Standard</vt:lpwstr>
  </property>
  <property fmtid="{D5CDD505-2E9C-101B-9397-08002B2CF9AE}" pid="5" name="MSIP_Label_666bb131-2344-48ed-84db-fe1e84a9fae2_Name">
    <vt:lpwstr>666bb131-2344-48ed-84db-fe1e84a9fae2</vt:lpwstr>
  </property>
  <property fmtid="{D5CDD505-2E9C-101B-9397-08002B2CF9AE}" pid="6" name="MSIP_Label_666bb131-2344-48ed-84db-fe1e84a9fae2_SiteId">
    <vt:lpwstr>bf1ce8b5-5d39-4bc5-ad6e-07b3e4d7d67a</vt:lpwstr>
  </property>
  <property fmtid="{D5CDD505-2E9C-101B-9397-08002B2CF9AE}" pid="7" name="MSIP_Label_666bb131-2344-48ed-84db-fe1e84a9fae2_ActionId">
    <vt:lpwstr>65e2c84f-522c-4175-8fb9-140910eb9502</vt:lpwstr>
  </property>
  <property fmtid="{D5CDD505-2E9C-101B-9397-08002B2CF9AE}" pid="8" name="MSIP_Label_666bb131-2344-48ed-84db-fe1e84a9fae2_ContentBits">
    <vt:lpwstr>0</vt:lpwstr>
  </property>
  <property fmtid="{D5CDD505-2E9C-101B-9397-08002B2CF9AE}" pid="9" name="ContentTypeId">
    <vt:lpwstr>0x010100084A1E9C5C498C48BD5A40BC79C32E5F</vt:lpwstr>
  </property>
  <property fmtid="{D5CDD505-2E9C-101B-9397-08002B2CF9AE}" pid="10" name="MediaServiceImageTags">
    <vt:lpwstr/>
  </property>
</Properties>
</file>